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30"/>
  </p:notesMasterIdLst>
  <p:handoutMasterIdLst>
    <p:handoutMasterId r:id="rId31"/>
  </p:handoutMasterIdLst>
  <p:sldIdLst>
    <p:sldId id="296" r:id="rId5"/>
    <p:sldId id="302" r:id="rId6"/>
    <p:sldId id="303" r:id="rId7"/>
    <p:sldId id="304" r:id="rId8"/>
    <p:sldId id="305" r:id="rId9"/>
    <p:sldId id="306" r:id="rId10"/>
    <p:sldId id="307" r:id="rId11"/>
    <p:sldId id="308" r:id="rId12"/>
    <p:sldId id="309" r:id="rId13"/>
    <p:sldId id="310" r:id="rId14"/>
    <p:sldId id="312" r:id="rId15"/>
    <p:sldId id="311" r:id="rId16"/>
    <p:sldId id="313" r:id="rId17"/>
    <p:sldId id="314" r:id="rId18"/>
    <p:sldId id="315" r:id="rId19"/>
    <p:sldId id="316" r:id="rId20"/>
    <p:sldId id="317" r:id="rId21"/>
    <p:sldId id="318" r:id="rId22"/>
    <p:sldId id="319" r:id="rId23"/>
    <p:sldId id="320" r:id="rId24"/>
    <p:sldId id="321" r:id="rId25"/>
    <p:sldId id="322" r:id="rId26"/>
    <p:sldId id="325" r:id="rId27"/>
    <p:sldId id="326"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24" autoAdjust="0"/>
  </p:normalViewPr>
  <p:slideViewPr>
    <p:cSldViewPr snapToGrid="0" showGuides="1">
      <p:cViewPr varScale="1">
        <p:scale>
          <a:sx n="84" d="100"/>
          <a:sy n="84" d="100"/>
        </p:scale>
        <p:origin x="86" y="11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0" d="100"/>
          <a:sy n="70" d="100"/>
        </p:scale>
        <p:origin x="-32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4657A-DB7C-4792-8F38-D90C0C51FA15}" type="datetimeFigureOut">
              <a:rPr lang="en-GB" smtClean="0"/>
              <a:t>14/06/2017</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14/06/2017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a:t>
            </a:fld>
            <a:endParaRPr lang="en-US"/>
          </a:p>
        </p:txBody>
      </p:sp>
    </p:spTree>
    <p:extLst>
      <p:ext uri="{BB962C8B-B14F-4D97-AF65-F5344CB8AC3E}">
        <p14:creationId xmlns:p14="http://schemas.microsoft.com/office/powerpoint/2010/main" val="317485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pitchFamily="34" charset="0"/>
                <a:cs typeface="Calibri" pitchFamily="34" charset="0"/>
              </a:rPr>
              <a:t>Manually seat the abutment in position before securing the abutment screw using the Hex Driver</a:t>
            </a:r>
          </a:p>
          <a:p>
            <a:endParaRPr lang="en-US" sz="1200" dirty="0" smtClean="0">
              <a:latin typeface="Calibri" pitchFamily="34" charset="0"/>
              <a:cs typeface="Calibri" pitchFamily="34" charset="0"/>
            </a:endParaRPr>
          </a:p>
          <a:p>
            <a:r>
              <a:rPr lang="en-US" sz="1200" dirty="0" smtClean="0">
                <a:latin typeface="Calibri" pitchFamily="34" charset="0"/>
                <a:cs typeface="Calibri" pitchFamily="34" charset="0"/>
              </a:rPr>
              <a:t>ATLANTIS Abutments for </a:t>
            </a:r>
            <a:r>
              <a:rPr lang="en-US" sz="1200" dirty="0" err="1" smtClean="0">
                <a:latin typeface="Calibri" pitchFamily="34" charset="0"/>
                <a:cs typeface="Calibri" pitchFamily="34" charset="0"/>
              </a:rPr>
              <a:t>OsseoSpeed</a:t>
            </a:r>
            <a:r>
              <a:rPr lang="en-US" sz="1200" dirty="0" smtClean="0">
                <a:latin typeface="Calibri" pitchFamily="34" charset="0"/>
                <a:cs typeface="Calibri" pitchFamily="34" charset="0"/>
              </a:rPr>
              <a:t> EV will seat in one-position-only.</a:t>
            </a:r>
          </a:p>
          <a:p>
            <a:r>
              <a:rPr lang="en-US" sz="1200" dirty="0" err="1" smtClean="0">
                <a:latin typeface="Calibri" pitchFamily="34" charset="0"/>
                <a:cs typeface="Calibri" pitchFamily="34" charset="0"/>
              </a:rPr>
              <a:t>TiDesign</a:t>
            </a:r>
            <a:r>
              <a:rPr lang="en-US" sz="1200" dirty="0" smtClean="0">
                <a:latin typeface="Calibri" pitchFamily="34" charset="0"/>
                <a:cs typeface="Calibri" pitchFamily="34" charset="0"/>
              </a:rPr>
              <a:t> EV has six possible placement options. </a:t>
            </a:r>
          </a:p>
          <a:p>
            <a:endParaRPr lang="sv-SE" sz="1200" b="1" i="0" u="none" strike="noStrike" kern="1200" baseline="0" dirty="0" smtClean="0">
              <a:solidFill>
                <a:schemeClr val="tx1"/>
              </a:solidFill>
              <a:latin typeface="Arial" charset="0"/>
              <a:ea typeface="+mn-ea"/>
              <a:cs typeface="+mn-cs"/>
            </a:endParaRP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13</a:t>
            </a:fld>
            <a:endParaRPr lang="en-US"/>
          </a:p>
        </p:txBody>
      </p:sp>
    </p:spTree>
    <p:extLst>
      <p:ext uri="{BB962C8B-B14F-4D97-AF65-F5344CB8AC3E}">
        <p14:creationId xmlns:p14="http://schemas.microsoft.com/office/powerpoint/2010/main" val="3567315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smtClean="0"/>
              <a:t>ATLANTIS Abutment will seat in the one-position-only,</a:t>
            </a:r>
            <a:r>
              <a:rPr lang="sv-SE" baseline="0" dirty="0" smtClean="0"/>
              <a:t> unique for ASTRA TECH Implant System EV</a:t>
            </a:r>
            <a:endParaRPr lang="sv-SE" dirty="0" smtClean="0"/>
          </a:p>
          <a:p>
            <a:endParaRPr lang="sv-SE" sz="1200" b="1"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14</a:t>
            </a:fld>
            <a:endParaRPr lang="en-US"/>
          </a:p>
        </p:txBody>
      </p:sp>
    </p:spTree>
    <p:extLst>
      <p:ext uri="{BB962C8B-B14F-4D97-AF65-F5344CB8AC3E}">
        <p14:creationId xmlns:p14="http://schemas.microsoft.com/office/powerpoint/2010/main" val="2313238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16</a:t>
            </a:fld>
            <a:endParaRPr lang="en-US"/>
          </a:p>
        </p:txBody>
      </p:sp>
    </p:spTree>
    <p:extLst>
      <p:ext uri="{BB962C8B-B14F-4D97-AF65-F5344CB8AC3E}">
        <p14:creationId xmlns:p14="http://schemas.microsoft.com/office/powerpoint/2010/main" val="383389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17</a:t>
            </a:fld>
            <a:endParaRPr lang="en-US"/>
          </a:p>
        </p:txBody>
      </p:sp>
    </p:spTree>
    <p:extLst>
      <p:ext uri="{BB962C8B-B14F-4D97-AF65-F5344CB8AC3E}">
        <p14:creationId xmlns:p14="http://schemas.microsoft.com/office/powerpoint/2010/main" val="1416430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Pick up the </a:t>
            </a:r>
            <a:r>
              <a:rPr lang="en-US" sz="1200" dirty="0" err="1" smtClean="0">
                <a:latin typeface="Arial" panose="020B0604020202020204" pitchFamily="34" charset="0"/>
                <a:cs typeface="Arial" panose="020B0604020202020204" pitchFamily="34" charset="0"/>
              </a:rPr>
              <a:t>Uni</a:t>
            </a:r>
            <a:r>
              <a:rPr lang="en-US" sz="1200" dirty="0" smtClean="0">
                <a:latin typeface="Arial" panose="020B0604020202020204" pitchFamily="34" charset="0"/>
                <a:cs typeface="Arial" panose="020B0604020202020204" pitchFamily="34" charset="0"/>
              </a:rPr>
              <a:t> Abutment EV with the driver by gently pressing downwards into the bridge screw hole.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Tighten the abutment and release the </a:t>
            </a:r>
            <a:r>
              <a:rPr lang="en-US" sz="1200" dirty="0" err="1" smtClean="0">
                <a:latin typeface="Arial" panose="020B0604020202020204" pitchFamily="34" charset="0"/>
                <a:cs typeface="Arial" panose="020B0604020202020204" pitchFamily="34" charset="0"/>
              </a:rPr>
              <a:t>Uni</a:t>
            </a:r>
            <a:r>
              <a:rPr lang="en-US" sz="1200" dirty="0" smtClean="0">
                <a:latin typeface="Arial" panose="020B0604020202020204" pitchFamily="34" charset="0"/>
                <a:cs typeface="Arial" panose="020B0604020202020204" pitchFamily="34" charset="0"/>
              </a:rPr>
              <a:t> Driver EV using a small wiggling motion while lifting the driver gently.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200" dirty="0" smtClean="0">
                <a:latin typeface="Arial" panose="020B0604020202020204" pitchFamily="34" charset="0"/>
                <a:cs typeface="Arial" panose="020B0604020202020204" pitchFamily="34" charset="0"/>
              </a:rPr>
              <a:t>Manually seat a </a:t>
            </a:r>
            <a:r>
              <a:rPr lang="en-US" sz="1200" dirty="0" err="1" smtClean="0">
                <a:latin typeface="Arial" panose="020B0604020202020204" pitchFamily="34" charset="0"/>
                <a:cs typeface="Arial" panose="020B0604020202020204" pitchFamily="34" charset="0"/>
              </a:rPr>
              <a:t>Uni</a:t>
            </a:r>
            <a:r>
              <a:rPr lang="en-US" sz="1200" dirty="0" smtClean="0">
                <a:latin typeface="Arial" panose="020B0604020202020204" pitchFamily="34" charset="0"/>
                <a:cs typeface="Arial" panose="020B0604020202020204" pitchFamily="34" charset="0"/>
              </a:rPr>
              <a:t> Abutment EV Heal Cap onto </a:t>
            </a:r>
            <a:r>
              <a:rPr lang="sv-SE" sz="1200" dirty="0" smtClean="0">
                <a:latin typeface="Arial" panose="020B0604020202020204" pitchFamily="34" charset="0"/>
                <a:cs typeface="Arial" panose="020B0604020202020204" pitchFamily="34" charset="0"/>
              </a:rPr>
              <a:t>the </a:t>
            </a:r>
            <a:r>
              <a:rPr lang="sv-SE" sz="1200" dirty="0" err="1" smtClean="0">
                <a:latin typeface="Arial" panose="020B0604020202020204" pitchFamily="34" charset="0"/>
                <a:cs typeface="Arial" panose="020B0604020202020204" pitchFamily="34" charset="0"/>
              </a:rPr>
              <a:t>abutment</a:t>
            </a:r>
            <a:r>
              <a:rPr lang="sv-SE" sz="1200" dirty="0" smtClean="0">
                <a:latin typeface="Arial" panose="020B0604020202020204" pitchFamily="34" charset="0"/>
                <a:cs typeface="Arial" panose="020B0604020202020204" pitchFamily="34" charset="0"/>
              </a:rPr>
              <a:t>.</a:t>
            </a:r>
            <a:endParaRPr lang="sv-SE"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18</a:t>
            </a:fld>
            <a:endParaRPr lang="en-US"/>
          </a:p>
        </p:txBody>
      </p:sp>
    </p:spTree>
    <p:extLst>
      <p:ext uri="{BB962C8B-B14F-4D97-AF65-F5344CB8AC3E}">
        <p14:creationId xmlns:p14="http://schemas.microsoft.com/office/powerpoint/2010/main" val="4155951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Touch, </a:t>
            </a:r>
            <a:r>
              <a:rPr lang="sv-SE" dirty="0" err="1" smtClean="0"/>
              <a:t>feel</a:t>
            </a:r>
            <a:r>
              <a:rPr lang="sv-SE" dirty="0" smtClean="0"/>
              <a:t> and try the </a:t>
            </a:r>
            <a:r>
              <a:rPr lang="sv-SE" dirty="0" err="1" smtClean="0"/>
              <a:t>components</a:t>
            </a:r>
            <a:endParaRPr lang="sv-SE"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20</a:t>
            </a:fld>
            <a:endParaRPr lang="en-US"/>
          </a:p>
        </p:txBody>
      </p:sp>
    </p:spTree>
    <p:extLst>
      <p:ext uri="{BB962C8B-B14F-4D97-AF65-F5344CB8AC3E}">
        <p14:creationId xmlns:p14="http://schemas.microsoft.com/office/powerpoint/2010/main" val="254111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Install</a:t>
            </a:r>
            <a:r>
              <a:rPr lang="sv-SE" dirty="0" smtClean="0"/>
              <a:t> the </a:t>
            </a:r>
            <a:r>
              <a:rPr lang="sv-SE" dirty="0" err="1" smtClean="0"/>
              <a:t>components</a:t>
            </a:r>
            <a:r>
              <a:rPr lang="sv-SE" dirty="0" smtClean="0"/>
              <a:t> on the </a:t>
            </a:r>
            <a:r>
              <a:rPr lang="sv-SE" dirty="0" err="1" smtClean="0"/>
              <a:t>model</a:t>
            </a:r>
            <a:r>
              <a:rPr lang="sv-SE" dirty="0" smtClean="0"/>
              <a:t>, </a:t>
            </a:r>
            <a:r>
              <a:rPr lang="sv-SE" dirty="0" err="1" smtClean="0"/>
              <a:t>find</a:t>
            </a:r>
            <a:r>
              <a:rPr lang="sv-SE" dirty="0" smtClean="0"/>
              <a:t> </a:t>
            </a:r>
            <a:r>
              <a:rPr lang="sv-SE" dirty="0" err="1" smtClean="0"/>
              <a:t>out</a:t>
            </a:r>
            <a:r>
              <a:rPr lang="sv-SE" dirty="0" smtClean="0"/>
              <a:t> the </a:t>
            </a:r>
            <a:r>
              <a:rPr lang="sv-SE" dirty="0" err="1" smtClean="0"/>
              <a:t>correct</a:t>
            </a:r>
            <a:r>
              <a:rPr lang="sv-SE" dirty="0" smtClean="0"/>
              <a:t> positions</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22</a:t>
            </a:fld>
            <a:endParaRPr lang="en-US"/>
          </a:p>
        </p:txBody>
      </p:sp>
    </p:spTree>
    <p:extLst>
      <p:ext uri="{BB962C8B-B14F-4D97-AF65-F5344CB8AC3E}">
        <p14:creationId xmlns:p14="http://schemas.microsoft.com/office/powerpoint/2010/main" val="129916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Install</a:t>
            </a:r>
            <a:r>
              <a:rPr lang="sv-SE" dirty="0" smtClean="0"/>
              <a:t> the </a:t>
            </a:r>
            <a:r>
              <a:rPr lang="sv-SE" dirty="0" err="1" smtClean="0"/>
              <a:t>components</a:t>
            </a:r>
            <a:r>
              <a:rPr lang="sv-SE" dirty="0" smtClean="0"/>
              <a:t> on the </a:t>
            </a:r>
            <a:r>
              <a:rPr lang="sv-SE" dirty="0" err="1" smtClean="0"/>
              <a:t>model</a:t>
            </a:r>
            <a:r>
              <a:rPr lang="sv-SE" dirty="0" smtClean="0"/>
              <a:t>, </a:t>
            </a:r>
            <a:r>
              <a:rPr lang="sv-SE" dirty="0" err="1" smtClean="0"/>
              <a:t>find</a:t>
            </a:r>
            <a:r>
              <a:rPr lang="sv-SE" dirty="0" smtClean="0"/>
              <a:t> </a:t>
            </a:r>
            <a:r>
              <a:rPr lang="sv-SE" dirty="0" err="1" smtClean="0"/>
              <a:t>out</a:t>
            </a:r>
            <a:r>
              <a:rPr lang="sv-SE" dirty="0" smtClean="0"/>
              <a:t> the </a:t>
            </a:r>
            <a:r>
              <a:rPr lang="sv-SE" dirty="0" err="1" smtClean="0"/>
              <a:t>correct</a:t>
            </a:r>
            <a:r>
              <a:rPr lang="sv-SE" dirty="0" smtClean="0"/>
              <a:t> positions</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a:p>
        </p:txBody>
      </p:sp>
    </p:spTree>
    <p:extLst>
      <p:ext uri="{BB962C8B-B14F-4D97-AF65-F5344CB8AC3E}">
        <p14:creationId xmlns:p14="http://schemas.microsoft.com/office/powerpoint/2010/main" val="39530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Install</a:t>
            </a:r>
            <a:r>
              <a:rPr lang="sv-SE" dirty="0" smtClean="0"/>
              <a:t> the </a:t>
            </a:r>
            <a:r>
              <a:rPr lang="sv-SE" dirty="0" err="1" smtClean="0"/>
              <a:t>components</a:t>
            </a:r>
            <a:r>
              <a:rPr lang="sv-SE" dirty="0" smtClean="0"/>
              <a:t> on the </a:t>
            </a:r>
            <a:r>
              <a:rPr lang="sv-SE" dirty="0" err="1" smtClean="0"/>
              <a:t>model</a:t>
            </a:r>
            <a:r>
              <a:rPr lang="sv-SE" dirty="0" smtClean="0"/>
              <a:t>, </a:t>
            </a:r>
            <a:r>
              <a:rPr lang="sv-SE" dirty="0" err="1" smtClean="0"/>
              <a:t>find</a:t>
            </a:r>
            <a:r>
              <a:rPr lang="sv-SE" dirty="0" smtClean="0"/>
              <a:t> </a:t>
            </a:r>
            <a:r>
              <a:rPr lang="sv-SE" dirty="0" err="1" smtClean="0"/>
              <a:t>out</a:t>
            </a:r>
            <a:r>
              <a:rPr lang="sv-SE" dirty="0" smtClean="0"/>
              <a:t> the </a:t>
            </a:r>
            <a:r>
              <a:rPr lang="sv-SE" dirty="0" err="1" smtClean="0"/>
              <a:t>correct</a:t>
            </a:r>
            <a:r>
              <a:rPr lang="sv-SE" dirty="0" smtClean="0"/>
              <a:t> positions</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24</a:t>
            </a:fld>
            <a:endParaRPr lang="en-US"/>
          </a:p>
        </p:txBody>
      </p:sp>
    </p:spTree>
    <p:extLst>
      <p:ext uri="{BB962C8B-B14F-4D97-AF65-F5344CB8AC3E}">
        <p14:creationId xmlns:p14="http://schemas.microsoft.com/office/powerpoint/2010/main" val="222168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smtClean="0">
                <a:solidFill>
                  <a:schemeClr val="tx1"/>
                </a:solidFill>
                <a:effectLst/>
                <a:latin typeface="Arial" charset="0"/>
                <a:ea typeface="+mn-ea"/>
                <a:cs typeface="+mn-cs"/>
              </a:rPr>
              <a:t>HealDesign</a:t>
            </a:r>
            <a:r>
              <a:rPr lang="en-US" sz="1200" b="0" i="0" u="none" strike="noStrike" kern="1200" dirty="0" smtClean="0">
                <a:solidFill>
                  <a:schemeClr val="tx1"/>
                </a:solidFill>
                <a:effectLst/>
                <a:latin typeface="Arial" charset="0"/>
                <a:ea typeface="+mn-ea"/>
                <a:cs typeface="+mn-cs"/>
              </a:rPr>
              <a:t> EV 4.2 Ø5-3.5 Tri</a:t>
            </a:r>
            <a:r>
              <a:rPr lang="en-US" dirty="0" smtClean="0"/>
              <a:t> </a:t>
            </a:r>
          </a:p>
          <a:p>
            <a:r>
              <a:rPr lang="en-US" sz="1200" b="0" i="0" u="none" strike="noStrike" kern="1200" dirty="0" err="1" smtClean="0">
                <a:solidFill>
                  <a:schemeClr val="tx1"/>
                </a:solidFill>
                <a:effectLst/>
                <a:latin typeface="Arial" charset="0"/>
                <a:ea typeface="+mn-ea"/>
                <a:cs typeface="+mn-cs"/>
              </a:rPr>
              <a:t>TempDesign</a:t>
            </a:r>
            <a:r>
              <a:rPr lang="en-US" sz="1200" b="0" i="0" u="none" strike="noStrike" kern="1200" dirty="0" smtClean="0">
                <a:solidFill>
                  <a:schemeClr val="tx1"/>
                </a:solidFill>
                <a:effectLst/>
                <a:latin typeface="Arial" charset="0"/>
                <a:ea typeface="+mn-ea"/>
                <a:cs typeface="+mn-cs"/>
              </a:rPr>
              <a:t> EV 4.2</a:t>
            </a:r>
            <a:r>
              <a:rPr lang="en-US" dirty="0" smtClean="0"/>
              <a:t> </a:t>
            </a:r>
          </a:p>
          <a:p>
            <a:r>
              <a:rPr lang="en-US" sz="1200" b="0" i="0" u="none" strike="noStrike" kern="1200" dirty="0" smtClean="0">
                <a:solidFill>
                  <a:schemeClr val="tx1"/>
                </a:solidFill>
                <a:effectLst/>
                <a:latin typeface="Arial" charset="0"/>
                <a:ea typeface="+mn-ea"/>
                <a:cs typeface="+mn-cs"/>
              </a:rPr>
              <a:t>Implant Transfer EV 4.2 S</a:t>
            </a:r>
            <a:r>
              <a:rPr lang="en-US" dirty="0" smtClean="0"/>
              <a:t> </a:t>
            </a:r>
          </a:p>
          <a:p>
            <a:r>
              <a:rPr lang="en-US" sz="1200" b="0" i="0" u="none" strike="noStrike" kern="1200" dirty="0" err="1" smtClean="0">
                <a:solidFill>
                  <a:schemeClr val="tx1"/>
                </a:solidFill>
                <a:effectLst/>
                <a:latin typeface="Arial" charset="0"/>
                <a:ea typeface="+mn-ea"/>
                <a:cs typeface="+mn-cs"/>
              </a:rPr>
              <a:t>TiDesign</a:t>
            </a:r>
            <a:r>
              <a:rPr lang="en-US" sz="1200" b="0" i="0" u="none" strike="noStrike" kern="1200" dirty="0" smtClean="0">
                <a:solidFill>
                  <a:schemeClr val="tx1"/>
                </a:solidFill>
                <a:effectLst/>
                <a:latin typeface="Arial" charset="0"/>
                <a:ea typeface="+mn-ea"/>
                <a:cs typeface="+mn-cs"/>
              </a:rPr>
              <a:t> EV 4.2 Ø5.5-1.5 Tri</a:t>
            </a:r>
            <a:r>
              <a:rPr lang="en-US" dirty="0" smtClean="0"/>
              <a:t> </a:t>
            </a:r>
          </a:p>
          <a:p>
            <a:endParaRPr lang="en-US" dirty="0" smtClean="0"/>
          </a:p>
          <a:p>
            <a:r>
              <a:rPr lang="en-US" sz="1200" b="0" i="0" u="none" strike="noStrike" kern="1200" dirty="0" smtClean="0">
                <a:solidFill>
                  <a:schemeClr val="tx1"/>
                </a:solidFill>
                <a:effectLst/>
                <a:latin typeface="Arial" charset="0"/>
                <a:ea typeface="+mn-ea"/>
                <a:cs typeface="+mn-cs"/>
              </a:rPr>
              <a:t>Direct Ab. EV 4.2 Ø5 - 2 mm</a:t>
            </a:r>
            <a:r>
              <a:rPr lang="en-US" dirty="0" smtClean="0"/>
              <a:t> </a:t>
            </a:r>
          </a:p>
          <a:p>
            <a:r>
              <a:rPr lang="en-US" sz="1200" b="0" i="0" u="none" strike="noStrike" kern="1200" dirty="0" smtClean="0">
                <a:solidFill>
                  <a:schemeClr val="tx1"/>
                </a:solidFill>
                <a:effectLst/>
                <a:latin typeface="Arial" charset="0"/>
                <a:ea typeface="+mn-ea"/>
                <a:cs typeface="+mn-cs"/>
              </a:rPr>
              <a:t>Direct Ab. EV </a:t>
            </a:r>
            <a:r>
              <a:rPr lang="en-US" sz="1200" b="0" i="0" u="none" strike="noStrike" kern="1200" dirty="0" err="1" smtClean="0">
                <a:solidFill>
                  <a:schemeClr val="tx1"/>
                </a:solidFill>
                <a:effectLst/>
                <a:latin typeface="Arial" charset="0"/>
                <a:ea typeface="+mn-ea"/>
                <a:cs typeface="+mn-cs"/>
              </a:rPr>
              <a:t>HealCap</a:t>
            </a:r>
            <a:r>
              <a:rPr lang="en-US" sz="1200" b="0" i="0" u="none" strike="noStrike" kern="1200" dirty="0" smtClean="0">
                <a:solidFill>
                  <a:schemeClr val="tx1"/>
                </a:solidFill>
                <a:effectLst/>
                <a:latin typeface="Arial" charset="0"/>
                <a:ea typeface="+mn-ea"/>
                <a:cs typeface="+mn-cs"/>
              </a:rPr>
              <a:t> 5</a:t>
            </a:r>
            <a:r>
              <a:rPr lang="en-US" dirty="0" smtClean="0"/>
              <a:t> </a:t>
            </a:r>
          </a:p>
          <a:p>
            <a:r>
              <a:rPr lang="en-US" sz="1200" b="0" i="0" u="none" strike="noStrike" kern="1200" dirty="0" smtClean="0">
                <a:solidFill>
                  <a:schemeClr val="tx1"/>
                </a:solidFill>
                <a:effectLst/>
                <a:latin typeface="Arial" charset="0"/>
                <a:ea typeface="+mn-ea"/>
                <a:cs typeface="+mn-cs"/>
              </a:rPr>
              <a:t>Direct Ab. EV Pick-Up 5</a:t>
            </a:r>
            <a:r>
              <a:rPr lang="en-US" dirty="0" smtClean="0"/>
              <a:t> </a:t>
            </a:r>
          </a:p>
          <a:p>
            <a:r>
              <a:rPr lang="en-US" sz="1200" b="0" i="0" u="none" strike="noStrike" kern="1200" dirty="0" smtClean="0">
                <a:solidFill>
                  <a:schemeClr val="tx1"/>
                </a:solidFill>
                <a:effectLst/>
                <a:latin typeface="Arial" charset="0"/>
                <a:ea typeface="+mn-ea"/>
                <a:cs typeface="+mn-cs"/>
              </a:rPr>
              <a:t>Direct Ab. EV Burnout Cap 5</a:t>
            </a:r>
            <a:r>
              <a:rPr lang="en-US" dirty="0" smtClean="0"/>
              <a:t> </a:t>
            </a:r>
          </a:p>
          <a:p>
            <a:endParaRPr lang="en-US" dirty="0" smtClean="0"/>
          </a:p>
          <a:p>
            <a:r>
              <a:rPr lang="en-US" sz="1200" b="0" i="0" u="none" strike="noStrike" kern="1200" dirty="0" err="1" smtClean="0">
                <a:solidFill>
                  <a:schemeClr val="tx1"/>
                </a:solidFill>
                <a:effectLst/>
                <a:latin typeface="Arial" charset="0"/>
                <a:ea typeface="+mn-ea"/>
                <a:cs typeface="+mn-cs"/>
              </a:rPr>
              <a:t>HealDesign</a:t>
            </a:r>
            <a:r>
              <a:rPr lang="en-US" sz="1200" b="0" i="0" u="none" strike="noStrike" kern="1200" dirty="0" smtClean="0">
                <a:solidFill>
                  <a:schemeClr val="tx1"/>
                </a:solidFill>
                <a:effectLst/>
                <a:latin typeface="Arial" charset="0"/>
                <a:ea typeface="+mn-ea"/>
                <a:cs typeface="+mn-cs"/>
              </a:rPr>
              <a:t> EV 4.2 Ø5 - 4.5mm</a:t>
            </a:r>
            <a:r>
              <a:rPr lang="en-US" dirty="0" smtClean="0"/>
              <a:t> </a:t>
            </a:r>
          </a:p>
          <a:p>
            <a:r>
              <a:rPr lang="en-US" sz="1200" b="0" i="0" u="none" strike="noStrike" kern="1200" dirty="0" smtClean="0">
                <a:solidFill>
                  <a:schemeClr val="tx1"/>
                </a:solidFill>
                <a:effectLst/>
                <a:latin typeface="Arial" charset="0"/>
                <a:ea typeface="+mn-ea"/>
                <a:cs typeface="+mn-cs"/>
              </a:rPr>
              <a:t>Implant Pick-Up EV 4.2 Long</a:t>
            </a:r>
            <a:r>
              <a:rPr lang="en-US" dirty="0" smtClean="0"/>
              <a:t> </a:t>
            </a:r>
          </a:p>
          <a:p>
            <a:r>
              <a:rPr lang="en-US" sz="1200" b="0" i="0" u="none" strike="noStrike" kern="1200" dirty="0" smtClean="0">
                <a:solidFill>
                  <a:schemeClr val="tx1"/>
                </a:solidFill>
                <a:effectLst/>
                <a:latin typeface="Arial" charset="0"/>
                <a:ea typeface="+mn-ea"/>
                <a:cs typeface="+mn-cs"/>
              </a:rPr>
              <a:t>Temp Abutment EV 4.2</a:t>
            </a:r>
          </a:p>
          <a:p>
            <a:r>
              <a:rPr lang="en-US" sz="1200" b="0" i="0" u="none" strike="noStrike" kern="1200" dirty="0" smtClean="0">
                <a:solidFill>
                  <a:schemeClr val="tx1"/>
                </a:solidFill>
                <a:effectLst/>
                <a:latin typeface="Arial" charset="0"/>
                <a:ea typeface="+mn-ea"/>
                <a:cs typeface="+mn-cs"/>
              </a:rPr>
              <a:t>ATLANTIS abutment for </a:t>
            </a:r>
            <a:r>
              <a:rPr lang="en-US" sz="1200" b="0" i="0" u="none" strike="noStrike" kern="1200" dirty="0" err="1" smtClean="0">
                <a:solidFill>
                  <a:schemeClr val="tx1"/>
                </a:solidFill>
                <a:effectLst/>
                <a:latin typeface="Arial" charset="0"/>
                <a:ea typeface="+mn-ea"/>
                <a:cs typeface="+mn-cs"/>
              </a:rPr>
              <a:t>OsseoSpeed</a:t>
            </a:r>
            <a:r>
              <a:rPr lang="en-US" sz="1200" b="0" i="0" u="none" strike="noStrike" kern="1200" dirty="0" smtClean="0">
                <a:solidFill>
                  <a:schemeClr val="tx1"/>
                </a:solidFill>
                <a:effectLst/>
                <a:latin typeface="Arial" charset="0"/>
                <a:ea typeface="+mn-ea"/>
                <a:cs typeface="+mn-cs"/>
              </a:rPr>
              <a:t> EV 4.2  Titan</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a:t>
            </a:fld>
            <a:endParaRPr lang="en-US"/>
          </a:p>
        </p:txBody>
      </p:sp>
    </p:spTree>
    <p:extLst>
      <p:ext uri="{BB962C8B-B14F-4D97-AF65-F5344CB8AC3E}">
        <p14:creationId xmlns:p14="http://schemas.microsoft.com/office/powerpoint/2010/main" val="305160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Arial" charset="0"/>
                <a:ea typeface="+mn-ea"/>
                <a:cs typeface="+mn-cs"/>
              </a:rPr>
              <a:t>Healing </a:t>
            </a:r>
            <a:r>
              <a:rPr lang="en-US" sz="1200" b="0" i="0" u="none" strike="noStrike" kern="1200" dirty="0" err="1" smtClean="0">
                <a:solidFill>
                  <a:schemeClr val="tx1"/>
                </a:solidFill>
                <a:effectLst/>
                <a:latin typeface="Arial" charset="0"/>
                <a:ea typeface="+mn-ea"/>
                <a:cs typeface="+mn-cs"/>
              </a:rPr>
              <a:t>Uni</a:t>
            </a:r>
            <a:r>
              <a:rPr lang="en-US" sz="1200" b="0" i="0" u="none" strike="noStrike" kern="1200" dirty="0" smtClean="0">
                <a:solidFill>
                  <a:schemeClr val="tx1"/>
                </a:solidFill>
                <a:effectLst/>
                <a:latin typeface="Arial" charset="0"/>
                <a:ea typeface="+mn-ea"/>
                <a:cs typeface="+mn-cs"/>
              </a:rPr>
              <a:t> EV 4.2 - 4 mm</a:t>
            </a:r>
          </a:p>
          <a:p>
            <a:r>
              <a:rPr lang="en-US" sz="1200" b="0" i="0" u="none" strike="noStrike" kern="1200" dirty="0" err="1" smtClean="0">
                <a:solidFill>
                  <a:schemeClr val="tx1"/>
                </a:solidFill>
                <a:effectLst/>
                <a:latin typeface="Arial" charset="0"/>
                <a:ea typeface="+mn-ea"/>
                <a:cs typeface="+mn-cs"/>
              </a:rPr>
              <a:t>Uni</a:t>
            </a:r>
            <a:r>
              <a:rPr lang="en-US" sz="1200" b="0" i="0" u="none" strike="noStrike" kern="1200" dirty="0" smtClean="0">
                <a:solidFill>
                  <a:schemeClr val="tx1"/>
                </a:solidFill>
                <a:effectLst/>
                <a:latin typeface="Arial" charset="0"/>
                <a:ea typeface="+mn-ea"/>
                <a:cs typeface="+mn-cs"/>
              </a:rPr>
              <a:t> Abutment EV Heal Cap Ø 5.5</a:t>
            </a:r>
            <a:r>
              <a:rPr lang="en-US" dirty="0" smtClean="0"/>
              <a:t>  </a:t>
            </a:r>
          </a:p>
          <a:p>
            <a:r>
              <a:rPr lang="fr-FR" sz="1200" b="0" i="0" u="none" strike="noStrike" kern="1200" dirty="0" smtClean="0">
                <a:solidFill>
                  <a:schemeClr val="tx1"/>
                </a:solidFill>
                <a:effectLst/>
                <a:latin typeface="Arial" charset="0"/>
                <a:ea typeface="+mn-ea"/>
                <a:cs typeface="+mn-cs"/>
              </a:rPr>
              <a:t>Uni </a:t>
            </a:r>
            <a:r>
              <a:rPr lang="fr-FR" sz="1200" b="0" i="0" u="none" strike="noStrike" kern="1200" dirty="0" err="1" smtClean="0">
                <a:solidFill>
                  <a:schemeClr val="tx1"/>
                </a:solidFill>
                <a:effectLst/>
                <a:latin typeface="Arial" charset="0"/>
                <a:ea typeface="+mn-ea"/>
                <a:cs typeface="+mn-cs"/>
              </a:rPr>
              <a:t>Abutment</a:t>
            </a:r>
            <a:r>
              <a:rPr lang="fr-FR" sz="1200" b="0" i="0" u="none" strike="noStrike" kern="1200" dirty="0" smtClean="0">
                <a:solidFill>
                  <a:schemeClr val="tx1"/>
                </a:solidFill>
                <a:effectLst/>
                <a:latin typeface="Arial" charset="0"/>
                <a:ea typeface="+mn-ea"/>
                <a:cs typeface="+mn-cs"/>
              </a:rPr>
              <a:t> EV 4.2 - 3 mm</a:t>
            </a:r>
            <a:r>
              <a:rPr lang="fr-FR" dirty="0" smtClean="0"/>
              <a:t> </a:t>
            </a:r>
          </a:p>
          <a:p>
            <a:r>
              <a:rPr lang="en-US" sz="1200" b="0" i="0" u="none" strike="noStrike" kern="1200" dirty="0" err="1" smtClean="0">
                <a:solidFill>
                  <a:schemeClr val="tx1"/>
                </a:solidFill>
                <a:effectLst/>
                <a:latin typeface="Arial" charset="0"/>
                <a:ea typeface="+mn-ea"/>
                <a:cs typeface="+mn-cs"/>
              </a:rPr>
              <a:t>Uni</a:t>
            </a:r>
            <a:r>
              <a:rPr lang="en-US" sz="1200" b="0" i="0" u="none" strike="noStrike" kern="1200" dirty="0" smtClean="0">
                <a:solidFill>
                  <a:schemeClr val="tx1"/>
                </a:solidFill>
                <a:effectLst/>
                <a:latin typeface="Arial" charset="0"/>
                <a:ea typeface="+mn-ea"/>
                <a:cs typeface="+mn-cs"/>
              </a:rPr>
              <a:t> Abutment EV Pick-Up Ø 5.5</a:t>
            </a:r>
            <a:r>
              <a:rPr lang="en-US" dirty="0" smtClean="0"/>
              <a:t> </a:t>
            </a:r>
          </a:p>
          <a:p>
            <a:r>
              <a:rPr lang="en-US" sz="1200" b="0" i="0" u="none" strike="noStrike" kern="1200" dirty="0" err="1" smtClean="0">
                <a:solidFill>
                  <a:schemeClr val="tx1"/>
                </a:solidFill>
                <a:effectLst/>
                <a:latin typeface="Arial" charset="0"/>
                <a:ea typeface="+mn-ea"/>
                <a:cs typeface="+mn-cs"/>
              </a:rPr>
              <a:t>Uni</a:t>
            </a:r>
            <a:r>
              <a:rPr lang="en-US" sz="1200" b="0" i="0" u="none" strike="noStrike" kern="1200" dirty="0" smtClean="0">
                <a:solidFill>
                  <a:schemeClr val="tx1"/>
                </a:solidFill>
                <a:effectLst/>
                <a:latin typeface="Arial" charset="0"/>
                <a:ea typeface="+mn-ea"/>
                <a:cs typeface="+mn-cs"/>
              </a:rPr>
              <a:t> </a:t>
            </a:r>
            <a:r>
              <a:rPr lang="en-US" sz="1200" b="0" i="0" u="none" strike="noStrike" kern="1200" dirty="0" err="1" smtClean="0">
                <a:solidFill>
                  <a:schemeClr val="tx1"/>
                </a:solidFill>
                <a:effectLst/>
                <a:latin typeface="Arial" charset="0"/>
                <a:ea typeface="+mn-ea"/>
                <a:cs typeface="+mn-cs"/>
              </a:rPr>
              <a:t>Abutm</a:t>
            </a:r>
            <a:r>
              <a:rPr lang="en-US" sz="1200" b="0" i="0" u="none" strike="noStrike" kern="1200" dirty="0" smtClean="0">
                <a:solidFill>
                  <a:schemeClr val="tx1"/>
                </a:solidFill>
                <a:effectLst/>
                <a:latin typeface="Arial" charset="0"/>
                <a:ea typeface="+mn-ea"/>
                <a:cs typeface="+mn-cs"/>
              </a:rPr>
              <a:t>. EV Temp. Cylinder</a:t>
            </a:r>
            <a:r>
              <a:rPr lang="en-US" dirty="0" smtClean="0"/>
              <a:t> </a:t>
            </a:r>
          </a:p>
          <a:p>
            <a:r>
              <a:rPr lang="en-US" sz="1200" b="0" i="0" u="none" strike="noStrike" kern="1200" dirty="0" smtClean="0">
                <a:solidFill>
                  <a:schemeClr val="tx1"/>
                </a:solidFill>
                <a:effectLst/>
                <a:latin typeface="Arial" charset="0"/>
                <a:ea typeface="+mn-ea"/>
                <a:cs typeface="+mn-cs"/>
              </a:rPr>
              <a:t>Lab Bridge Screw EV</a:t>
            </a:r>
            <a:r>
              <a:rPr lang="en-US" dirty="0" smtClean="0"/>
              <a:t> </a:t>
            </a:r>
          </a:p>
          <a:p>
            <a:endParaRPr lang="en-US" dirty="0" smtClean="0"/>
          </a:p>
          <a:p>
            <a:r>
              <a:rPr lang="en-US" sz="1200" b="0" i="0" u="none" strike="noStrike" kern="1200" dirty="0" smtClean="0">
                <a:solidFill>
                  <a:schemeClr val="tx1"/>
                </a:solidFill>
                <a:effectLst/>
                <a:latin typeface="Arial" charset="0"/>
                <a:ea typeface="+mn-ea"/>
                <a:cs typeface="+mn-cs"/>
              </a:rPr>
              <a:t>Angled </a:t>
            </a:r>
            <a:r>
              <a:rPr lang="en-US" sz="1200" b="0" i="0" u="none" strike="noStrike" kern="1200" dirty="0" err="1" smtClean="0">
                <a:solidFill>
                  <a:schemeClr val="tx1"/>
                </a:solidFill>
                <a:effectLst/>
                <a:latin typeface="Arial" charset="0"/>
                <a:ea typeface="+mn-ea"/>
                <a:cs typeface="+mn-cs"/>
              </a:rPr>
              <a:t>Abutm.EV</a:t>
            </a:r>
            <a:r>
              <a:rPr lang="en-US" sz="1200" b="0" i="0" u="none" strike="noStrike" kern="1200" dirty="0" smtClean="0">
                <a:solidFill>
                  <a:schemeClr val="tx1"/>
                </a:solidFill>
                <a:effectLst/>
                <a:latin typeface="Arial" charset="0"/>
                <a:ea typeface="+mn-ea"/>
                <a:cs typeface="+mn-cs"/>
              </a:rPr>
              <a:t> 4.2 20° - 1mm </a:t>
            </a:r>
            <a:r>
              <a:rPr lang="en-US" dirty="0" smtClean="0"/>
              <a:t> </a:t>
            </a:r>
          </a:p>
          <a:p>
            <a:r>
              <a:rPr lang="en-US" sz="1200" b="0" i="0" u="none" strike="noStrike" kern="1200" dirty="0" smtClean="0">
                <a:solidFill>
                  <a:schemeClr val="tx1"/>
                </a:solidFill>
                <a:effectLst/>
                <a:latin typeface="Arial" charset="0"/>
                <a:ea typeface="+mn-ea"/>
                <a:cs typeface="+mn-cs"/>
              </a:rPr>
              <a:t>Angled </a:t>
            </a:r>
            <a:r>
              <a:rPr lang="en-US" sz="1200" b="0" i="0" u="none" strike="noStrike" kern="1200" dirty="0" err="1" smtClean="0">
                <a:solidFill>
                  <a:schemeClr val="tx1"/>
                </a:solidFill>
                <a:effectLst/>
                <a:latin typeface="Arial" charset="0"/>
                <a:ea typeface="+mn-ea"/>
                <a:cs typeface="+mn-cs"/>
              </a:rPr>
              <a:t>Abutm.EV</a:t>
            </a:r>
            <a:r>
              <a:rPr lang="en-US" sz="1200" b="0" i="0" u="none" strike="noStrike" kern="1200" dirty="0" smtClean="0">
                <a:solidFill>
                  <a:schemeClr val="tx1"/>
                </a:solidFill>
                <a:effectLst/>
                <a:latin typeface="Arial" charset="0"/>
                <a:ea typeface="+mn-ea"/>
                <a:cs typeface="+mn-cs"/>
              </a:rPr>
              <a:t> Heal Cap</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a:t>
            </a:fld>
            <a:endParaRPr lang="en-US"/>
          </a:p>
        </p:txBody>
      </p:sp>
    </p:spTree>
    <p:extLst>
      <p:ext uri="{BB962C8B-B14F-4D97-AF65-F5344CB8AC3E}">
        <p14:creationId xmlns:p14="http://schemas.microsoft.com/office/powerpoint/2010/main" val="184631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a:t>
            </a:fld>
            <a:endParaRPr lang="en-US"/>
          </a:p>
        </p:txBody>
      </p:sp>
    </p:spTree>
    <p:extLst>
      <p:ext uri="{BB962C8B-B14F-4D97-AF65-F5344CB8AC3E}">
        <p14:creationId xmlns:p14="http://schemas.microsoft.com/office/powerpoint/2010/main" val="406307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pitchFamily="34" charset="0"/>
                <a:cs typeface="Calibri" pitchFamily="34" charset="0"/>
              </a:rPr>
              <a:t>Pick up and install the </a:t>
            </a:r>
            <a:r>
              <a:rPr lang="en-US" sz="1200" dirty="0" err="1" smtClean="0">
                <a:latin typeface="Calibri" pitchFamily="34" charset="0"/>
                <a:cs typeface="Calibri" pitchFamily="34" charset="0"/>
              </a:rPr>
              <a:t>HealDesign</a:t>
            </a:r>
            <a:r>
              <a:rPr lang="en-US" sz="1200" dirty="0" smtClean="0">
                <a:latin typeface="Calibri" pitchFamily="34" charset="0"/>
                <a:cs typeface="Calibri" pitchFamily="34" charset="0"/>
              </a:rPr>
              <a:t> EV using the </a:t>
            </a:r>
            <a:r>
              <a:rPr lang="sv-SE" sz="1200" dirty="0" err="1" smtClean="0">
                <a:latin typeface="Calibri" pitchFamily="34" charset="0"/>
                <a:cs typeface="Calibri" pitchFamily="34" charset="0"/>
              </a:rPr>
              <a:t>Hex</a:t>
            </a:r>
            <a:r>
              <a:rPr lang="sv-SE" sz="1200" dirty="0" smtClean="0">
                <a:latin typeface="Calibri" pitchFamily="34" charset="0"/>
                <a:cs typeface="Calibri" pitchFamily="34" charset="0"/>
              </a:rPr>
              <a:t> Driver EV.</a:t>
            </a:r>
          </a:p>
          <a:p>
            <a:r>
              <a:rPr lang="en-US" sz="1200" dirty="0" smtClean="0">
                <a:latin typeface="Calibri" pitchFamily="34" charset="0"/>
                <a:cs typeface="Calibri" pitchFamily="34" charset="0"/>
              </a:rPr>
              <a:t>Manually tighten the healing abutment using light finger force</a:t>
            </a:r>
            <a:r>
              <a:rPr lang="sv-SE" sz="1200" dirty="0" smtClean="0">
                <a:latin typeface="Calibri" pitchFamily="34" charset="0"/>
                <a:cs typeface="Calibri" pitchFamily="34" charset="0"/>
              </a:rPr>
              <a:t>(5–10 </a:t>
            </a:r>
            <a:r>
              <a:rPr lang="sv-SE" sz="1200" dirty="0" err="1" smtClean="0">
                <a:latin typeface="Calibri" pitchFamily="34" charset="0"/>
                <a:cs typeface="Calibri" pitchFamily="34" charset="0"/>
              </a:rPr>
              <a:t>Ncm</a:t>
            </a:r>
            <a:r>
              <a:rPr lang="sv-SE" sz="1200" dirty="0" smtClean="0">
                <a:latin typeface="Calibri" pitchFamily="34" charset="0"/>
                <a:cs typeface="Calibri" pitchFamily="34" charset="0"/>
              </a:rPr>
              <a:t>).</a:t>
            </a:r>
          </a:p>
          <a:p>
            <a:endParaRPr lang="sv-SE" sz="105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smtClean="0">
                <a:latin typeface="Calibri" pitchFamily="34" charset="0"/>
                <a:cs typeface="Calibri" pitchFamily="34" charset="0"/>
              </a:rPr>
              <a:t>Remove the </a:t>
            </a:r>
            <a:r>
              <a:rPr lang="en-US" sz="1200" dirty="0" err="1" smtClean="0">
                <a:latin typeface="Calibri" pitchFamily="34" charset="0"/>
                <a:cs typeface="Calibri" pitchFamily="34" charset="0"/>
              </a:rPr>
              <a:t>HealDesign</a:t>
            </a:r>
            <a:r>
              <a:rPr lang="en-US" sz="1200" dirty="0" smtClean="0">
                <a:latin typeface="Calibri" pitchFamily="34" charset="0"/>
                <a:cs typeface="Calibri" pitchFamily="34" charset="0"/>
              </a:rPr>
              <a:t> EV keeping the sleeve and pin ensemble together</a:t>
            </a:r>
            <a:endParaRPr lang="sv-SE" sz="1200" dirty="0" smtClean="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7</a:t>
            </a:fld>
            <a:endParaRPr lang="en-US"/>
          </a:p>
        </p:txBody>
      </p:sp>
    </p:spTree>
    <p:extLst>
      <p:ext uri="{BB962C8B-B14F-4D97-AF65-F5344CB8AC3E}">
        <p14:creationId xmlns:p14="http://schemas.microsoft.com/office/powerpoint/2010/main" val="150381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pitchFamily="34" charset="0"/>
                <a:cs typeface="Calibri" pitchFamily="34" charset="0"/>
              </a:rPr>
              <a:t>Use the Hex Driver EV or manually pick up and connect the Implant Pick-Up EV. </a:t>
            </a:r>
          </a:p>
          <a:p>
            <a:r>
              <a:rPr lang="en-US" sz="1200" dirty="0" smtClean="0">
                <a:latin typeface="Calibri" pitchFamily="34" charset="0"/>
                <a:cs typeface="Calibri" pitchFamily="34" charset="0"/>
              </a:rPr>
              <a:t>Secure the implant with manual tightening torque (5–10 </a:t>
            </a:r>
            <a:r>
              <a:rPr lang="en-US" sz="1200" dirty="0" err="1" smtClean="0">
                <a:latin typeface="Calibri" pitchFamily="34" charset="0"/>
                <a:cs typeface="Calibri" pitchFamily="34" charset="0"/>
              </a:rPr>
              <a:t>Ncm</a:t>
            </a:r>
            <a:r>
              <a:rPr lang="en-US" sz="1200" dirty="0" smtClean="0">
                <a:latin typeface="Calibri" pitchFamily="34" charset="0"/>
                <a:cs typeface="Calibri" pitchFamily="34" charset="0"/>
              </a:rPr>
              <a:t>) using the Hex Driver. </a:t>
            </a:r>
          </a:p>
          <a:p>
            <a:endParaRPr lang="sv-SE" dirty="0" smtClean="0"/>
          </a:p>
          <a:p>
            <a:r>
              <a:rPr lang="sv-SE" dirty="0" smtClean="0"/>
              <a:t>Note: </a:t>
            </a:r>
            <a:r>
              <a:rPr lang="sv-SE" dirty="0" err="1" smtClean="0"/>
              <a:t>turn</a:t>
            </a:r>
            <a:r>
              <a:rPr lang="sv-SE" dirty="0" smtClean="0"/>
              <a:t> the pin </a:t>
            </a:r>
            <a:r>
              <a:rPr lang="sv-SE" dirty="0" err="1" smtClean="0"/>
              <a:t>only</a:t>
            </a:r>
            <a:r>
              <a:rPr lang="sv-SE" dirty="0" smtClean="0"/>
              <a:t>, do not </a:t>
            </a:r>
            <a:r>
              <a:rPr lang="sv-SE" dirty="0" err="1" smtClean="0"/>
              <a:t>attempt</a:t>
            </a:r>
            <a:r>
              <a:rPr lang="sv-SE" dirty="0" smtClean="0"/>
              <a:t> </a:t>
            </a:r>
            <a:r>
              <a:rPr lang="sv-SE" dirty="0" err="1" smtClean="0"/>
              <a:t>to</a:t>
            </a:r>
            <a:r>
              <a:rPr lang="sv-SE" dirty="0" smtClean="0"/>
              <a:t> position the </a:t>
            </a:r>
            <a:r>
              <a:rPr lang="sv-SE" dirty="0" err="1" smtClean="0"/>
              <a:t>sleeve</a:t>
            </a:r>
            <a:r>
              <a:rPr lang="sv-SE" dirty="0" smtClean="0"/>
              <a:t> as </a:t>
            </a:r>
            <a:r>
              <a:rPr lang="sv-SE" dirty="0" err="1" smtClean="0"/>
              <a:t>this</a:t>
            </a:r>
            <a:r>
              <a:rPr lang="sv-SE" dirty="0" smtClean="0"/>
              <a:t> </a:t>
            </a:r>
            <a:r>
              <a:rPr lang="sv-SE" dirty="0" err="1" smtClean="0"/>
              <a:t>seats</a:t>
            </a:r>
            <a:r>
              <a:rPr lang="sv-SE" dirty="0" smtClean="0"/>
              <a:t> </a:t>
            </a:r>
            <a:r>
              <a:rPr lang="sv-SE" dirty="0" err="1" smtClean="0"/>
              <a:t>automatically</a:t>
            </a:r>
            <a:r>
              <a:rPr lang="sv-SE" dirty="0" smtClean="0"/>
              <a:t> </a:t>
            </a:r>
            <a:r>
              <a:rPr lang="sv-SE" dirty="0" err="1" smtClean="0"/>
              <a:t>when</a:t>
            </a:r>
            <a:r>
              <a:rPr lang="sv-SE" dirty="0" smtClean="0"/>
              <a:t> the pin is </a:t>
            </a:r>
            <a:r>
              <a:rPr lang="sv-SE" dirty="0" err="1" smtClean="0"/>
              <a:t>turned</a:t>
            </a:r>
            <a:r>
              <a:rPr lang="sv-SE" dirty="0" smtClean="0"/>
              <a:t>.</a:t>
            </a: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9</a:t>
            </a:fld>
            <a:endParaRPr lang="en-US"/>
          </a:p>
        </p:txBody>
      </p:sp>
    </p:spTree>
    <p:extLst>
      <p:ext uri="{BB962C8B-B14F-4D97-AF65-F5344CB8AC3E}">
        <p14:creationId xmlns:p14="http://schemas.microsoft.com/office/powerpoint/2010/main" val="401137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10</a:t>
            </a:fld>
            <a:endParaRPr lang="en-US"/>
          </a:p>
        </p:txBody>
      </p:sp>
      <p:sp>
        <p:nvSpPr>
          <p:cNvPr id="5" name="Header Placeholder 4"/>
          <p:cNvSpPr>
            <a:spLocks noGrp="1"/>
          </p:cNvSpPr>
          <p:nvPr>
            <p:ph type="hdr" sz="quarter" idx="11"/>
          </p:nvPr>
        </p:nvSpPr>
        <p:spPr/>
        <p:txBody>
          <a:bodyPr/>
          <a:lstStyle/>
          <a:p>
            <a:pPr>
              <a:defRPr/>
            </a:pPr>
            <a:r>
              <a:rPr lang="en-US" smtClean="0"/>
              <a:t>121123 SHORT DRAFT EV Amb visit</a:t>
            </a:r>
            <a:endParaRPr lang="en-US"/>
          </a:p>
        </p:txBody>
      </p:sp>
    </p:spTree>
    <p:extLst>
      <p:ext uri="{BB962C8B-B14F-4D97-AF65-F5344CB8AC3E}">
        <p14:creationId xmlns:p14="http://schemas.microsoft.com/office/powerpoint/2010/main" val="274844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Use the Hex Driver EV or manually pick up and connect the Implant Transfer EV. </a:t>
            </a:r>
          </a:p>
          <a:p>
            <a:r>
              <a:rPr lang="en-US" sz="1200" dirty="0" smtClean="0">
                <a:latin typeface="Arial" panose="020B0604020202020204" pitchFamily="34" charset="0"/>
                <a:cs typeface="Arial" panose="020B0604020202020204" pitchFamily="34" charset="0"/>
              </a:rPr>
              <a:t>Secure the implant transfer  with manual tightening torque (5–10 </a:t>
            </a:r>
            <a:r>
              <a:rPr lang="en-US" sz="1200" dirty="0" err="1" smtClean="0">
                <a:latin typeface="Arial" panose="020B0604020202020204" pitchFamily="34" charset="0"/>
                <a:cs typeface="Arial" panose="020B0604020202020204" pitchFamily="34" charset="0"/>
              </a:rPr>
              <a:t>Ncm</a:t>
            </a:r>
            <a:r>
              <a:rPr lang="en-US" sz="1200" dirty="0" smtClean="0">
                <a:latin typeface="Arial" panose="020B0604020202020204" pitchFamily="34" charset="0"/>
                <a:cs typeface="Arial" panose="020B0604020202020204" pitchFamily="34" charset="0"/>
              </a:rPr>
              <a:t>) using the Hex Driver. </a:t>
            </a:r>
          </a:p>
          <a:p>
            <a:endParaRPr lang="sv-SE" dirty="0" smtClean="0">
              <a:latin typeface="Arial" panose="020B0604020202020204" pitchFamily="34" charset="0"/>
              <a:cs typeface="Arial" panose="020B0604020202020204" pitchFamily="34" charset="0"/>
            </a:endParaRPr>
          </a:p>
          <a:p>
            <a:r>
              <a:rPr lang="sv-SE" dirty="0" smtClean="0">
                <a:latin typeface="Arial" panose="020B0604020202020204" pitchFamily="34" charset="0"/>
                <a:cs typeface="Arial" panose="020B0604020202020204" pitchFamily="34" charset="0"/>
              </a:rPr>
              <a:t>Note: </a:t>
            </a:r>
            <a:r>
              <a:rPr lang="sv-SE" dirty="0" err="1" smtClean="0">
                <a:latin typeface="Arial" panose="020B0604020202020204" pitchFamily="34" charset="0"/>
                <a:cs typeface="Arial" panose="020B0604020202020204" pitchFamily="34" charset="0"/>
              </a:rPr>
              <a:t>turn</a:t>
            </a:r>
            <a:r>
              <a:rPr lang="sv-SE" dirty="0" smtClean="0">
                <a:latin typeface="Arial" panose="020B0604020202020204" pitchFamily="34" charset="0"/>
                <a:cs typeface="Arial" panose="020B0604020202020204" pitchFamily="34" charset="0"/>
              </a:rPr>
              <a:t> the pin </a:t>
            </a:r>
            <a:r>
              <a:rPr lang="sv-SE" dirty="0" err="1" smtClean="0">
                <a:latin typeface="Arial" panose="020B0604020202020204" pitchFamily="34" charset="0"/>
                <a:cs typeface="Arial" panose="020B0604020202020204" pitchFamily="34" charset="0"/>
              </a:rPr>
              <a:t>only</a:t>
            </a:r>
            <a:r>
              <a:rPr lang="sv-SE" dirty="0" smtClean="0">
                <a:latin typeface="Arial" panose="020B0604020202020204" pitchFamily="34" charset="0"/>
                <a:cs typeface="Arial" panose="020B0604020202020204" pitchFamily="34" charset="0"/>
              </a:rPr>
              <a:t>, do not </a:t>
            </a:r>
            <a:r>
              <a:rPr lang="sv-SE" dirty="0" err="1" smtClean="0">
                <a:latin typeface="Arial" panose="020B0604020202020204" pitchFamily="34" charset="0"/>
                <a:cs typeface="Arial" panose="020B0604020202020204" pitchFamily="34" charset="0"/>
              </a:rPr>
              <a:t>attempt</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to</a:t>
            </a:r>
            <a:r>
              <a:rPr lang="sv-SE" dirty="0" smtClean="0">
                <a:latin typeface="Arial" panose="020B0604020202020204" pitchFamily="34" charset="0"/>
                <a:cs typeface="Arial" panose="020B0604020202020204" pitchFamily="34" charset="0"/>
              </a:rPr>
              <a:t> position the </a:t>
            </a:r>
            <a:r>
              <a:rPr lang="sv-SE" dirty="0" err="1" smtClean="0">
                <a:latin typeface="Arial" panose="020B0604020202020204" pitchFamily="34" charset="0"/>
                <a:cs typeface="Arial" panose="020B0604020202020204" pitchFamily="34" charset="0"/>
              </a:rPr>
              <a:t>sleeve</a:t>
            </a:r>
            <a:r>
              <a:rPr lang="sv-SE" dirty="0" smtClean="0">
                <a:latin typeface="Arial" panose="020B0604020202020204" pitchFamily="34" charset="0"/>
                <a:cs typeface="Arial" panose="020B0604020202020204" pitchFamily="34" charset="0"/>
              </a:rPr>
              <a:t> as </a:t>
            </a:r>
            <a:r>
              <a:rPr lang="sv-SE" dirty="0" err="1" smtClean="0">
                <a:latin typeface="Arial" panose="020B0604020202020204" pitchFamily="34" charset="0"/>
                <a:cs typeface="Arial" panose="020B0604020202020204" pitchFamily="34" charset="0"/>
              </a:rPr>
              <a:t>this</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seats</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automatically</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when</a:t>
            </a:r>
            <a:r>
              <a:rPr lang="sv-SE" dirty="0" smtClean="0">
                <a:latin typeface="Arial" panose="020B0604020202020204" pitchFamily="34" charset="0"/>
                <a:cs typeface="Arial" panose="020B0604020202020204" pitchFamily="34" charset="0"/>
              </a:rPr>
              <a:t> the pin is </a:t>
            </a:r>
            <a:r>
              <a:rPr lang="sv-SE" dirty="0" err="1" smtClean="0">
                <a:latin typeface="Arial" panose="020B0604020202020204" pitchFamily="34" charset="0"/>
                <a:cs typeface="Arial" panose="020B0604020202020204" pitchFamily="34" charset="0"/>
              </a:rPr>
              <a:t>turned</a:t>
            </a:r>
            <a:r>
              <a:rPr lang="sv-SE" dirty="0" smtClean="0">
                <a:latin typeface="Arial" panose="020B0604020202020204" pitchFamily="34" charset="0"/>
                <a:cs typeface="Arial" panose="020B0604020202020204" pitchFamily="34" charset="0"/>
              </a:rPr>
              <a:t>.</a:t>
            </a: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11</a:t>
            </a:fld>
            <a:endParaRPr lang="en-US"/>
          </a:p>
        </p:txBody>
      </p:sp>
    </p:spTree>
    <p:extLst>
      <p:ext uri="{BB962C8B-B14F-4D97-AF65-F5344CB8AC3E}">
        <p14:creationId xmlns:p14="http://schemas.microsoft.com/office/powerpoint/2010/main" val="189284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436F85-577F-4A92-A47F-D540A2BCC821}" type="slidenum">
              <a:rPr lang="en-GB" smtClean="0"/>
              <a:t>12</a:t>
            </a:fld>
            <a:endParaRPr lang="en-GB"/>
          </a:p>
        </p:txBody>
      </p:sp>
    </p:spTree>
    <p:extLst>
      <p:ext uri="{BB962C8B-B14F-4D97-AF65-F5344CB8AC3E}">
        <p14:creationId xmlns:p14="http://schemas.microsoft.com/office/powerpoint/2010/main" val="247110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61775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403785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D - System">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312738" y="1806576"/>
            <a:ext cx="11646651" cy="760162"/>
          </a:xfrm>
        </p:spPr>
        <p:txBody>
          <a:bodyPr/>
          <a:lstStyle>
            <a:lvl1pPr marL="0" indent="0">
              <a:buNone/>
              <a:defRPr sz="4400">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section title</a:t>
            </a:r>
            <a:endParaRPr lang="en-US" dirty="0"/>
          </a:p>
        </p:txBody>
      </p:sp>
      <p:sp>
        <p:nvSpPr>
          <p:cNvPr id="9" name="Text Placeholder 5"/>
          <p:cNvSpPr>
            <a:spLocks noGrp="1"/>
          </p:cNvSpPr>
          <p:nvPr>
            <p:ph type="body" sz="quarter" idx="16" hasCustomPrompt="1"/>
          </p:nvPr>
        </p:nvSpPr>
        <p:spPr>
          <a:xfrm>
            <a:off x="312822" y="555626"/>
            <a:ext cx="11646651" cy="760162"/>
          </a:xfrm>
        </p:spPr>
        <p:txBody>
          <a:bodyPr/>
          <a:lstStyle>
            <a:lvl1pPr marL="0" indent="0">
              <a:buNone/>
              <a:defRPr sz="3200" b="1">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product name</a:t>
            </a:r>
            <a:endParaRPr lang="en-US" dirty="0"/>
          </a:p>
        </p:txBody>
      </p:sp>
    </p:spTree>
    <p:extLst>
      <p:ext uri="{BB962C8B-B14F-4D97-AF65-F5344CB8AC3E}">
        <p14:creationId xmlns:p14="http://schemas.microsoft.com/office/powerpoint/2010/main" val="186788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Tree>
    <p:extLst>
      <p:ext uri="{BB962C8B-B14F-4D97-AF65-F5344CB8AC3E}">
        <p14:creationId xmlns:p14="http://schemas.microsoft.com/office/powerpoint/2010/main" val="898887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spTree>
    <p:extLst>
      <p:ext uri="{BB962C8B-B14F-4D97-AF65-F5344CB8AC3E}">
        <p14:creationId xmlns:p14="http://schemas.microsoft.com/office/powerpoint/2010/main" val="719469538"/>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9864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 y="-1535009"/>
              <a:ext cx="11530013" cy="91494"/>
            </a:xfrm>
            <a:prstGeom prst="rect">
              <a:avLst/>
            </a:prstGeom>
          </p:spPr>
        </p:pic>
        <p:pic>
          <p:nvPicPr>
            <p:cNvPr id="19" name="Billede 18"/>
            <p:cNvPicPr>
              <a:picLocks noChangeAspect="1"/>
            </p:cNvPicPr>
            <p:nvPr userDrawn="1"/>
          </p:nvPicPr>
          <p:blipFill>
            <a:blip r:embed="rId3" cstate="print">
              <a:lum bright="100000"/>
              <a:extLst>
                <a:ext uri="{28A0092B-C50C-407E-A947-70E740481C1C}">
                  <a14:useLocalDpi xmlns:a14="http://schemas.microsoft.com/office/drawing/2010/main" val="0"/>
                </a:ext>
              </a:extLst>
            </a:blip>
            <a:stretch>
              <a:fillRect/>
            </a:stretch>
          </p:blipFill>
          <p:spPr>
            <a:xfrm>
              <a:off x="10384221" y="-1214074"/>
              <a:ext cx="1505262" cy="427995"/>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p>
          </p:txBody>
        </p:sp>
      </p:grpSp>
    </p:spTree>
    <p:extLst>
      <p:ext uri="{BB962C8B-B14F-4D97-AF65-F5344CB8AC3E}">
        <p14:creationId xmlns:p14="http://schemas.microsoft.com/office/powerpoint/2010/main" val="364553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405699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3" name="Content Placeholder 2"/>
          <p:cNvSpPr>
            <a:spLocks noGrp="1"/>
          </p:cNvSpPr>
          <p:nvPr>
            <p:ph sz="half" idx="1" hasCustomPrompt="1"/>
          </p:nvPr>
        </p:nvSpPr>
        <p:spPr>
          <a:xfrm>
            <a:off x="331200" y="1584995"/>
            <a:ext cx="11529599" cy="3943350"/>
          </a:xfrm>
        </p:spPr>
        <p:txBody>
          <a:bodyPr/>
          <a:lstStyle>
            <a:lvl1pPr marL="0" indent="0">
              <a:buNone/>
              <a:defRPr/>
            </a:lvl1pPr>
          </a:lstStyle>
          <a:p>
            <a:r>
              <a:rPr lang="en-GB" dirty="0" smtClean="0"/>
              <a:t>Click to edit</a:t>
            </a:r>
            <a:endParaRPr lang="en-GB" dirty="0"/>
          </a:p>
        </p:txBody>
      </p:sp>
    </p:spTree>
    <p:extLst>
      <p:ext uri="{BB962C8B-B14F-4D97-AF65-F5344CB8AC3E}">
        <p14:creationId xmlns:p14="http://schemas.microsoft.com/office/powerpoint/2010/main" val="399558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Click to edit</a:t>
            </a:r>
            <a:endParaRPr lang="en-GB" dirty="0"/>
          </a:p>
        </p:txBody>
      </p:sp>
      <p:sp>
        <p:nvSpPr>
          <p:cNvPr id="3" name="Content Placeholder 2"/>
          <p:cNvSpPr>
            <a:spLocks noGrp="1"/>
          </p:cNvSpPr>
          <p:nvPr>
            <p:ph sz="half" idx="1" hasCustomPrompt="1"/>
          </p:nvPr>
        </p:nvSpPr>
        <p:spPr>
          <a:xfrm>
            <a:off x="330201" y="1584995"/>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48948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1" y="1576974"/>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3" y="1576974"/>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131716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Tree>
    <p:extLst>
      <p:ext uri="{BB962C8B-B14F-4D97-AF65-F5344CB8AC3E}">
        <p14:creationId xmlns:p14="http://schemas.microsoft.com/office/powerpoint/2010/main" val="158661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26647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620667"/>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66" r:id="rId5"/>
    <p:sldLayoutId id="2147483663" r:id="rId6"/>
    <p:sldLayoutId id="2147483664" r:id="rId7"/>
    <p:sldLayoutId id="2147483661" r:id="rId8"/>
    <p:sldLayoutId id="2147483662" r:id="rId9"/>
    <p:sldLayoutId id="2147483669" r:id="rId10"/>
    <p:sldLayoutId id="2147483682" r:id="rId11"/>
    <p:sldLayoutId id="2147483675" r:id="rId12"/>
    <p:sldLayoutId id="2147483668" r:id="rId13"/>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0.png"/><Relationship Id="rId5" Type="http://schemas.openxmlformats.org/officeDocument/2006/relationships/image" Target="../media/image6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8.png"/><Relationship Id="rId5" Type="http://schemas.openxmlformats.org/officeDocument/2006/relationships/image" Target="../media/image5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42.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0.png"/><Relationship Id="rId5" Type="http://schemas.openxmlformats.org/officeDocument/2006/relationships/image" Target="../media/image78.png"/><Relationship Id="rId4" Type="http://schemas.openxmlformats.org/officeDocument/2006/relationships/notesSlide" Target="../notesSlides/notesSlide13.xml"/><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tiff"/><Relationship Id="rId12" Type="http://schemas.openxmlformats.org/officeDocument/2006/relationships/image" Target="../media/image27.png"/><Relationship Id="rId17" Type="http://schemas.openxmlformats.org/officeDocument/2006/relationships/image" Target="../media/image32.tiff"/><Relationship Id="rId2" Type="http://schemas.openxmlformats.org/officeDocument/2006/relationships/notesSlide" Target="../notesSlides/notesSlide2.xml"/><Relationship Id="rId16" Type="http://schemas.openxmlformats.org/officeDocument/2006/relationships/image" Target="../media/image31.tiff"/><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tif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163080" r="-54329"/>
          <a:stretch/>
        </p:blipFill>
        <p:spPr/>
      </p:pic>
      <p:sp>
        <p:nvSpPr>
          <p:cNvPr id="7" name="Title 6"/>
          <p:cNvSpPr>
            <a:spLocks noGrp="1"/>
          </p:cNvSpPr>
          <p:nvPr>
            <p:ph type="ctrTitle"/>
          </p:nvPr>
        </p:nvSpPr>
        <p:spPr>
          <a:xfrm>
            <a:off x="330200" y="2094356"/>
            <a:ext cx="5424214" cy="1232167"/>
          </a:xfrm>
        </p:spPr>
        <p:txBody>
          <a:bodyPr/>
          <a:lstStyle/>
          <a:p>
            <a:r>
              <a:rPr lang="en-US" dirty="0" smtClean="0">
                <a:solidFill>
                  <a:schemeClr val="accent1"/>
                </a:solidFill>
              </a:rPr>
              <a:t>Astra Tech Implant System EV</a:t>
            </a:r>
            <a:br>
              <a:rPr lang="en-US" dirty="0" smtClean="0">
                <a:solidFill>
                  <a:schemeClr val="accent1"/>
                </a:solidFill>
              </a:rPr>
            </a:br>
            <a:r>
              <a:rPr lang="en-US" dirty="0" smtClean="0"/>
              <a:t/>
            </a:r>
            <a:br>
              <a:rPr lang="en-US" dirty="0" smtClean="0"/>
            </a:br>
            <a:r>
              <a:rPr lang="en-US" sz="3600" dirty="0">
                <a:solidFill>
                  <a:schemeClr val="tx2"/>
                </a:solidFill>
              </a:rPr>
              <a:t>Restorative hands-on</a:t>
            </a:r>
            <a:endParaRPr lang="en-US" dirty="0">
              <a:solidFill>
                <a:schemeClr val="tx2"/>
              </a:solidFill>
            </a:endParaRPr>
          </a:p>
        </p:txBody>
      </p:sp>
    </p:spTree>
    <p:extLst>
      <p:ext uri="{BB962C8B-B14F-4D97-AF65-F5344CB8AC3E}">
        <p14:creationId xmlns:p14="http://schemas.microsoft.com/office/powerpoint/2010/main" val="3220926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sv-SE" dirty="0" smtClean="0"/>
              <a:t>Implant Pick-Up EV</a:t>
            </a:r>
            <a:br>
              <a:rPr lang="sv-SE" dirty="0" smtClean="0"/>
            </a:br>
            <a:r>
              <a:rPr lang="sv-SE" dirty="0" smtClean="0"/>
              <a:t>- installation </a:t>
            </a:r>
            <a:r>
              <a:rPr lang="en-US" dirty="0" smtClean="0"/>
              <a:t/>
            </a:r>
            <a:br>
              <a:rPr lang="en-US" dirty="0" smtClean="0"/>
            </a:br>
            <a:endParaRPr lang="en-US" dirty="0"/>
          </a:p>
        </p:txBody>
      </p:sp>
      <p:sp>
        <p:nvSpPr>
          <p:cNvPr id="3" name="Content Placeholder 2"/>
          <p:cNvSpPr>
            <a:spLocks noGrp="1"/>
          </p:cNvSpPr>
          <p:nvPr>
            <p:ph sz="half" idx="1"/>
          </p:nvPr>
        </p:nvSpPr>
        <p:spPr/>
        <p:txBody>
          <a:bodyPr/>
          <a:lstStyle/>
          <a:p>
            <a:endParaRPr lang="sv-SE" smtClean="0"/>
          </a:p>
          <a:p>
            <a:pPr lvl="0"/>
            <a:endParaRPr lang="en-US" dirty="0" smtClean="0"/>
          </a:p>
        </p:txBody>
      </p:sp>
      <p:pic>
        <p:nvPicPr>
          <p:cNvPr id="10" name="Implant Pick-up Design E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25294" y="1557338"/>
            <a:ext cx="6922169" cy="3893720"/>
          </a:xfrm>
          <a:prstGeom prst="rect">
            <a:avLst/>
          </a:prstGeom>
        </p:spPr>
      </p:pic>
      <p:sp>
        <p:nvSpPr>
          <p:cNvPr id="11" name="Platshållare för innehåll 2"/>
          <p:cNvSpPr txBox="1">
            <a:spLocks/>
          </p:cNvSpPr>
          <p:nvPr/>
        </p:nvSpPr>
        <p:spPr bwMode="auto">
          <a:xfrm>
            <a:off x="330201" y="1695520"/>
            <a:ext cx="379509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Font typeface="Arial" pitchFamily="34" charset="0"/>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Font typeface="Arial" pitchFamily="34" charset="0"/>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Font typeface="Arial" pitchFamily="34" charset="0"/>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a:buClr>
                <a:schemeClr val="accent2"/>
              </a:buClr>
              <a:buFont typeface="Wingdings" panose="05000000000000000000" pitchFamily="2" charset="2"/>
              <a:buChar char="§"/>
            </a:pPr>
            <a:r>
              <a:rPr lang="en-US" sz="2400" dirty="0" smtClean="0">
                <a:solidFill>
                  <a:schemeClr val="tx2"/>
                </a:solidFill>
              </a:rPr>
              <a:t>Self-guiding impression component; </a:t>
            </a:r>
            <a:r>
              <a:rPr lang="en-US" sz="2400" dirty="0">
                <a:solidFill>
                  <a:schemeClr val="tx2"/>
                </a:solidFill>
              </a:rPr>
              <a:t>engages into the implant only when </a:t>
            </a:r>
            <a:r>
              <a:rPr lang="en-US" sz="2400" dirty="0" smtClean="0">
                <a:solidFill>
                  <a:schemeClr val="tx2"/>
                </a:solidFill>
              </a:rPr>
              <a:t>correctly seated</a:t>
            </a:r>
          </a:p>
          <a:p>
            <a:pPr>
              <a:buClr>
                <a:schemeClr val="accent2"/>
              </a:buClr>
              <a:buFont typeface="Wingdings" panose="05000000000000000000" pitchFamily="2" charset="2"/>
              <a:buChar char="§"/>
            </a:pPr>
            <a:r>
              <a:rPr lang="en-US" sz="2400" dirty="0">
                <a:solidFill>
                  <a:schemeClr val="tx2"/>
                </a:solidFill>
              </a:rPr>
              <a:t>O</a:t>
            </a:r>
            <a:r>
              <a:rPr lang="en-US" sz="2400" dirty="0" smtClean="0">
                <a:solidFill>
                  <a:schemeClr val="tx2"/>
                </a:solidFill>
              </a:rPr>
              <a:t>ne-hand installation procedure </a:t>
            </a:r>
          </a:p>
          <a:p>
            <a:endParaRPr lang="sv-SE" dirty="0"/>
          </a:p>
        </p:txBody>
      </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5552" y="376442"/>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bwMode="auto">
          <a:xfrm>
            <a:off x="8106882" y="331482"/>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168014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N:\Workgroup\2Bimage\Projekt\Astra Tech\1001 Stella\Manualer Stella\Images Cement\PNG Images with asset no\1208546-Cement_041-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90585" y="1982022"/>
            <a:ext cx="2944180" cy="2684399"/>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243987" y="1963056"/>
            <a:ext cx="2770993" cy="3489856"/>
            <a:chOff x="4135177" y="2838450"/>
            <a:chExt cx="3096344" cy="3914516"/>
          </a:xfrm>
        </p:grpSpPr>
        <p:pic>
          <p:nvPicPr>
            <p:cNvPr id="11272" name="Picture 8" descr="N:\Workgroup\2Bimage\Projekt\Astra Tech\1001 Stella\Manualer Stella\Product Images\PNG images with asset no\1211798-REF 25771-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0238550">
              <a:off x="5686863" y="4646112"/>
              <a:ext cx="1075096" cy="2106854"/>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17" name="Picture 4" descr="N:\Workgroup\2Bimage\Projekt\Astra Tech\1001 Stella\Manualer Stella\Images Cement\PNG Images with asset no\1208546-Cement_041-D.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8889" l="0" r="100000"/>
                      </a14:imgEffect>
                    </a14:imgLayer>
                  </a14:imgProps>
                </a:ext>
                <a:ext uri="{28A0092B-C50C-407E-A947-70E740481C1C}">
                  <a14:useLocalDpi xmlns:a14="http://schemas.microsoft.com/office/drawing/2010/main" val="0"/>
                </a:ext>
              </a:extLst>
            </a:blip>
            <a:srcRect/>
            <a:stretch/>
          </p:blipFill>
          <p:spPr bwMode="auto">
            <a:xfrm>
              <a:off x="4135177" y="2838450"/>
              <a:ext cx="3096344" cy="2494592"/>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1127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rot="10264959">
              <a:off x="5629770" y="4265968"/>
              <a:ext cx="744537" cy="54610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itle 1"/>
          <p:cNvSpPr>
            <a:spLocks noGrp="1"/>
          </p:cNvSpPr>
          <p:nvPr>
            <p:ph type="title"/>
          </p:nvPr>
        </p:nvSpPr>
        <p:spPr/>
        <p:txBody>
          <a:bodyPr/>
          <a:lstStyle/>
          <a:p>
            <a:r>
              <a:rPr lang="sv-SE" dirty="0" smtClean="0"/>
              <a:t>Implant Transfer EV</a:t>
            </a:r>
            <a:br>
              <a:rPr lang="sv-SE" dirty="0" smtClean="0"/>
            </a:br>
            <a:r>
              <a:rPr lang="sv-SE" dirty="0" smtClean="0"/>
              <a:t>- installation and removal</a:t>
            </a:r>
            <a:r>
              <a:rPr lang="en-US" dirty="0" smtClean="0"/>
              <a:t/>
            </a:r>
            <a:br>
              <a:rPr lang="en-US" dirty="0" smtClean="0"/>
            </a:br>
            <a:endParaRPr lang="en-US" dirty="0"/>
          </a:p>
        </p:txBody>
      </p:sp>
      <p:sp>
        <p:nvSpPr>
          <p:cNvPr id="23" name="TextBox 22"/>
          <p:cNvSpPr txBox="1"/>
          <p:nvPr/>
        </p:nvSpPr>
        <p:spPr>
          <a:xfrm>
            <a:off x="3607457" y="4670507"/>
            <a:ext cx="2922561" cy="369332"/>
          </a:xfrm>
          <a:prstGeom prst="rect">
            <a:avLst/>
          </a:prstGeom>
          <a:noFill/>
        </p:spPr>
        <p:txBody>
          <a:bodyPr wrap="square" rtlCol="0">
            <a:spAutoFit/>
          </a:bodyPr>
          <a:lstStyle/>
          <a:p>
            <a:r>
              <a:rPr lang="sv-SE" dirty="0" smtClean="0">
                <a:solidFill>
                  <a:schemeClr val="tx2"/>
                </a:solidFill>
              </a:rPr>
              <a:t>Manual and Driver</a:t>
            </a:r>
          </a:p>
        </p:txBody>
      </p:sp>
      <p:sp>
        <p:nvSpPr>
          <p:cNvPr id="24" name="TextBox 23"/>
          <p:cNvSpPr txBox="1"/>
          <p:nvPr/>
        </p:nvSpPr>
        <p:spPr>
          <a:xfrm>
            <a:off x="8142213" y="5510861"/>
            <a:ext cx="2520280" cy="369332"/>
          </a:xfrm>
          <a:prstGeom prst="rect">
            <a:avLst/>
          </a:prstGeom>
          <a:noFill/>
        </p:spPr>
        <p:txBody>
          <a:bodyPr wrap="square" rtlCol="0">
            <a:spAutoFit/>
          </a:bodyPr>
          <a:lstStyle/>
          <a:p>
            <a:r>
              <a:rPr lang="sv-SE" dirty="0" err="1" smtClean="0">
                <a:solidFill>
                  <a:schemeClr val="tx2"/>
                </a:solidFill>
              </a:rPr>
              <a:t>Hex</a:t>
            </a:r>
            <a:r>
              <a:rPr lang="sv-SE" dirty="0" smtClean="0">
                <a:solidFill>
                  <a:schemeClr val="tx2"/>
                </a:solidFill>
              </a:rPr>
              <a:t> Driver </a:t>
            </a:r>
            <a:r>
              <a:rPr lang="sv-SE" dirty="0" err="1" smtClean="0">
                <a:solidFill>
                  <a:schemeClr val="tx2"/>
                </a:solidFill>
              </a:rPr>
              <a:t>only</a:t>
            </a:r>
            <a:r>
              <a:rPr lang="sv-SE" dirty="0" smtClean="0">
                <a:solidFill>
                  <a:schemeClr val="tx2"/>
                </a:solidFill>
              </a:rPr>
              <a:t> </a:t>
            </a:r>
          </a:p>
        </p:txBody>
      </p:sp>
      <p:pic>
        <p:nvPicPr>
          <p:cNvPr id="11274" name="Picture 10" descr="N:\Workgroup\2Bimage\Projekt\Astra Tech\1001 Stella\Manualer Stella\Product Images\PNG images with asset no\1216202-REF 25537-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4413" y="2109835"/>
            <a:ext cx="842299" cy="27565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Oval 27"/>
          <p:cNvSpPr/>
          <p:nvPr/>
        </p:nvSpPr>
        <p:spPr bwMode="auto">
          <a:xfrm>
            <a:off x="8655522" y="361231"/>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46734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26" y="1024975"/>
            <a:ext cx="8599548" cy="4854617"/>
          </a:xfrm>
          <a:prstGeom prst="rect">
            <a:avLst/>
          </a:prstGeom>
        </p:spPr>
      </p:pic>
      <p:sp>
        <p:nvSpPr>
          <p:cNvPr id="5" name="Title 4"/>
          <p:cNvSpPr>
            <a:spLocks noGrp="1"/>
          </p:cNvSpPr>
          <p:nvPr>
            <p:ph type="title"/>
          </p:nvPr>
        </p:nvSpPr>
        <p:spPr>
          <a:xfrm>
            <a:off x="229617" y="280476"/>
            <a:ext cx="11530012" cy="1001712"/>
          </a:xfrm>
        </p:spPr>
        <p:txBody>
          <a:bodyPr/>
          <a:lstStyle/>
          <a:p>
            <a:r>
              <a:rPr lang="en-US" dirty="0" smtClean="0"/>
              <a:t>Prosthetic Kit layout</a:t>
            </a:r>
            <a:endParaRPr lang="en-US" dirty="0"/>
          </a:p>
        </p:txBody>
      </p:sp>
      <p:sp>
        <p:nvSpPr>
          <p:cNvPr id="6" name="Oval 5"/>
          <p:cNvSpPr/>
          <p:nvPr/>
        </p:nvSpPr>
        <p:spPr bwMode="auto">
          <a:xfrm>
            <a:off x="3383151" y="869111"/>
            <a:ext cx="2040917" cy="1946825"/>
          </a:xfrm>
          <a:prstGeom prst="ellipse">
            <a:avLst/>
          </a:prstGeom>
          <a:noFill/>
          <a:ln w="76200"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solidFill>
              <a:effectLst/>
              <a:latin typeface="Arial" charset="0"/>
            </a:endParaRPr>
          </a:p>
        </p:txBody>
      </p:sp>
    </p:spTree>
    <p:extLst>
      <p:ext uri="{BB962C8B-B14F-4D97-AF65-F5344CB8AC3E}">
        <p14:creationId xmlns:p14="http://schemas.microsoft.com/office/powerpoint/2010/main" val="324654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701" y="2295647"/>
            <a:ext cx="2777359" cy="2846639"/>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N:\Workgroup\2Bimage\Projekt\Astra Tech\1001 Stella\Manualer Stella\Images Cement\PNG Images with asset no\1208511-Cement_006-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524918" y="2295648"/>
            <a:ext cx="2915774" cy="2846639"/>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auto">
          <a:xfrm>
            <a:off x="382056" y="409116"/>
            <a:ext cx="72840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sv-SE" sz="3200" b="0" dirty="0" smtClean="0"/>
              <a:t/>
            </a:r>
            <a:br>
              <a:rPr lang="sv-SE" sz="3200" b="0" dirty="0" smtClean="0"/>
            </a:br>
            <a:r>
              <a:rPr lang="sv-SE" sz="3200" b="0" dirty="0" smtClean="0">
                <a:solidFill>
                  <a:schemeClr val="accent1"/>
                </a:solidFill>
              </a:rPr>
              <a:t>ATLANTIS </a:t>
            </a:r>
            <a:r>
              <a:rPr lang="sv-SE" sz="3200" b="0" dirty="0" err="1">
                <a:solidFill>
                  <a:schemeClr val="accent1"/>
                </a:solidFill>
              </a:rPr>
              <a:t>Abutment</a:t>
            </a:r>
            <a:r>
              <a:rPr lang="sv-SE" sz="3200" b="0" dirty="0">
                <a:solidFill>
                  <a:schemeClr val="accent1"/>
                </a:solidFill>
              </a:rPr>
              <a:t> </a:t>
            </a:r>
            <a:r>
              <a:rPr lang="sv-SE" sz="3200" b="0" dirty="0" smtClean="0">
                <a:solidFill>
                  <a:schemeClr val="accent1"/>
                </a:solidFill>
              </a:rPr>
              <a:t>and </a:t>
            </a:r>
            <a:r>
              <a:rPr lang="sv-SE" sz="3200" b="0" dirty="0" err="1" smtClean="0">
                <a:solidFill>
                  <a:schemeClr val="accent1"/>
                </a:solidFill>
              </a:rPr>
              <a:t>TiDesign</a:t>
            </a:r>
            <a:r>
              <a:rPr lang="en-US" sz="3200" b="0" baseline="30000" dirty="0" smtClean="0">
                <a:solidFill>
                  <a:schemeClr val="accent1"/>
                </a:solidFill>
              </a:rPr>
              <a:t> </a:t>
            </a:r>
            <a:r>
              <a:rPr lang="sv-SE" sz="3200" b="0" dirty="0" smtClean="0">
                <a:solidFill>
                  <a:schemeClr val="accent1"/>
                </a:solidFill>
              </a:rPr>
              <a:t>EV for OsseoSpeed</a:t>
            </a:r>
            <a:r>
              <a:rPr lang="en-US" sz="3200" b="0" baseline="30000" dirty="0" smtClean="0">
                <a:solidFill>
                  <a:schemeClr val="accent1"/>
                </a:solidFill>
              </a:rPr>
              <a:t> </a:t>
            </a:r>
            <a:r>
              <a:rPr lang="sv-SE" sz="3200" b="0" dirty="0" smtClean="0">
                <a:solidFill>
                  <a:schemeClr val="accent1"/>
                </a:solidFill>
              </a:rPr>
              <a:t>EV</a:t>
            </a:r>
            <a:r>
              <a:rPr lang="sv-SE" sz="3200" b="0" dirty="0">
                <a:solidFill>
                  <a:schemeClr val="accent1"/>
                </a:solidFill>
              </a:rPr>
              <a:t/>
            </a:r>
            <a:br>
              <a:rPr lang="sv-SE" sz="3200" b="0" dirty="0">
                <a:solidFill>
                  <a:schemeClr val="accent1"/>
                </a:solidFill>
              </a:rPr>
            </a:br>
            <a:r>
              <a:rPr lang="sv-SE" sz="3200" b="0" dirty="0" smtClean="0">
                <a:solidFill>
                  <a:schemeClr val="accent1"/>
                </a:solidFill>
              </a:rPr>
              <a:t>- Installation and </a:t>
            </a:r>
            <a:r>
              <a:rPr lang="sv-SE" sz="3200" b="0" dirty="0" err="1" smtClean="0">
                <a:solidFill>
                  <a:schemeClr val="accent1"/>
                </a:solidFill>
              </a:rPr>
              <a:t>removal</a:t>
            </a:r>
            <a:r>
              <a:rPr lang="en-US" sz="3200" b="0" dirty="0" smtClean="0"/>
              <a:t/>
            </a:r>
            <a:br>
              <a:rPr lang="en-US" sz="3200" b="0" dirty="0" smtClean="0"/>
            </a:br>
            <a:endParaRPr lang="en-US" sz="3200" b="0" dirty="0"/>
          </a:p>
        </p:txBody>
      </p:sp>
      <p:sp>
        <p:nvSpPr>
          <p:cNvPr id="16" name="TextBox 15"/>
          <p:cNvSpPr txBox="1"/>
          <p:nvPr/>
        </p:nvSpPr>
        <p:spPr>
          <a:xfrm>
            <a:off x="4177027" y="5142287"/>
            <a:ext cx="2922561" cy="369332"/>
          </a:xfrm>
          <a:prstGeom prst="rect">
            <a:avLst/>
          </a:prstGeom>
          <a:noFill/>
        </p:spPr>
        <p:txBody>
          <a:bodyPr wrap="square" rtlCol="0">
            <a:spAutoFit/>
          </a:bodyPr>
          <a:lstStyle/>
          <a:p>
            <a:r>
              <a:rPr lang="sv-SE" dirty="0" err="1" smtClean="0">
                <a:solidFill>
                  <a:schemeClr val="tx2"/>
                </a:solidFill>
              </a:rPr>
              <a:t>One</a:t>
            </a:r>
            <a:r>
              <a:rPr lang="sv-SE" dirty="0" smtClean="0">
                <a:solidFill>
                  <a:schemeClr val="tx2"/>
                </a:solidFill>
              </a:rPr>
              <a:t>-position-</a:t>
            </a:r>
            <a:r>
              <a:rPr lang="sv-SE" dirty="0" err="1" smtClean="0">
                <a:solidFill>
                  <a:schemeClr val="tx2"/>
                </a:solidFill>
              </a:rPr>
              <a:t>only</a:t>
            </a:r>
            <a:endParaRPr lang="sv-SE" dirty="0" smtClean="0">
              <a:solidFill>
                <a:schemeClr val="tx2"/>
              </a:solidFill>
            </a:endParaRPr>
          </a:p>
        </p:txBody>
      </p:sp>
      <p:sp>
        <p:nvSpPr>
          <p:cNvPr id="17" name="TextBox 16"/>
          <p:cNvSpPr txBox="1"/>
          <p:nvPr/>
        </p:nvSpPr>
        <p:spPr>
          <a:xfrm>
            <a:off x="8443692" y="5142287"/>
            <a:ext cx="2520280" cy="369332"/>
          </a:xfrm>
          <a:prstGeom prst="rect">
            <a:avLst/>
          </a:prstGeom>
          <a:noFill/>
        </p:spPr>
        <p:txBody>
          <a:bodyPr wrap="square" rtlCol="0">
            <a:spAutoFit/>
          </a:bodyPr>
          <a:lstStyle/>
          <a:p>
            <a:r>
              <a:rPr lang="sv-SE" dirty="0" err="1" smtClean="0">
                <a:solidFill>
                  <a:schemeClr val="tx2"/>
                </a:solidFill>
              </a:rPr>
              <a:t>Six</a:t>
            </a:r>
            <a:r>
              <a:rPr lang="sv-SE" dirty="0" smtClean="0">
                <a:solidFill>
                  <a:schemeClr val="tx2"/>
                </a:solidFill>
              </a:rPr>
              <a:t> positions</a:t>
            </a:r>
          </a:p>
        </p:txBody>
      </p:sp>
      <p:grpSp>
        <p:nvGrpSpPr>
          <p:cNvPr id="11" name="Group 10"/>
          <p:cNvGrpSpPr/>
          <p:nvPr/>
        </p:nvGrpSpPr>
        <p:grpSpPr>
          <a:xfrm>
            <a:off x="-1862608" y="499087"/>
            <a:ext cx="5040560" cy="6356798"/>
            <a:chOff x="-1176808" y="1104650"/>
            <a:chExt cx="5040560" cy="6356798"/>
          </a:xfrm>
        </p:grpSpPr>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51019" y="2799084"/>
              <a:ext cx="1912733" cy="26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descr="\\se-tec-c040.astratech.net\Users$\senlu4\My Documents\Stella\Launch project\Train the Trainer\Product related PNG Images\1220621-Collage of ATLANTIS abutments-D.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76808" y="1104650"/>
              <a:ext cx="4017828" cy="635679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7376" y="406191"/>
            <a:ext cx="3274096"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bwMode="auto">
          <a:xfrm>
            <a:off x="10805095" y="361231"/>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5450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213061" y="489319"/>
            <a:ext cx="67904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sv-SE" dirty="0">
                <a:solidFill>
                  <a:schemeClr val="tx2"/>
                </a:solidFill>
              </a:rPr>
              <a:t/>
            </a:r>
            <a:br>
              <a:rPr lang="sv-SE" dirty="0">
                <a:solidFill>
                  <a:schemeClr val="tx2"/>
                </a:solidFill>
              </a:rPr>
            </a:br>
            <a:r>
              <a:rPr lang="sv-SE" sz="3200" b="0" dirty="0" smtClean="0">
                <a:solidFill>
                  <a:schemeClr val="accent1"/>
                </a:solidFill>
              </a:rPr>
              <a:t>ATLANTIS </a:t>
            </a:r>
            <a:r>
              <a:rPr lang="sv-SE" sz="3200" b="0" dirty="0" err="1">
                <a:solidFill>
                  <a:schemeClr val="accent1"/>
                </a:solidFill>
              </a:rPr>
              <a:t>Abutment</a:t>
            </a:r>
            <a:r>
              <a:rPr lang="sv-SE" sz="3200" b="0" dirty="0">
                <a:solidFill>
                  <a:schemeClr val="accent1"/>
                </a:solidFill>
              </a:rPr>
              <a:t> </a:t>
            </a:r>
            <a:r>
              <a:rPr lang="sv-SE" sz="3200" b="0" dirty="0" smtClean="0">
                <a:solidFill>
                  <a:schemeClr val="accent1"/>
                </a:solidFill>
              </a:rPr>
              <a:t>for </a:t>
            </a:r>
            <a:r>
              <a:rPr lang="sv-SE" sz="3200" b="0" dirty="0" err="1" smtClean="0">
                <a:solidFill>
                  <a:schemeClr val="accent1"/>
                </a:solidFill>
              </a:rPr>
              <a:t>OsseoSpeed</a:t>
            </a:r>
            <a:r>
              <a:rPr lang="sv-SE" sz="3200" b="0" dirty="0" smtClean="0">
                <a:solidFill>
                  <a:schemeClr val="accent1"/>
                </a:solidFill>
              </a:rPr>
              <a:t> </a:t>
            </a:r>
            <a:r>
              <a:rPr lang="sv-SE" sz="3200" b="0" dirty="0">
                <a:solidFill>
                  <a:schemeClr val="accent1"/>
                </a:solidFill>
              </a:rPr>
              <a:t>EV</a:t>
            </a:r>
            <a:r>
              <a:rPr lang="sv-SE" dirty="0">
                <a:solidFill>
                  <a:schemeClr val="tx2"/>
                </a:solidFill>
              </a:rPr>
              <a:t/>
            </a:r>
            <a:br>
              <a:rPr lang="sv-SE" dirty="0">
                <a:solidFill>
                  <a:schemeClr val="tx2"/>
                </a:solidFill>
              </a:rPr>
            </a:br>
            <a:r>
              <a:rPr lang="en-US" dirty="0" smtClean="0">
                <a:solidFill>
                  <a:schemeClr val="tx2"/>
                </a:solidFill>
              </a:rPr>
              <a:t/>
            </a:r>
            <a:br>
              <a:rPr lang="en-US" dirty="0" smtClean="0">
                <a:solidFill>
                  <a:schemeClr val="tx2"/>
                </a:solidFill>
              </a:rPr>
            </a:br>
            <a:endParaRPr lang="en-US" dirty="0">
              <a:solidFill>
                <a:schemeClr val="tx2"/>
              </a:solidFill>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58573" y="3284984"/>
            <a:ext cx="3093546" cy="707886"/>
          </a:xfrm>
          <a:prstGeom prst="rect">
            <a:avLst/>
          </a:prstGeom>
          <a:noFill/>
        </p:spPr>
        <p:txBody>
          <a:bodyPr wrap="square" rtlCol="0">
            <a:spAutoFit/>
          </a:bodyPr>
          <a:lstStyle/>
          <a:p>
            <a:r>
              <a:rPr lang="sv-SE" sz="2000" dirty="0" smtClean="0">
                <a:solidFill>
                  <a:schemeClr val="tx2"/>
                </a:solidFill>
              </a:rPr>
              <a:t>ATLANTIS Abutment will seat in one-position-only </a:t>
            </a:r>
          </a:p>
        </p:txBody>
      </p:sp>
      <p:pic>
        <p:nvPicPr>
          <p:cNvPr id="4" name="Postion of ATLANTIS Gold Shaded abutment, Premola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061" y="1325860"/>
            <a:ext cx="8224236" cy="4626133"/>
          </a:xfrm>
          <a:prstGeom prst="rect">
            <a:avLst/>
          </a:prstGeom>
        </p:spPr>
      </p:pic>
      <p:sp>
        <p:nvSpPr>
          <p:cNvPr id="7" name="Oval 6"/>
          <p:cNvSpPr/>
          <p:nvPr/>
        </p:nvSpPr>
        <p:spPr bwMode="auto">
          <a:xfrm>
            <a:off x="10805095" y="361231"/>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846639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203693"/>
            <a:ext cx="11530012" cy="1001712"/>
          </a:xfrm>
        </p:spPr>
        <p:txBody>
          <a:bodyPr/>
          <a:lstStyle/>
          <a:p>
            <a:r>
              <a:rPr lang="en-US" dirty="0" smtClean="0"/>
              <a:t>Prosthetic Kit layout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226" y="720113"/>
            <a:ext cx="8599548" cy="5242979"/>
          </a:xfrm>
          <a:prstGeom prst="rect">
            <a:avLst/>
          </a:prstGeom>
        </p:spPr>
      </p:pic>
      <p:sp>
        <p:nvSpPr>
          <p:cNvPr id="6" name="Oval 5"/>
          <p:cNvSpPr/>
          <p:nvPr/>
        </p:nvSpPr>
        <p:spPr bwMode="auto">
          <a:xfrm>
            <a:off x="6634957" y="634501"/>
            <a:ext cx="1917670" cy="1863561"/>
          </a:xfrm>
          <a:prstGeom prst="ellipse">
            <a:avLst/>
          </a:prstGeom>
          <a:noFill/>
          <a:ln w="76200"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19198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N:\Workgroup\2Bimage\Projekt\Astra Tech\1001 Stella\Manualer Stella\Images Screw\PNG images with asset no\1208753-Screw_006-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2" t="12063" r="42368" b="14687"/>
          <a:stretch/>
        </p:blipFill>
        <p:spPr bwMode="auto">
          <a:xfrm>
            <a:off x="676797" y="2534260"/>
            <a:ext cx="1230790" cy="1855339"/>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4" name="Picture 3" descr="N:\Workgroup\2Bimage\Projekt\Astra Tech\1001 Stella\Manualer Stella\Symbols\1211874-Symbol Non_indexed abutment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4871" y="1541754"/>
            <a:ext cx="560630" cy="5676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Workgroup\2Bimage\Projekt\Astra Tech\1001 Stella\Manualer Stella\Images Screw\PNG images with asset no\1208755-Screw_008-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53" r="23129" b="7838"/>
          <a:stretch/>
        </p:blipFill>
        <p:spPr bwMode="auto">
          <a:xfrm>
            <a:off x="3482566" y="2542945"/>
            <a:ext cx="1026684" cy="1841294"/>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8" name="Picture 3" descr="N:\Workgroup\2Bimage\Projekt\Astra Tech\1001 Stella\Manualer Stella\Symbols\1211874-Symbol Non_indexed abutment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440" y="1596169"/>
            <a:ext cx="560630" cy="5676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N:\Workgroup\2Bimage\Projekt\Astra Tech\1001 Stella\Manualer Stella\Symbols\1217208-Symbol Six position, indexed abutments-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32304" y="1524161"/>
            <a:ext cx="687300" cy="602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1018" y="4449746"/>
            <a:ext cx="2261666" cy="707886"/>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Pick </a:t>
            </a:r>
            <a:r>
              <a:rPr lang="en-US" sz="1000" dirty="0">
                <a:solidFill>
                  <a:schemeClr val="tx2"/>
                </a:solidFill>
                <a:latin typeface="Calibri" pitchFamily="34" charset="0"/>
                <a:cs typeface="Calibri" pitchFamily="34" charset="0"/>
              </a:rPr>
              <a:t>up and install the </a:t>
            </a:r>
            <a:r>
              <a:rPr lang="en-US" sz="1000" dirty="0" smtClean="0">
                <a:solidFill>
                  <a:schemeClr val="tx2"/>
                </a:solidFill>
                <a:latin typeface="Calibri" pitchFamily="34" charset="0"/>
                <a:cs typeface="Calibri" pitchFamily="34" charset="0"/>
              </a:rPr>
              <a:t>Healing </a:t>
            </a:r>
            <a:r>
              <a:rPr lang="en-US" sz="1000" dirty="0" err="1" smtClean="0">
                <a:solidFill>
                  <a:schemeClr val="tx2"/>
                </a:solidFill>
                <a:latin typeface="Calibri" pitchFamily="34" charset="0"/>
                <a:cs typeface="Calibri" pitchFamily="34" charset="0"/>
              </a:rPr>
              <a:t>Uni</a:t>
            </a:r>
            <a:r>
              <a:rPr lang="en-US" sz="1000" dirty="0" smtClean="0">
                <a:solidFill>
                  <a:schemeClr val="tx2"/>
                </a:solidFill>
                <a:latin typeface="Calibri" pitchFamily="34" charset="0"/>
                <a:cs typeface="Calibri" pitchFamily="34" charset="0"/>
              </a:rPr>
              <a:t> </a:t>
            </a:r>
            <a:r>
              <a:rPr lang="en-US" sz="1000" dirty="0">
                <a:solidFill>
                  <a:schemeClr val="tx2"/>
                </a:solidFill>
                <a:latin typeface="Calibri" pitchFamily="34" charset="0"/>
                <a:cs typeface="Calibri" pitchFamily="34" charset="0"/>
              </a:rPr>
              <a:t>EV using the </a:t>
            </a:r>
            <a:r>
              <a:rPr lang="sv-SE" sz="1000" dirty="0" err="1">
                <a:solidFill>
                  <a:schemeClr val="tx2"/>
                </a:solidFill>
                <a:latin typeface="Calibri" pitchFamily="34" charset="0"/>
                <a:cs typeface="Calibri" pitchFamily="34" charset="0"/>
              </a:rPr>
              <a:t>Hex</a:t>
            </a:r>
            <a:r>
              <a:rPr lang="sv-SE" sz="1000" dirty="0">
                <a:solidFill>
                  <a:schemeClr val="tx2"/>
                </a:solidFill>
                <a:latin typeface="Calibri" pitchFamily="34" charset="0"/>
                <a:cs typeface="Calibri" pitchFamily="34" charset="0"/>
              </a:rPr>
              <a:t> Driver EV.</a:t>
            </a:r>
          </a:p>
          <a:p>
            <a:r>
              <a:rPr lang="en-US" sz="1000" dirty="0">
                <a:solidFill>
                  <a:schemeClr val="tx2"/>
                </a:solidFill>
                <a:latin typeface="Calibri" pitchFamily="34" charset="0"/>
                <a:cs typeface="Calibri" pitchFamily="34" charset="0"/>
              </a:rPr>
              <a:t>Manually seat the </a:t>
            </a:r>
            <a:r>
              <a:rPr lang="en-US" sz="1000" dirty="0" smtClean="0">
                <a:solidFill>
                  <a:schemeClr val="tx2"/>
                </a:solidFill>
                <a:latin typeface="Calibri" pitchFamily="34" charset="0"/>
                <a:cs typeface="Calibri" pitchFamily="34" charset="0"/>
              </a:rPr>
              <a:t>healing abutment </a:t>
            </a:r>
            <a:r>
              <a:rPr lang="en-US" sz="1000" dirty="0">
                <a:solidFill>
                  <a:schemeClr val="tx2"/>
                </a:solidFill>
                <a:latin typeface="Calibri" pitchFamily="34" charset="0"/>
                <a:cs typeface="Calibri" pitchFamily="34" charset="0"/>
              </a:rPr>
              <a:t>using light finger force </a:t>
            </a:r>
            <a:r>
              <a:rPr lang="sv-SE" sz="1000" dirty="0">
                <a:solidFill>
                  <a:schemeClr val="tx2"/>
                </a:solidFill>
                <a:latin typeface="Calibri" pitchFamily="34" charset="0"/>
                <a:cs typeface="Calibri" pitchFamily="34" charset="0"/>
              </a:rPr>
              <a:t>(5–10 </a:t>
            </a:r>
            <a:r>
              <a:rPr lang="sv-SE" sz="1000" dirty="0" err="1">
                <a:solidFill>
                  <a:schemeClr val="tx2"/>
                </a:solidFill>
                <a:latin typeface="Calibri" pitchFamily="34" charset="0"/>
                <a:cs typeface="Calibri" pitchFamily="34" charset="0"/>
              </a:rPr>
              <a:t>Ncm</a:t>
            </a:r>
            <a:r>
              <a:rPr lang="sv-SE" sz="1000" dirty="0">
                <a:solidFill>
                  <a:schemeClr val="tx2"/>
                </a:solidFill>
                <a:latin typeface="Calibri" pitchFamily="34" charset="0"/>
                <a:cs typeface="Calibri" pitchFamily="34" charset="0"/>
              </a:rPr>
              <a:t>).</a:t>
            </a:r>
          </a:p>
        </p:txBody>
      </p:sp>
      <p:sp>
        <p:nvSpPr>
          <p:cNvPr id="30" name="TextBox 29"/>
          <p:cNvSpPr txBox="1"/>
          <p:nvPr/>
        </p:nvSpPr>
        <p:spPr>
          <a:xfrm>
            <a:off x="8901768" y="4418573"/>
            <a:ext cx="3024337" cy="1446550"/>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Install </a:t>
            </a:r>
            <a:r>
              <a:rPr lang="en-US" sz="1000" dirty="0">
                <a:solidFill>
                  <a:schemeClr val="tx2"/>
                </a:solidFill>
                <a:latin typeface="Calibri" pitchFamily="34" charset="0"/>
                <a:cs typeface="Calibri" pitchFamily="34" charset="0"/>
              </a:rPr>
              <a:t>the Angled Abutment EV with the Abutment Screw EV, to recommended torque value, using the Hex Driver EV</a:t>
            </a:r>
          </a:p>
          <a:p>
            <a:r>
              <a:rPr lang="en-US" sz="1000" dirty="0">
                <a:solidFill>
                  <a:schemeClr val="tx2"/>
                </a:solidFill>
                <a:latin typeface="Calibri" pitchFamily="34" charset="0"/>
                <a:cs typeface="Calibri" pitchFamily="34" charset="0"/>
              </a:rPr>
              <a:t>It is recommended to position the abutment</a:t>
            </a:r>
          </a:p>
          <a:p>
            <a:r>
              <a:rPr lang="en-US" sz="1000" dirty="0">
                <a:solidFill>
                  <a:schemeClr val="tx2"/>
                </a:solidFill>
                <a:latin typeface="Calibri" pitchFamily="34" charset="0"/>
                <a:cs typeface="Calibri" pitchFamily="34" charset="0"/>
              </a:rPr>
              <a:t>in the desired direction and thereafter secure the abutment screw.</a:t>
            </a:r>
          </a:p>
          <a:p>
            <a:r>
              <a:rPr lang="en-US" sz="1000" dirty="0">
                <a:solidFill>
                  <a:schemeClr val="tx2"/>
                </a:solidFill>
                <a:latin typeface="Calibri" pitchFamily="34" charset="0"/>
                <a:cs typeface="Calibri" pitchFamily="34" charset="0"/>
              </a:rPr>
              <a:t>Manually seat a </a:t>
            </a:r>
            <a:r>
              <a:rPr lang="en-US" sz="1000" dirty="0" smtClean="0">
                <a:solidFill>
                  <a:schemeClr val="tx2"/>
                </a:solidFill>
                <a:latin typeface="Calibri" pitchFamily="34" charset="0"/>
                <a:cs typeface="Calibri" pitchFamily="34" charset="0"/>
              </a:rPr>
              <a:t>Angled </a:t>
            </a:r>
            <a:r>
              <a:rPr lang="en-US" sz="1000" dirty="0">
                <a:solidFill>
                  <a:schemeClr val="tx2"/>
                </a:solidFill>
                <a:latin typeface="Calibri" pitchFamily="34" charset="0"/>
                <a:cs typeface="Calibri" pitchFamily="34" charset="0"/>
              </a:rPr>
              <a:t>Abutment EV Heal Cap onto </a:t>
            </a:r>
            <a:r>
              <a:rPr lang="sv-SE" sz="1000" dirty="0">
                <a:solidFill>
                  <a:schemeClr val="tx2"/>
                </a:solidFill>
                <a:latin typeface="Calibri" pitchFamily="34" charset="0"/>
                <a:cs typeface="Calibri" pitchFamily="34" charset="0"/>
              </a:rPr>
              <a:t>the </a:t>
            </a:r>
            <a:r>
              <a:rPr lang="sv-SE" sz="1000" dirty="0" err="1" smtClean="0">
                <a:solidFill>
                  <a:schemeClr val="tx2"/>
                </a:solidFill>
                <a:latin typeface="Calibri" pitchFamily="34" charset="0"/>
                <a:cs typeface="Calibri" pitchFamily="34" charset="0"/>
              </a:rPr>
              <a:t>abutment</a:t>
            </a:r>
            <a:r>
              <a:rPr lang="sv-SE" sz="1000" dirty="0" smtClean="0">
                <a:solidFill>
                  <a:schemeClr val="tx2"/>
                </a:solidFill>
                <a:latin typeface="Calibri" pitchFamily="34" charset="0"/>
                <a:cs typeface="Calibri" pitchFamily="34" charset="0"/>
              </a:rPr>
              <a:t>.</a:t>
            </a:r>
            <a:endParaRPr lang="en-US" sz="1000" dirty="0">
              <a:solidFill>
                <a:schemeClr val="tx2"/>
              </a:solidFill>
              <a:latin typeface="Calibri" pitchFamily="34" charset="0"/>
              <a:cs typeface="Calibri" pitchFamily="34" charset="0"/>
            </a:endParaRPr>
          </a:p>
          <a:p>
            <a:endParaRPr lang="en-US" sz="800" dirty="0">
              <a:solidFill>
                <a:schemeClr val="tx2"/>
              </a:solidFill>
            </a:endParaRPr>
          </a:p>
        </p:txBody>
      </p:sp>
      <p:sp>
        <p:nvSpPr>
          <p:cNvPr id="31" name="TextBox 30"/>
          <p:cNvSpPr txBox="1"/>
          <p:nvPr/>
        </p:nvSpPr>
        <p:spPr>
          <a:xfrm>
            <a:off x="2671844" y="4449746"/>
            <a:ext cx="2872798" cy="1169551"/>
          </a:xfrm>
          <a:prstGeom prst="rect">
            <a:avLst/>
          </a:prstGeom>
          <a:noFill/>
        </p:spPr>
        <p:txBody>
          <a:bodyPr wrap="square" rtlCol="0">
            <a:spAutoFit/>
          </a:bodyPr>
          <a:lstStyle/>
          <a:p>
            <a:pPr>
              <a:defRPr/>
            </a:pPr>
            <a:r>
              <a:rPr lang="en-US" sz="1000" dirty="0" smtClean="0">
                <a:solidFill>
                  <a:schemeClr val="tx2"/>
                </a:solidFill>
                <a:latin typeface="Calibri" pitchFamily="34" charset="0"/>
                <a:cs typeface="Calibri" pitchFamily="34" charset="0"/>
              </a:rPr>
              <a:t>Pick </a:t>
            </a:r>
            <a:r>
              <a:rPr lang="en-US" sz="1000" dirty="0">
                <a:solidFill>
                  <a:schemeClr val="tx2"/>
                </a:solidFill>
                <a:latin typeface="Calibri" pitchFamily="34" charset="0"/>
                <a:cs typeface="Calibri" pitchFamily="34" charset="0"/>
              </a:rPr>
              <a:t>up the </a:t>
            </a:r>
            <a:r>
              <a:rPr lang="en-US" sz="1000" dirty="0" err="1">
                <a:solidFill>
                  <a:schemeClr val="tx2"/>
                </a:solidFill>
                <a:latin typeface="Calibri" pitchFamily="34" charset="0"/>
                <a:cs typeface="Calibri" pitchFamily="34" charset="0"/>
              </a:rPr>
              <a:t>Uni</a:t>
            </a:r>
            <a:r>
              <a:rPr lang="en-US" sz="1000" dirty="0">
                <a:solidFill>
                  <a:schemeClr val="tx2"/>
                </a:solidFill>
                <a:latin typeface="Calibri" pitchFamily="34" charset="0"/>
                <a:cs typeface="Calibri" pitchFamily="34" charset="0"/>
              </a:rPr>
              <a:t> Abutment EV with the driver by gently pressing downwards into the bridge screw hole. Tighten </a:t>
            </a:r>
            <a:r>
              <a:rPr lang="en-US" sz="1000" dirty="0" smtClean="0">
                <a:solidFill>
                  <a:schemeClr val="tx2"/>
                </a:solidFill>
                <a:latin typeface="Calibri" pitchFamily="34" charset="0"/>
                <a:cs typeface="Calibri" pitchFamily="34" charset="0"/>
              </a:rPr>
              <a:t>the abutment and </a:t>
            </a:r>
            <a:r>
              <a:rPr lang="en-US" sz="1000" dirty="0">
                <a:solidFill>
                  <a:schemeClr val="tx2"/>
                </a:solidFill>
                <a:latin typeface="Calibri" pitchFamily="34" charset="0"/>
                <a:cs typeface="Calibri" pitchFamily="34" charset="0"/>
              </a:rPr>
              <a:t>release the </a:t>
            </a:r>
            <a:r>
              <a:rPr lang="en-US" sz="1000" dirty="0" err="1">
                <a:solidFill>
                  <a:schemeClr val="tx2"/>
                </a:solidFill>
                <a:latin typeface="Calibri" pitchFamily="34" charset="0"/>
                <a:cs typeface="Calibri" pitchFamily="34" charset="0"/>
              </a:rPr>
              <a:t>Uni</a:t>
            </a:r>
            <a:r>
              <a:rPr lang="en-US" sz="1000" dirty="0">
                <a:solidFill>
                  <a:schemeClr val="tx2"/>
                </a:solidFill>
                <a:latin typeface="Calibri" pitchFamily="34" charset="0"/>
                <a:cs typeface="Calibri" pitchFamily="34" charset="0"/>
              </a:rPr>
              <a:t> Driver EV using a small wiggling motion while lifting the driver gently. </a:t>
            </a:r>
          </a:p>
          <a:p>
            <a:r>
              <a:rPr lang="en-US" sz="1000" dirty="0">
                <a:solidFill>
                  <a:schemeClr val="tx2"/>
                </a:solidFill>
                <a:latin typeface="Calibri" pitchFamily="34" charset="0"/>
                <a:cs typeface="Calibri" pitchFamily="34" charset="0"/>
              </a:rPr>
              <a:t>Manually seat a </a:t>
            </a:r>
            <a:r>
              <a:rPr lang="en-US" sz="1000" dirty="0" err="1">
                <a:solidFill>
                  <a:schemeClr val="tx2"/>
                </a:solidFill>
                <a:latin typeface="Calibri" pitchFamily="34" charset="0"/>
                <a:cs typeface="Calibri" pitchFamily="34" charset="0"/>
              </a:rPr>
              <a:t>Uni</a:t>
            </a:r>
            <a:r>
              <a:rPr lang="en-US" sz="1000" dirty="0">
                <a:solidFill>
                  <a:schemeClr val="tx2"/>
                </a:solidFill>
                <a:latin typeface="Calibri" pitchFamily="34" charset="0"/>
                <a:cs typeface="Calibri" pitchFamily="34" charset="0"/>
              </a:rPr>
              <a:t> Abutment EV Heal Cap onto</a:t>
            </a:r>
          </a:p>
          <a:p>
            <a:r>
              <a:rPr lang="sv-SE" sz="1000" dirty="0">
                <a:solidFill>
                  <a:schemeClr val="tx2"/>
                </a:solidFill>
                <a:latin typeface="Calibri" pitchFamily="34" charset="0"/>
                <a:cs typeface="Calibri" pitchFamily="34" charset="0"/>
              </a:rPr>
              <a:t>t</a:t>
            </a:r>
            <a:r>
              <a:rPr lang="sv-SE" sz="1000" dirty="0" smtClean="0">
                <a:solidFill>
                  <a:schemeClr val="tx2"/>
                </a:solidFill>
                <a:latin typeface="Calibri" pitchFamily="34" charset="0"/>
                <a:cs typeface="Calibri" pitchFamily="34" charset="0"/>
              </a:rPr>
              <a:t>he </a:t>
            </a:r>
            <a:r>
              <a:rPr lang="sv-SE" sz="1000" dirty="0" err="1" smtClean="0">
                <a:solidFill>
                  <a:schemeClr val="tx2"/>
                </a:solidFill>
                <a:latin typeface="Calibri" pitchFamily="34" charset="0"/>
                <a:cs typeface="Calibri" pitchFamily="34" charset="0"/>
              </a:rPr>
              <a:t>abutment</a:t>
            </a:r>
            <a:r>
              <a:rPr lang="sv-SE" sz="1000" dirty="0" smtClean="0">
                <a:solidFill>
                  <a:schemeClr val="tx2"/>
                </a:solidFill>
                <a:latin typeface="Calibri" pitchFamily="34" charset="0"/>
                <a:cs typeface="Calibri" pitchFamily="34" charset="0"/>
              </a:rPr>
              <a:t>.</a:t>
            </a:r>
            <a:endParaRPr lang="sv-SE" dirty="0" smtClean="0">
              <a:solidFill>
                <a:schemeClr val="tx2"/>
              </a:solidFill>
            </a:endParaRPr>
          </a:p>
        </p:txBody>
      </p:sp>
      <p:sp>
        <p:nvSpPr>
          <p:cNvPr id="32" name="Title 1"/>
          <p:cNvSpPr txBox="1">
            <a:spLocks/>
          </p:cNvSpPr>
          <p:nvPr/>
        </p:nvSpPr>
        <p:spPr bwMode="auto">
          <a:xfrm>
            <a:off x="279221" y="175943"/>
            <a:ext cx="9842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en-GB" sz="3200" b="0" dirty="0" smtClean="0">
                <a:solidFill>
                  <a:schemeClr val="accent1"/>
                </a:solidFill>
              </a:rPr>
              <a:t>Hands-on </a:t>
            </a:r>
          </a:p>
          <a:p>
            <a:r>
              <a:rPr lang="en-GB" sz="3200" b="0" dirty="0" smtClean="0">
                <a:solidFill>
                  <a:schemeClr val="accent1"/>
                </a:solidFill>
              </a:rPr>
              <a:t>– screw-retained solutions</a:t>
            </a:r>
            <a:endParaRPr lang="en-US" sz="3200" b="0" dirty="0">
              <a:solidFill>
                <a:schemeClr val="accent1"/>
              </a:solidFill>
            </a:endParaRPr>
          </a:p>
        </p:txBody>
      </p:sp>
      <p:pic>
        <p:nvPicPr>
          <p:cNvPr id="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5263" y="332656"/>
            <a:ext cx="4511377" cy="86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325" t="7585" r="41201" b="28192"/>
          <a:stretch/>
        </p:blipFill>
        <p:spPr bwMode="auto">
          <a:xfrm>
            <a:off x="8940244" y="2532689"/>
            <a:ext cx="1410991" cy="1726912"/>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N:\Workgroup\2Bimage\Projekt\Astra Tech\1001 Stella\Manualer Stella\Images Screw\PNG images with asset no\1208756-Screw_009-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625" t="10138" r="41878" b="15090"/>
          <a:stretch/>
        </p:blipFill>
        <p:spPr bwMode="auto">
          <a:xfrm>
            <a:off x="4655840" y="2539549"/>
            <a:ext cx="1008112" cy="1773732"/>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4102" name="Picture 6" descr="N:\Workgroup\2Bimage\Projekt\Astra Tech\1001 Stella\Manualer Stella\Images Screw\PNG images with asset no\1208759-Screw_012-D.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 r="39817" b="12089"/>
          <a:stretch/>
        </p:blipFill>
        <p:spPr bwMode="auto">
          <a:xfrm>
            <a:off x="5951575" y="2531837"/>
            <a:ext cx="1219559" cy="1781444"/>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4103" name="Picture 7" descr="N:\Workgroup\2Bimage\Projekt\Astra Tech\1001 Stella\Manualer Stella\Images Screw\PNG images with asset no\1208758-Screw_011-D.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460" t="12252" r="44775" b="9315"/>
          <a:stretch/>
        </p:blipFill>
        <p:spPr bwMode="auto">
          <a:xfrm>
            <a:off x="10488488" y="2537558"/>
            <a:ext cx="1174563" cy="1851208"/>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4104" name="Picture 8" descr="N:\Workgroup\2Bimage\Projekt\Astra Tech\1001 Stella\Manualer Stella\Images Screw\PNG images with asset no\1208762-Screw_015-D.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630" r="41676" b="21214"/>
          <a:stretch/>
        </p:blipFill>
        <p:spPr bwMode="auto">
          <a:xfrm>
            <a:off x="7301895" y="2531837"/>
            <a:ext cx="1214097" cy="1781444"/>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34" name="Picture 3" descr="N:\Workgroup\2Bimage\Projekt\Astra Tech\1001 Stella\Manualer Stella\Symbols\1211874-Symbol Non_indexed abutment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8335" y="1602717"/>
            <a:ext cx="560630" cy="56766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866312" y="4449746"/>
            <a:ext cx="2758901" cy="400110"/>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Connect </a:t>
            </a:r>
            <a:r>
              <a:rPr lang="en-US" sz="1000" dirty="0">
                <a:solidFill>
                  <a:schemeClr val="tx2"/>
                </a:solidFill>
                <a:latin typeface="Calibri" pitchFamily="34" charset="0"/>
                <a:cs typeface="Calibri" pitchFamily="34" charset="0"/>
              </a:rPr>
              <a:t>and secure the pick-up/transfer using manual tightening </a:t>
            </a:r>
            <a:r>
              <a:rPr lang="sv-SE" sz="1000" dirty="0" err="1">
                <a:solidFill>
                  <a:schemeClr val="tx2"/>
                </a:solidFill>
                <a:latin typeface="Calibri" pitchFamily="34" charset="0"/>
                <a:cs typeface="Calibri" pitchFamily="34" charset="0"/>
              </a:rPr>
              <a:t>torque</a:t>
            </a:r>
            <a:r>
              <a:rPr lang="sv-SE" sz="1000" dirty="0">
                <a:solidFill>
                  <a:schemeClr val="tx2"/>
                </a:solidFill>
                <a:latin typeface="Calibri" pitchFamily="34" charset="0"/>
                <a:cs typeface="Calibri" pitchFamily="34" charset="0"/>
              </a:rPr>
              <a:t> (5–10 </a:t>
            </a:r>
            <a:r>
              <a:rPr lang="sv-SE" sz="1000" dirty="0" err="1">
                <a:solidFill>
                  <a:schemeClr val="tx2"/>
                </a:solidFill>
                <a:latin typeface="Calibri" pitchFamily="34" charset="0"/>
                <a:cs typeface="Calibri" pitchFamily="34" charset="0"/>
              </a:rPr>
              <a:t>Ncm</a:t>
            </a:r>
            <a:r>
              <a:rPr lang="sv-SE" sz="1000" dirty="0">
                <a:solidFill>
                  <a:schemeClr val="tx2"/>
                </a:solidFill>
                <a:latin typeface="Calibri" pitchFamily="34" charset="0"/>
                <a:cs typeface="Calibri" pitchFamily="34" charset="0"/>
              </a:rPr>
              <a:t>).</a:t>
            </a:r>
            <a:endParaRPr lang="en-US" sz="1000" dirty="0">
              <a:solidFill>
                <a:schemeClr val="tx2"/>
              </a:solidFill>
              <a:latin typeface="Calibri" pitchFamily="34" charset="0"/>
              <a:cs typeface="Calibri" pitchFamily="34" charset="0"/>
            </a:endParaRP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856" y="2537627"/>
            <a:ext cx="1405357" cy="1873810"/>
          </a:xfrm>
          <a:prstGeom prst="rect">
            <a:avLst/>
          </a:prstGeom>
          <a:ln w="12700">
            <a:solidFill>
              <a:schemeClr val="accent6"/>
            </a:solidFill>
          </a:ln>
        </p:spPr>
      </p:pic>
      <p:sp>
        <p:nvSpPr>
          <p:cNvPr id="22" name="TextBox 21"/>
          <p:cNvSpPr txBox="1"/>
          <p:nvPr/>
        </p:nvSpPr>
        <p:spPr>
          <a:xfrm>
            <a:off x="806438" y="2244241"/>
            <a:ext cx="1761170" cy="400110"/>
          </a:xfrm>
          <a:prstGeom prst="rect">
            <a:avLst/>
          </a:prstGeom>
          <a:noFill/>
        </p:spPr>
        <p:txBody>
          <a:bodyPr wrap="square" rtlCol="0">
            <a:spAutoFit/>
          </a:bodyPr>
          <a:lstStyle/>
          <a:p>
            <a:r>
              <a:rPr lang="sv-SE" sz="1000" b="1" dirty="0" smtClean="0">
                <a:solidFill>
                  <a:schemeClr val="tx2"/>
                </a:solidFill>
                <a:latin typeface="Calibri" pitchFamily="34" charset="0"/>
                <a:cs typeface="Calibri" pitchFamily="34" charset="0"/>
              </a:rPr>
              <a:t>Healing </a:t>
            </a:r>
            <a:r>
              <a:rPr lang="sv-SE" sz="1000" b="1" dirty="0" err="1" smtClean="0">
                <a:solidFill>
                  <a:schemeClr val="tx2"/>
                </a:solidFill>
                <a:latin typeface="Calibri" pitchFamily="34" charset="0"/>
                <a:cs typeface="Calibri" pitchFamily="34" charset="0"/>
              </a:rPr>
              <a:t>Uni</a:t>
            </a:r>
            <a:r>
              <a:rPr lang="sv-SE" sz="1000" b="1" dirty="0" smtClean="0">
                <a:solidFill>
                  <a:schemeClr val="tx2"/>
                </a:solidFill>
                <a:latin typeface="Calibri" pitchFamily="34" charset="0"/>
                <a:cs typeface="Calibri" pitchFamily="34" charset="0"/>
              </a:rPr>
              <a:t> EV</a:t>
            </a:r>
            <a:endParaRPr lang="sv-SE" sz="1000" b="1" dirty="0">
              <a:solidFill>
                <a:schemeClr val="tx2"/>
              </a:solidFill>
              <a:latin typeface="Calibri" pitchFamily="34" charset="0"/>
              <a:cs typeface="Calibri" pitchFamily="34" charset="0"/>
            </a:endParaRPr>
          </a:p>
          <a:p>
            <a:r>
              <a:rPr lang="sv-SE" sz="1000" b="1" dirty="0" smtClean="0">
                <a:solidFill>
                  <a:schemeClr val="tx2"/>
                </a:solidFill>
                <a:latin typeface="Calibri" pitchFamily="34" charset="0"/>
                <a:cs typeface="Calibri" pitchFamily="34" charset="0"/>
              </a:rPr>
              <a:t> </a:t>
            </a:r>
            <a:endParaRPr lang="en-US" sz="1000" dirty="0">
              <a:solidFill>
                <a:schemeClr val="tx2"/>
              </a:solidFill>
              <a:latin typeface="Calibri" pitchFamily="34" charset="0"/>
              <a:cs typeface="Calibri" pitchFamily="34" charset="0"/>
            </a:endParaRPr>
          </a:p>
        </p:txBody>
      </p:sp>
      <p:sp>
        <p:nvSpPr>
          <p:cNvPr id="41" name="TextBox 40"/>
          <p:cNvSpPr txBox="1"/>
          <p:nvPr/>
        </p:nvSpPr>
        <p:spPr>
          <a:xfrm>
            <a:off x="2927648" y="2244241"/>
            <a:ext cx="1761170" cy="400110"/>
          </a:xfrm>
          <a:prstGeom prst="rect">
            <a:avLst/>
          </a:prstGeom>
          <a:noFill/>
        </p:spPr>
        <p:txBody>
          <a:bodyPr wrap="square" rtlCol="0">
            <a:spAutoFit/>
          </a:bodyPr>
          <a:lstStyle/>
          <a:p>
            <a:r>
              <a:rPr lang="sv-SE" sz="1000" b="1" dirty="0" err="1" smtClean="0">
                <a:solidFill>
                  <a:schemeClr val="tx2"/>
                </a:solidFill>
                <a:latin typeface="Calibri" pitchFamily="34" charset="0"/>
                <a:cs typeface="Calibri" pitchFamily="34" charset="0"/>
              </a:rPr>
              <a:t>Uni</a:t>
            </a:r>
            <a:r>
              <a:rPr lang="sv-SE" sz="1000" b="1" dirty="0" smtClean="0">
                <a:solidFill>
                  <a:schemeClr val="tx2"/>
                </a:solidFill>
                <a:latin typeface="Calibri" pitchFamily="34" charset="0"/>
                <a:cs typeface="Calibri" pitchFamily="34" charset="0"/>
              </a:rPr>
              <a:t> </a:t>
            </a:r>
            <a:r>
              <a:rPr lang="sv-SE" sz="1000" b="1" dirty="0" err="1">
                <a:solidFill>
                  <a:schemeClr val="tx2"/>
                </a:solidFill>
                <a:latin typeface="Calibri" pitchFamily="34" charset="0"/>
                <a:cs typeface="Calibri" pitchFamily="34" charset="0"/>
              </a:rPr>
              <a:t>Abutment</a:t>
            </a:r>
            <a:r>
              <a:rPr lang="sv-SE" sz="1000" b="1" dirty="0">
                <a:solidFill>
                  <a:schemeClr val="tx2"/>
                </a:solidFill>
                <a:latin typeface="Calibri" pitchFamily="34" charset="0"/>
                <a:cs typeface="Calibri" pitchFamily="34" charset="0"/>
              </a:rPr>
              <a:t> EV</a:t>
            </a:r>
          </a:p>
          <a:p>
            <a:r>
              <a:rPr lang="sv-SE" sz="1000" b="1" dirty="0" smtClean="0">
                <a:solidFill>
                  <a:schemeClr val="tx2"/>
                </a:solidFill>
                <a:latin typeface="Calibri" pitchFamily="34" charset="0"/>
                <a:cs typeface="Calibri" pitchFamily="34" charset="0"/>
              </a:rPr>
              <a:t> </a:t>
            </a:r>
            <a:endParaRPr lang="en-US" sz="1000" dirty="0">
              <a:solidFill>
                <a:schemeClr val="tx2"/>
              </a:solidFill>
              <a:latin typeface="Calibri" pitchFamily="34" charset="0"/>
              <a:cs typeface="Calibri" pitchFamily="34" charset="0"/>
            </a:endParaRPr>
          </a:p>
        </p:txBody>
      </p:sp>
      <p:sp>
        <p:nvSpPr>
          <p:cNvPr id="42" name="TextBox 41"/>
          <p:cNvSpPr txBox="1"/>
          <p:nvPr/>
        </p:nvSpPr>
        <p:spPr>
          <a:xfrm>
            <a:off x="5735960" y="2244241"/>
            <a:ext cx="1761170" cy="553998"/>
          </a:xfrm>
          <a:prstGeom prst="rect">
            <a:avLst/>
          </a:prstGeom>
          <a:noFill/>
        </p:spPr>
        <p:txBody>
          <a:bodyPr wrap="square" rtlCol="0">
            <a:spAutoFit/>
          </a:bodyPr>
          <a:lstStyle/>
          <a:p>
            <a:r>
              <a:rPr lang="sv-SE" sz="1000" b="1" dirty="0" err="1" smtClean="0">
                <a:solidFill>
                  <a:schemeClr val="tx2"/>
                </a:solidFill>
                <a:latin typeface="Calibri" pitchFamily="34" charset="0"/>
                <a:cs typeface="Calibri" pitchFamily="34" charset="0"/>
              </a:rPr>
              <a:t>Uni</a:t>
            </a:r>
            <a:r>
              <a:rPr lang="sv-SE" sz="1000" b="1" dirty="0" smtClean="0">
                <a:solidFill>
                  <a:schemeClr val="tx2"/>
                </a:solidFill>
                <a:latin typeface="Calibri" pitchFamily="34" charset="0"/>
                <a:cs typeface="Calibri" pitchFamily="34" charset="0"/>
              </a:rPr>
              <a:t> </a:t>
            </a:r>
            <a:r>
              <a:rPr lang="sv-SE" sz="1000" b="1" dirty="0" err="1">
                <a:solidFill>
                  <a:schemeClr val="tx2"/>
                </a:solidFill>
                <a:latin typeface="Calibri" pitchFamily="34" charset="0"/>
                <a:cs typeface="Calibri" pitchFamily="34" charset="0"/>
              </a:rPr>
              <a:t>Abutment</a:t>
            </a:r>
            <a:r>
              <a:rPr lang="sv-SE" sz="1000" b="1" dirty="0">
                <a:solidFill>
                  <a:schemeClr val="tx2"/>
                </a:solidFill>
                <a:latin typeface="Calibri" pitchFamily="34" charset="0"/>
                <a:cs typeface="Calibri" pitchFamily="34" charset="0"/>
              </a:rPr>
              <a:t> </a:t>
            </a:r>
            <a:r>
              <a:rPr lang="sv-SE" sz="1000" b="1" dirty="0" smtClean="0">
                <a:solidFill>
                  <a:schemeClr val="tx2"/>
                </a:solidFill>
                <a:latin typeface="Calibri" pitchFamily="34" charset="0"/>
                <a:cs typeface="Calibri" pitchFamily="34" charset="0"/>
              </a:rPr>
              <a:t>EV Pick-</a:t>
            </a:r>
            <a:r>
              <a:rPr lang="sv-SE" sz="1000" b="1" dirty="0" err="1" smtClean="0">
                <a:solidFill>
                  <a:schemeClr val="tx2"/>
                </a:solidFill>
                <a:latin typeface="Calibri" pitchFamily="34" charset="0"/>
                <a:cs typeface="Calibri" pitchFamily="34" charset="0"/>
              </a:rPr>
              <a:t>Up</a:t>
            </a:r>
            <a:endParaRPr lang="sv-SE" sz="1000" b="1" dirty="0" smtClean="0">
              <a:solidFill>
                <a:schemeClr val="tx2"/>
              </a:solidFill>
              <a:latin typeface="Calibri" pitchFamily="34" charset="0"/>
              <a:cs typeface="Calibri" pitchFamily="34" charset="0"/>
            </a:endParaRPr>
          </a:p>
          <a:p>
            <a:endParaRPr lang="sv-SE" sz="1000" b="1" dirty="0">
              <a:solidFill>
                <a:schemeClr val="tx2"/>
              </a:solidFill>
              <a:latin typeface="Calibri" pitchFamily="34" charset="0"/>
              <a:cs typeface="Calibri" pitchFamily="34" charset="0"/>
            </a:endParaRPr>
          </a:p>
          <a:p>
            <a:r>
              <a:rPr lang="sv-SE" sz="1000" b="1" dirty="0" smtClean="0">
                <a:solidFill>
                  <a:schemeClr val="tx2"/>
                </a:solidFill>
                <a:latin typeface="Calibri" pitchFamily="34" charset="0"/>
                <a:cs typeface="Calibri" pitchFamily="34" charset="0"/>
              </a:rPr>
              <a:t> </a:t>
            </a:r>
            <a:endParaRPr lang="en-US" sz="1000" dirty="0">
              <a:solidFill>
                <a:schemeClr val="tx2"/>
              </a:solidFill>
              <a:latin typeface="Calibri" pitchFamily="34" charset="0"/>
              <a:cs typeface="Calibri" pitchFamily="34" charset="0"/>
            </a:endParaRPr>
          </a:p>
        </p:txBody>
      </p:sp>
      <p:sp>
        <p:nvSpPr>
          <p:cNvPr id="43" name="TextBox 42"/>
          <p:cNvSpPr txBox="1"/>
          <p:nvPr/>
        </p:nvSpPr>
        <p:spPr>
          <a:xfrm>
            <a:off x="9015350" y="2204171"/>
            <a:ext cx="1761170" cy="400110"/>
          </a:xfrm>
          <a:prstGeom prst="rect">
            <a:avLst/>
          </a:prstGeom>
          <a:noFill/>
        </p:spPr>
        <p:txBody>
          <a:bodyPr wrap="square" rtlCol="0">
            <a:spAutoFit/>
          </a:bodyPr>
          <a:lstStyle/>
          <a:p>
            <a:r>
              <a:rPr lang="sv-SE" sz="1000" b="1" dirty="0" err="1" smtClean="0">
                <a:solidFill>
                  <a:schemeClr val="tx2"/>
                </a:solidFill>
                <a:latin typeface="Calibri" pitchFamily="34" charset="0"/>
                <a:cs typeface="Calibri" pitchFamily="34" charset="0"/>
              </a:rPr>
              <a:t>Angled</a:t>
            </a:r>
            <a:r>
              <a:rPr lang="sv-SE" sz="1000" b="1" dirty="0" smtClean="0">
                <a:solidFill>
                  <a:schemeClr val="tx2"/>
                </a:solidFill>
                <a:latin typeface="Calibri" pitchFamily="34" charset="0"/>
                <a:cs typeface="Calibri" pitchFamily="34" charset="0"/>
              </a:rPr>
              <a:t> </a:t>
            </a:r>
            <a:r>
              <a:rPr lang="sv-SE" sz="1000" b="1" dirty="0" err="1" smtClean="0">
                <a:solidFill>
                  <a:schemeClr val="tx2"/>
                </a:solidFill>
                <a:latin typeface="Calibri" pitchFamily="34" charset="0"/>
                <a:cs typeface="Calibri" pitchFamily="34" charset="0"/>
              </a:rPr>
              <a:t>Abutment</a:t>
            </a:r>
            <a:r>
              <a:rPr lang="sv-SE" sz="1000" b="1" dirty="0" smtClean="0">
                <a:solidFill>
                  <a:schemeClr val="tx2"/>
                </a:solidFill>
                <a:latin typeface="Calibri" pitchFamily="34" charset="0"/>
                <a:cs typeface="Calibri" pitchFamily="34" charset="0"/>
              </a:rPr>
              <a:t> </a:t>
            </a:r>
            <a:r>
              <a:rPr lang="sv-SE" sz="1000" b="1" dirty="0">
                <a:solidFill>
                  <a:schemeClr val="tx2"/>
                </a:solidFill>
                <a:latin typeface="Calibri" pitchFamily="34" charset="0"/>
                <a:cs typeface="Calibri" pitchFamily="34" charset="0"/>
              </a:rPr>
              <a:t>EV</a:t>
            </a:r>
          </a:p>
          <a:p>
            <a:r>
              <a:rPr lang="sv-SE" sz="1000" b="1" dirty="0" smtClean="0">
                <a:solidFill>
                  <a:schemeClr val="tx2"/>
                </a:solidFill>
                <a:latin typeface="Calibri" pitchFamily="34" charset="0"/>
                <a:cs typeface="Calibri" pitchFamily="34" charset="0"/>
              </a:rPr>
              <a:t> </a:t>
            </a:r>
            <a:endParaRPr lang="en-US" sz="1000" dirty="0">
              <a:solidFill>
                <a:schemeClr val="tx2"/>
              </a:solidFill>
              <a:latin typeface="Calibri" pitchFamily="34" charset="0"/>
              <a:cs typeface="Calibri" pitchFamily="34" charset="0"/>
            </a:endParaRPr>
          </a:p>
        </p:txBody>
      </p:sp>
      <p:sp>
        <p:nvSpPr>
          <p:cNvPr id="3" name="Rectangle 2"/>
          <p:cNvSpPr/>
          <p:nvPr/>
        </p:nvSpPr>
        <p:spPr>
          <a:xfrm>
            <a:off x="7225695" y="2241480"/>
            <a:ext cx="1576072" cy="246221"/>
          </a:xfrm>
          <a:prstGeom prst="rect">
            <a:avLst/>
          </a:prstGeom>
        </p:spPr>
        <p:txBody>
          <a:bodyPr wrap="none">
            <a:spAutoFit/>
          </a:bodyPr>
          <a:lstStyle/>
          <a:p>
            <a:r>
              <a:rPr lang="sv-SE" sz="1000" b="1" dirty="0" err="1">
                <a:solidFill>
                  <a:schemeClr val="tx2"/>
                </a:solidFill>
                <a:latin typeface="Calibri" pitchFamily="34" charset="0"/>
                <a:cs typeface="Calibri" pitchFamily="34" charset="0"/>
              </a:rPr>
              <a:t>Uni</a:t>
            </a:r>
            <a:r>
              <a:rPr lang="sv-SE" sz="1000" b="1" dirty="0">
                <a:solidFill>
                  <a:schemeClr val="tx2"/>
                </a:solidFill>
                <a:latin typeface="Calibri" pitchFamily="34" charset="0"/>
                <a:cs typeface="Calibri" pitchFamily="34" charset="0"/>
              </a:rPr>
              <a:t> </a:t>
            </a:r>
            <a:r>
              <a:rPr lang="sv-SE" sz="1000" b="1" dirty="0" err="1">
                <a:solidFill>
                  <a:schemeClr val="tx2"/>
                </a:solidFill>
                <a:latin typeface="Calibri" pitchFamily="34" charset="0"/>
                <a:cs typeface="Calibri" pitchFamily="34" charset="0"/>
              </a:rPr>
              <a:t>Abutment</a:t>
            </a:r>
            <a:r>
              <a:rPr lang="sv-SE" sz="1000" b="1" dirty="0">
                <a:solidFill>
                  <a:schemeClr val="tx2"/>
                </a:solidFill>
                <a:latin typeface="Calibri" pitchFamily="34" charset="0"/>
                <a:cs typeface="Calibri" pitchFamily="34" charset="0"/>
              </a:rPr>
              <a:t> EV Transfer</a:t>
            </a:r>
          </a:p>
        </p:txBody>
      </p:sp>
    </p:spTree>
    <p:extLst>
      <p:ext uri="{BB962C8B-B14F-4D97-AF65-F5344CB8AC3E}">
        <p14:creationId xmlns:p14="http://schemas.microsoft.com/office/powerpoint/2010/main" val="10199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176" y="471649"/>
            <a:ext cx="4151337" cy="79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bwMode="auto">
          <a:xfrm>
            <a:off x="8544272" y="512752"/>
            <a:ext cx="684000" cy="68400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7" name="Title 1"/>
          <p:cNvSpPr txBox="1">
            <a:spLocks/>
          </p:cNvSpPr>
          <p:nvPr/>
        </p:nvSpPr>
        <p:spPr bwMode="auto">
          <a:xfrm>
            <a:off x="272119" y="-130756"/>
            <a:ext cx="9483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sv-SE" dirty="0" smtClean="0">
                <a:solidFill>
                  <a:schemeClr val="tx2"/>
                </a:solidFill>
              </a:rPr>
              <a:t/>
            </a:r>
            <a:br>
              <a:rPr lang="sv-SE" dirty="0" smtClean="0">
                <a:solidFill>
                  <a:schemeClr val="tx2"/>
                </a:solidFill>
              </a:rPr>
            </a:br>
            <a:r>
              <a:rPr lang="sv-SE" sz="3200" b="0" dirty="0" err="1" smtClean="0">
                <a:solidFill>
                  <a:schemeClr val="accent1"/>
                </a:solidFill>
              </a:rPr>
              <a:t>Uni</a:t>
            </a:r>
            <a:r>
              <a:rPr lang="sv-SE" sz="3200" b="0" dirty="0" smtClean="0">
                <a:solidFill>
                  <a:schemeClr val="accent1"/>
                </a:solidFill>
              </a:rPr>
              <a:t> </a:t>
            </a:r>
            <a:r>
              <a:rPr lang="sv-SE" sz="3200" b="0" dirty="0" err="1" smtClean="0">
                <a:solidFill>
                  <a:schemeClr val="accent1"/>
                </a:solidFill>
              </a:rPr>
              <a:t>Abutment</a:t>
            </a:r>
            <a:r>
              <a:rPr lang="sv-SE" sz="3200" b="0" dirty="0" smtClean="0">
                <a:solidFill>
                  <a:schemeClr val="accent1"/>
                </a:solidFill>
              </a:rPr>
              <a:t> EV and </a:t>
            </a:r>
            <a:r>
              <a:rPr lang="sv-SE" sz="3200" b="0" dirty="0" err="1" smtClean="0">
                <a:solidFill>
                  <a:schemeClr val="accent1"/>
                </a:solidFill>
              </a:rPr>
              <a:t>Uni</a:t>
            </a:r>
            <a:r>
              <a:rPr lang="sv-SE" sz="3200" b="0" dirty="0" smtClean="0">
                <a:solidFill>
                  <a:schemeClr val="accent1"/>
                </a:solidFill>
              </a:rPr>
              <a:t> Driver EV</a:t>
            </a:r>
            <a:endParaRPr lang="en-US" sz="3200" b="0" dirty="0">
              <a:solidFill>
                <a:schemeClr val="accent1"/>
              </a:solidFill>
            </a:endParaRPr>
          </a:p>
        </p:txBody>
      </p:sp>
      <p:pic>
        <p:nvPicPr>
          <p:cNvPr id="10" name="Picture 9" descr="N:\Workgroup\2Bimage\Projekt\Astra Tech\1001 Stella\Manualer Stella\Images Screw\PNG images with asset no\1208806-Screw_059-D.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68359" y="3113189"/>
            <a:ext cx="8477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N:\Workgroup\2Bimage\Projekt\Astra Tech\1001 Stella\Manualer Stella\Product Images\PNG images with asset no\1211758-REF 25708-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266" y="2360154"/>
            <a:ext cx="523078" cy="3130318"/>
          </a:xfrm>
          <a:prstGeom prst="rect">
            <a:avLst/>
          </a:prstGeom>
          <a:noFill/>
          <a:extLst>
            <a:ext uri="{909E8E84-426E-40DD-AFC4-6F175D3DCCD1}">
              <a14:hiddenFill xmlns:a14="http://schemas.microsoft.com/office/drawing/2010/main">
                <a:solidFill>
                  <a:srgbClr val="FFFFFF"/>
                </a:solidFill>
              </a14:hiddenFill>
            </a:ext>
          </a:extLst>
        </p:spPr>
      </p:pic>
      <p:pic>
        <p:nvPicPr>
          <p:cNvPr id="9" name="UniDriver E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57501" y="1390408"/>
            <a:ext cx="6370475" cy="3583393"/>
          </a:xfrm>
          <a:prstGeom prst="rect">
            <a:avLst/>
          </a:prstGeom>
        </p:spPr>
      </p:pic>
      <p:pic>
        <p:nvPicPr>
          <p:cNvPr id="11" name="Picture 3" descr="N:\Workgroup\2Bimage\Projekt\Astra Tech\1001 Stella\Manualer Stella\Images Screw\PNG images with asset no\1208796-Screw_049-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4789" y="2894072"/>
            <a:ext cx="1805391" cy="24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35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727" y="976372"/>
            <a:ext cx="2484976" cy="584775"/>
          </a:xfrm>
          <a:prstGeom prst="rect">
            <a:avLst/>
          </a:prstGeom>
        </p:spPr>
        <p:txBody>
          <a:bodyPr wrap="none">
            <a:spAutoFit/>
          </a:bodyPr>
          <a:lstStyle/>
          <a:p>
            <a:r>
              <a:rPr lang="sv-SE" sz="3200" dirty="0">
                <a:solidFill>
                  <a:schemeClr val="accent1"/>
                </a:solidFill>
                <a:latin typeface="+mj-lt"/>
                <a:ea typeface="+mj-ea"/>
                <a:cs typeface="+mj-cs"/>
              </a:rPr>
              <a:t>- </a:t>
            </a:r>
            <a:r>
              <a:rPr lang="sv-SE" sz="3200" dirty="0" smtClean="0">
                <a:solidFill>
                  <a:schemeClr val="accent1"/>
                </a:solidFill>
                <a:latin typeface="+mj-lt"/>
                <a:ea typeface="+mj-ea"/>
                <a:cs typeface="+mj-cs"/>
              </a:rPr>
              <a:t>installation </a:t>
            </a:r>
            <a:endParaRPr lang="en-US" sz="3200" dirty="0">
              <a:solidFill>
                <a:schemeClr val="accent1"/>
              </a:solidFill>
              <a:latin typeface="+mj-lt"/>
              <a:ea typeface="+mj-ea"/>
              <a:cs typeface="+mj-cs"/>
            </a:endParaRPr>
          </a:p>
        </p:txBody>
      </p:sp>
      <p:pic>
        <p:nvPicPr>
          <p:cNvPr id="10242" name="Picture 2" descr="N:\Workgroup\2Bimage\Projekt\Astra Tech\1001 Stella\Manualer Stella\Images Screw\PNG images with asset no\1208755-Screw_008-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79422" y="2210659"/>
            <a:ext cx="2232247" cy="2637487"/>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10243" name="Picture 3" descr="N:\Workgroup\2Bimage\Projekt\Astra Tech\1001 Stella\Manualer Stella\Images Screw\PNG images with asset no\1208796-Screw_049-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0327" y="2343906"/>
            <a:ext cx="1805391" cy="24071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Workgroup\2Bimage\Projekt\Astra Tech\1001 Stella\Manualer Stella\Product Images\PNG images with asset no\1216938-Torque Wrench EV_016-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35" y="2489980"/>
            <a:ext cx="4681377" cy="26311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621711" y="5121087"/>
            <a:ext cx="2922561" cy="369332"/>
          </a:xfrm>
          <a:prstGeom prst="rect">
            <a:avLst/>
          </a:prstGeom>
          <a:noFill/>
        </p:spPr>
        <p:txBody>
          <a:bodyPr wrap="square" rtlCol="0">
            <a:spAutoFit/>
          </a:bodyPr>
          <a:lstStyle/>
          <a:p>
            <a:r>
              <a:rPr lang="sv-SE" dirty="0" err="1" smtClean="0">
                <a:solidFill>
                  <a:schemeClr val="tx2"/>
                </a:solidFill>
              </a:rPr>
              <a:t>Click</a:t>
            </a:r>
            <a:r>
              <a:rPr lang="sv-SE" dirty="0" smtClean="0">
                <a:solidFill>
                  <a:schemeClr val="tx2"/>
                </a:solidFill>
              </a:rPr>
              <a:t>!</a:t>
            </a:r>
          </a:p>
        </p:txBody>
      </p:sp>
      <p:sp>
        <p:nvSpPr>
          <p:cNvPr id="4" name="Oval 3"/>
          <p:cNvSpPr/>
          <p:nvPr/>
        </p:nvSpPr>
        <p:spPr bwMode="auto">
          <a:xfrm>
            <a:off x="2187661" y="4119351"/>
            <a:ext cx="792088" cy="1076660"/>
          </a:xfrm>
          <a:prstGeom prst="ellipse">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16" name="TextBox 15"/>
          <p:cNvSpPr txBox="1"/>
          <p:nvPr/>
        </p:nvSpPr>
        <p:spPr>
          <a:xfrm>
            <a:off x="722520" y="5121087"/>
            <a:ext cx="4437375" cy="369332"/>
          </a:xfrm>
          <a:prstGeom prst="rect">
            <a:avLst/>
          </a:prstGeom>
          <a:noFill/>
        </p:spPr>
        <p:txBody>
          <a:bodyPr wrap="square" rtlCol="0">
            <a:spAutoFit/>
          </a:bodyPr>
          <a:lstStyle/>
          <a:p>
            <a:r>
              <a:rPr lang="sv-SE" dirty="0" err="1" smtClean="0">
                <a:solidFill>
                  <a:schemeClr val="tx2"/>
                </a:solidFill>
              </a:rPr>
              <a:t>Restorative</a:t>
            </a:r>
            <a:r>
              <a:rPr lang="sv-SE" dirty="0" smtClean="0">
                <a:solidFill>
                  <a:schemeClr val="tx2"/>
                </a:solidFill>
              </a:rPr>
              <a:t> Driver </a:t>
            </a:r>
            <a:r>
              <a:rPr lang="sv-SE" dirty="0" err="1">
                <a:solidFill>
                  <a:schemeClr val="tx2"/>
                </a:solidFill>
              </a:rPr>
              <a:t>H</a:t>
            </a:r>
            <a:r>
              <a:rPr lang="sv-SE" dirty="0" err="1" smtClean="0">
                <a:solidFill>
                  <a:schemeClr val="tx2"/>
                </a:solidFill>
              </a:rPr>
              <a:t>andle</a:t>
            </a:r>
            <a:endParaRPr lang="sv-SE" dirty="0" smtClean="0">
              <a:solidFill>
                <a:schemeClr val="tx2"/>
              </a:solidFill>
            </a:endParaRPr>
          </a:p>
        </p:txBody>
      </p:sp>
      <p:sp>
        <p:nvSpPr>
          <p:cNvPr id="17" name="TextBox 16"/>
          <p:cNvSpPr txBox="1"/>
          <p:nvPr/>
        </p:nvSpPr>
        <p:spPr>
          <a:xfrm>
            <a:off x="7121978" y="5081163"/>
            <a:ext cx="1299062" cy="369332"/>
          </a:xfrm>
          <a:prstGeom prst="rect">
            <a:avLst/>
          </a:prstGeom>
          <a:noFill/>
        </p:spPr>
        <p:txBody>
          <a:bodyPr wrap="square" rtlCol="0">
            <a:spAutoFit/>
          </a:bodyPr>
          <a:lstStyle/>
          <a:p>
            <a:r>
              <a:rPr lang="sv-SE" dirty="0" err="1" smtClean="0">
                <a:solidFill>
                  <a:schemeClr val="tx2"/>
                </a:solidFill>
              </a:rPr>
              <a:t>Install</a:t>
            </a:r>
            <a:endParaRPr lang="sv-SE" dirty="0" smtClean="0">
              <a:solidFill>
                <a:schemeClr val="tx2"/>
              </a:solidFill>
            </a:endParaRPr>
          </a:p>
        </p:txBody>
      </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0176" y="471649"/>
            <a:ext cx="4151337" cy="79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bwMode="auto">
          <a:xfrm>
            <a:off x="8544272" y="512752"/>
            <a:ext cx="684000" cy="68400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18" name="Title 1"/>
          <p:cNvSpPr>
            <a:spLocks noGrp="1"/>
          </p:cNvSpPr>
          <p:nvPr>
            <p:ph type="title"/>
          </p:nvPr>
        </p:nvSpPr>
        <p:spPr/>
        <p:txBody>
          <a:bodyPr/>
          <a:lstStyle/>
          <a:p>
            <a:r>
              <a:rPr lang="sv-SE" dirty="0" smtClean="0"/>
              <a:t>Uni Abutment EV and Uni Driver EV</a:t>
            </a:r>
            <a:endParaRPr lang="en-US" dirty="0"/>
          </a:p>
        </p:txBody>
      </p:sp>
      <p:pic>
        <p:nvPicPr>
          <p:cNvPr id="13" name="Picture 4" descr="N:\Workgroup\2Bimage\Projekt\Astra Tech\1001 Stella\Manualer Stella\Images Screw\PNG images with asset no\1208756-Screw_009-D.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625" t="10138" r="41878" b="15090"/>
          <a:stretch/>
        </p:blipFill>
        <p:spPr bwMode="auto">
          <a:xfrm>
            <a:off x="9624392" y="2210659"/>
            <a:ext cx="1499604" cy="2638492"/>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570248" y="5121087"/>
            <a:ext cx="1299062" cy="369332"/>
          </a:xfrm>
          <a:prstGeom prst="rect">
            <a:avLst/>
          </a:prstGeom>
          <a:noFill/>
        </p:spPr>
        <p:txBody>
          <a:bodyPr wrap="square" rtlCol="0">
            <a:spAutoFit/>
          </a:bodyPr>
          <a:lstStyle/>
          <a:p>
            <a:r>
              <a:rPr lang="sv-SE" dirty="0" err="1" smtClean="0">
                <a:solidFill>
                  <a:schemeClr val="tx2"/>
                </a:solidFill>
              </a:rPr>
              <a:t>Install</a:t>
            </a:r>
            <a:endParaRPr lang="sv-SE" dirty="0" smtClean="0">
              <a:solidFill>
                <a:schemeClr val="tx2"/>
              </a:solidFill>
            </a:endParaRPr>
          </a:p>
        </p:txBody>
      </p:sp>
    </p:spTree>
    <p:extLst>
      <p:ext uri="{BB962C8B-B14F-4D97-AF65-F5344CB8AC3E}">
        <p14:creationId xmlns:p14="http://schemas.microsoft.com/office/powerpoint/2010/main" val="4258730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171578"/>
            <a:ext cx="11530012" cy="1001712"/>
          </a:xfrm>
        </p:spPr>
        <p:txBody>
          <a:bodyPr/>
          <a:lstStyle/>
          <a:p>
            <a:r>
              <a:rPr lang="en-US" dirty="0" smtClean="0"/>
              <a:t>Prosthetic Kit layout</a:t>
            </a:r>
            <a:endParaRPr lang="en-US" dirty="0"/>
          </a:p>
        </p:txBody>
      </p:sp>
      <p:grpSp>
        <p:nvGrpSpPr>
          <p:cNvPr id="2" name="Group 1"/>
          <p:cNvGrpSpPr/>
          <p:nvPr/>
        </p:nvGrpSpPr>
        <p:grpSpPr>
          <a:xfrm>
            <a:off x="1569329" y="707026"/>
            <a:ext cx="9053343" cy="5242979"/>
            <a:chOff x="149013" y="644680"/>
            <a:chExt cx="9053343" cy="524297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08" y="644680"/>
              <a:ext cx="8599548" cy="5242979"/>
            </a:xfrm>
            <a:prstGeom prst="rect">
              <a:avLst/>
            </a:prstGeom>
          </p:spPr>
        </p:pic>
        <p:sp>
          <p:nvSpPr>
            <p:cNvPr id="6" name="Oval 5"/>
            <p:cNvSpPr/>
            <p:nvPr/>
          </p:nvSpPr>
          <p:spPr bwMode="auto">
            <a:xfrm>
              <a:off x="149013" y="2649681"/>
              <a:ext cx="2646142" cy="2639292"/>
            </a:xfrm>
            <a:prstGeom prst="ellipse">
              <a:avLst/>
            </a:prstGeom>
            <a:noFill/>
            <a:ln w="76200"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126109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&amp; hands-on - restorative</a:t>
            </a:r>
            <a:endParaRPr lang="en-US" dirty="0"/>
          </a:p>
        </p:txBody>
      </p:sp>
      <p:sp>
        <p:nvSpPr>
          <p:cNvPr id="3" name="Content Placeholder 2"/>
          <p:cNvSpPr txBox="1">
            <a:spLocks/>
          </p:cNvSpPr>
          <p:nvPr/>
        </p:nvSpPr>
        <p:spPr>
          <a:xfrm>
            <a:off x="124246" y="1389856"/>
            <a:ext cx="9483725" cy="4343400"/>
          </a:xfrm>
          <a:prstGeom prst="rect">
            <a:avLst/>
          </a:prstGeom>
        </p:spPr>
        <p:txBody>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lvl="2">
              <a:buClr>
                <a:schemeClr val="accent2"/>
              </a:buClr>
              <a:buFont typeface="Wingdings" panose="05000000000000000000" pitchFamily="2" charset="2"/>
              <a:buChar char="§"/>
            </a:pPr>
            <a:r>
              <a:rPr lang="en-GB" sz="2000" dirty="0" err="1" smtClean="0">
                <a:solidFill>
                  <a:schemeClr val="tx2"/>
                </a:solidFill>
              </a:rPr>
              <a:t>HealDesign</a:t>
            </a:r>
            <a:r>
              <a:rPr lang="en-GB" sz="2000" dirty="0" smtClean="0">
                <a:solidFill>
                  <a:schemeClr val="tx2"/>
                </a:solidFill>
              </a:rPr>
              <a:t> EV</a:t>
            </a:r>
          </a:p>
          <a:p>
            <a:pPr lvl="2">
              <a:buClr>
                <a:schemeClr val="accent2"/>
              </a:buClr>
              <a:buFont typeface="Wingdings" panose="05000000000000000000" pitchFamily="2" charset="2"/>
              <a:buChar char="§"/>
            </a:pPr>
            <a:endParaRPr lang="en-GB" sz="2000" dirty="0">
              <a:solidFill>
                <a:schemeClr val="tx2"/>
              </a:solidFill>
            </a:endParaRPr>
          </a:p>
          <a:p>
            <a:pPr lvl="2">
              <a:buClr>
                <a:schemeClr val="accent2"/>
              </a:buClr>
              <a:buFont typeface="Wingdings" panose="05000000000000000000" pitchFamily="2" charset="2"/>
              <a:buChar char="§"/>
            </a:pPr>
            <a:endParaRPr lang="en-GB" sz="2000" dirty="0" smtClean="0">
              <a:solidFill>
                <a:schemeClr val="tx2"/>
              </a:solidFill>
            </a:endParaRPr>
          </a:p>
          <a:p>
            <a:pPr lvl="2">
              <a:buClr>
                <a:schemeClr val="accent2"/>
              </a:buClr>
              <a:buFont typeface="Wingdings" panose="05000000000000000000" pitchFamily="2" charset="2"/>
              <a:buChar char="§"/>
            </a:pPr>
            <a:endParaRPr lang="en-GB" sz="2000" dirty="0" smtClean="0">
              <a:solidFill>
                <a:schemeClr val="tx2"/>
              </a:solidFill>
            </a:endParaRPr>
          </a:p>
          <a:p>
            <a:pPr lvl="2">
              <a:buClr>
                <a:schemeClr val="accent2"/>
              </a:buClr>
              <a:buFont typeface="Wingdings" panose="05000000000000000000" pitchFamily="2" charset="2"/>
              <a:buChar char="§"/>
            </a:pPr>
            <a:r>
              <a:rPr lang="en-GB" sz="2000" dirty="0" smtClean="0">
                <a:solidFill>
                  <a:schemeClr val="tx2"/>
                </a:solidFill>
              </a:rPr>
              <a:t>Implant Pick-Up EV </a:t>
            </a:r>
            <a:endParaRPr lang="en-GB" sz="2000" dirty="0">
              <a:solidFill>
                <a:schemeClr val="tx2"/>
              </a:solidFill>
            </a:endParaRPr>
          </a:p>
          <a:p>
            <a:pPr lvl="2">
              <a:buClr>
                <a:schemeClr val="accent2"/>
              </a:buClr>
              <a:buFont typeface="Wingdings" panose="05000000000000000000" pitchFamily="2" charset="2"/>
              <a:buChar char="§"/>
            </a:pPr>
            <a:endParaRPr lang="en-GB" sz="2000" dirty="0" smtClean="0">
              <a:solidFill>
                <a:schemeClr val="tx2"/>
              </a:solidFill>
            </a:endParaRPr>
          </a:p>
          <a:p>
            <a:pPr lvl="2">
              <a:buClr>
                <a:schemeClr val="accent2"/>
              </a:buClr>
              <a:buFont typeface="Wingdings" panose="05000000000000000000" pitchFamily="2" charset="2"/>
              <a:buChar char="§"/>
            </a:pPr>
            <a:endParaRPr lang="en-GB" sz="2000" dirty="0">
              <a:solidFill>
                <a:schemeClr val="tx2"/>
              </a:solidFill>
            </a:endParaRPr>
          </a:p>
          <a:p>
            <a:pPr lvl="2">
              <a:buClr>
                <a:schemeClr val="accent2"/>
              </a:buClr>
              <a:buFont typeface="Wingdings" panose="05000000000000000000" pitchFamily="2" charset="2"/>
              <a:buChar char="§"/>
            </a:pPr>
            <a:endParaRPr lang="en-GB" sz="2000" dirty="0" smtClean="0">
              <a:solidFill>
                <a:schemeClr val="tx2"/>
              </a:solidFill>
            </a:endParaRPr>
          </a:p>
          <a:p>
            <a:pPr lvl="2">
              <a:buClr>
                <a:schemeClr val="accent2"/>
              </a:buClr>
              <a:buFont typeface="Wingdings" panose="05000000000000000000" pitchFamily="2" charset="2"/>
              <a:buChar char="§"/>
            </a:pPr>
            <a:r>
              <a:rPr lang="en-GB" sz="2000" dirty="0" smtClean="0">
                <a:solidFill>
                  <a:schemeClr val="tx2"/>
                </a:solidFill>
              </a:rPr>
              <a:t> Implant Transfer EV</a:t>
            </a:r>
          </a:p>
          <a:p>
            <a:pPr marL="901700" lvl="2" indent="0">
              <a:buNone/>
            </a:pPr>
            <a:endParaRPr lang="en-GB" sz="2000" dirty="0" smtClean="0"/>
          </a:p>
          <a:p>
            <a:pPr marL="901700" lvl="2" indent="0">
              <a:buNone/>
            </a:pPr>
            <a:endParaRPr lang="en-GB" sz="2000" dirty="0" smtClean="0"/>
          </a:p>
          <a:p>
            <a:pPr marL="444500" lvl="1" indent="0">
              <a:buFontTx/>
              <a:buNone/>
            </a:pPr>
            <a:endParaRPr lang="en-GB" sz="1600" dirty="0" smtClean="0"/>
          </a:p>
          <a:p>
            <a:pPr marL="901700" lvl="2" indent="0">
              <a:buFontTx/>
              <a:buNone/>
            </a:pPr>
            <a:endParaRPr lang="en-GB" sz="2000" dirty="0" smtClean="0"/>
          </a:p>
        </p:txBody>
      </p:sp>
      <p:pic>
        <p:nvPicPr>
          <p:cNvPr id="1026" name="Picture 2" descr="N:\Workgroup\2Bimage\Projekt\Astra Tech\1001 Stella\Manualer Stella\Product Images\PNG images with asset no\1207194-REF 25304-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3139" y="1364188"/>
            <a:ext cx="601286" cy="9040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Workgroup\2Bimage\Projekt\Astra Tech\1001 Stella\Manualer Stella\Product Images\PNG images with asset no\1216937-REF 25303_Top view-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5499" y="1523691"/>
            <a:ext cx="720824" cy="744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Workgroup\2Bimage\Projekt\Astra Tech\1001 Stella\Manualer Stella\Product Images\PNG images with asset no\1215163-REF 25606-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5125" y="4445441"/>
            <a:ext cx="407910" cy="12878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Workgroup\2Bimage\Projekt\Astra Tech\1001 Stella\Manualer Stella\Product Images\PNG images with asset no\1207818-REF 25518-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3288" y="2527966"/>
            <a:ext cx="382273" cy="159198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843973" y="1389856"/>
            <a:ext cx="5415555" cy="4343400"/>
          </a:xfrm>
          <a:prstGeom prst="rect">
            <a:avLst/>
          </a:prstGeom>
        </p:spPr>
        <p:txBody>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lvl="2">
              <a:buClr>
                <a:schemeClr val="accent2"/>
              </a:buClr>
              <a:buFont typeface="Wingdings" panose="05000000000000000000" pitchFamily="2" charset="2"/>
              <a:buChar char="§"/>
            </a:pPr>
            <a:r>
              <a:rPr lang="en-GB" sz="2000" dirty="0" smtClean="0">
                <a:solidFill>
                  <a:schemeClr val="tx2"/>
                </a:solidFill>
              </a:rPr>
              <a:t>ATLANTIS </a:t>
            </a:r>
            <a:r>
              <a:rPr lang="en-GB" sz="2000" dirty="0">
                <a:solidFill>
                  <a:schemeClr val="tx2"/>
                </a:solidFill>
              </a:rPr>
              <a:t>Abutment </a:t>
            </a:r>
            <a:r>
              <a:rPr lang="en-GB" sz="2000" dirty="0" smtClean="0">
                <a:solidFill>
                  <a:schemeClr val="tx2"/>
                </a:solidFill>
              </a:rPr>
              <a:t>for </a:t>
            </a:r>
            <a:r>
              <a:rPr lang="en-GB" sz="2000" dirty="0" err="1" smtClean="0">
                <a:solidFill>
                  <a:schemeClr val="tx2"/>
                </a:solidFill>
              </a:rPr>
              <a:t>OsseoSpeed</a:t>
            </a:r>
            <a:r>
              <a:rPr lang="en-GB" sz="2000" dirty="0" smtClean="0">
                <a:solidFill>
                  <a:schemeClr val="tx2"/>
                </a:solidFill>
              </a:rPr>
              <a:t> EV/</a:t>
            </a:r>
            <a:r>
              <a:rPr lang="en-GB" sz="2000" dirty="0" err="1" smtClean="0">
                <a:solidFill>
                  <a:schemeClr val="tx2"/>
                </a:solidFill>
              </a:rPr>
              <a:t>TiDesign</a:t>
            </a:r>
            <a:r>
              <a:rPr lang="en-GB" sz="2000" dirty="0" smtClean="0">
                <a:solidFill>
                  <a:schemeClr val="tx2"/>
                </a:solidFill>
              </a:rPr>
              <a:t> </a:t>
            </a:r>
            <a:r>
              <a:rPr lang="en-GB" sz="2000" dirty="0">
                <a:solidFill>
                  <a:schemeClr val="tx2"/>
                </a:solidFill>
              </a:rPr>
              <a:t>EV</a:t>
            </a:r>
          </a:p>
          <a:p>
            <a:pPr marL="901700" lvl="2" indent="0">
              <a:buClr>
                <a:schemeClr val="accent2"/>
              </a:buClr>
              <a:buNone/>
            </a:pPr>
            <a:endParaRPr lang="en-GB" sz="2000" dirty="0" smtClean="0">
              <a:solidFill>
                <a:schemeClr val="tx2"/>
              </a:solidFill>
            </a:endParaRPr>
          </a:p>
          <a:p>
            <a:pPr lvl="2">
              <a:buClr>
                <a:schemeClr val="accent2"/>
              </a:buClr>
              <a:buFont typeface="Wingdings" panose="05000000000000000000" pitchFamily="2" charset="2"/>
              <a:buChar char="§"/>
            </a:pPr>
            <a:endParaRPr lang="en-GB" sz="2000" dirty="0" smtClean="0">
              <a:solidFill>
                <a:schemeClr val="tx2"/>
              </a:solidFill>
            </a:endParaRPr>
          </a:p>
          <a:p>
            <a:pPr lvl="2">
              <a:buClr>
                <a:schemeClr val="accent2"/>
              </a:buClr>
              <a:buFont typeface="Wingdings" panose="05000000000000000000" pitchFamily="2" charset="2"/>
              <a:buChar char="§"/>
            </a:pPr>
            <a:r>
              <a:rPr lang="en-GB" sz="2000" dirty="0" err="1" smtClean="0">
                <a:solidFill>
                  <a:schemeClr val="tx2"/>
                </a:solidFill>
              </a:rPr>
              <a:t>Uni</a:t>
            </a:r>
            <a:r>
              <a:rPr lang="en-GB" sz="2000" dirty="0" smtClean="0">
                <a:solidFill>
                  <a:schemeClr val="tx2"/>
                </a:solidFill>
              </a:rPr>
              <a:t> Abutment EV</a:t>
            </a:r>
          </a:p>
          <a:p>
            <a:pPr lvl="2">
              <a:buClr>
                <a:schemeClr val="accent2"/>
              </a:buClr>
              <a:buFont typeface="Wingdings" panose="05000000000000000000" pitchFamily="2" charset="2"/>
              <a:buChar char="§"/>
            </a:pPr>
            <a:endParaRPr lang="en-GB" sz="2000" dirty="0" smtClean="0">
              <a:solidFill>
                <a:schemeClr val="tx2"/>
              </a:solidFill>
            </a:endParaRPr>
          </a:p>
          <a:p>
            <a:pPr lvl="2">
              <a:buClr>
                <a:schemeClr val="accent2"/>
              </a:buClr>
              <a:buFont typeface="Wingdings" panose="05000000000000000000" pitchFamily="2" charset="2"/>
              <a:buChar char="§"/>
            </a:pPr>
            <a:endParaRPr lang="en-GB" sz="2000" dirty="0">
              <a:solidFill>
                <a:schemeClr val="tx2"/>
              </a:solidFill>
            </a:endParaRPr>
          </a:p>
          <a:p>
            <a:pPr lvl="2">
              <a:buClr>
                <a:schemeClr val="accent2"/>
              </a:buClr>
              <a:buFont typeface="Wingdings" panose="05000000000000000000" pitchFamily="2" charset="2"/>
              <a:buChar char="§"/>
            </a:pPr>
            <a:r>
              <a:rPr lang="en-GB" sz="2000" dirty="0" smtClean="0">
                <a:solidFill>
                  <a:schemeClr val="tx2"/>
                </a:solidFill>
              </a:rPr>
              <a:t>Temporary and Lab components</a:t>
            </a:r>
          </a:p>
          <a:p>
            <a:pPr marL="444500" lvl="1" indent="0">
              <a:buFontTx/>
              <a:buNone/>
            </a:pPr>
            <a:endParaRPr lang="en-GB" sz="1600" dirty="0" smtClean="0"/>
          </a:p>
          <a:p>
            <a:pPr marL="901700" lvl="2" indent="0">
              <a:buFontTx/>
              <a:buNone/>
            </a:pPr>
            <a:endParaRPr lang="en-GB" sz="2000" dirty="0" smtClean="0"/>
          </a:p>
        </p:txBody>
      </p:sp>
      <p:pic>
        <p:nvPicPr>
          <p:cNvPr id="1029" name="Picture 5" descr="N:\Workgroup\2Bimage\Projekt\Astra Tech\1001 Stella\Manualer Stella\Product Images\PNG images with asset no\1206925-REF 25478-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7961" y="4825115"/>
            <a:ext cx="199854" cy="777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Workgroup\2Bimage\Projekt\Astra Tech\1001 Stella\Manualer Stella\Product Images\PNG images with asset no\1207804-REF 25545-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9066" y="4464762"/>
            <a:ext cx="333200" cy="116096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Workgroup\2Bimage\Projekt\Astra Tech\1001 Stella\Manualer Stella\Images Screw\PNG images with asset no\1208806-Screw_059-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8329635" y="2714413"/>
            <a:ext cx="530587" cy="94644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N:\Workgroup\2Bimage\Projekt\Astra Tech\1001 Stella\Manualer Stella\Product Images\PNG images with asset no\1211758-REF 25708-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6968" y="2382020"/>
            <a:ext cx="270731" cy="16201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Workgroup\2Bimage\Projekt\Astra Tech\1001 Stella\Manualer Stella\Product Images\PNG images with asset no\1207772-REF 25505-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29635" y="4563689"/>
            <a:ext cx="648072" cy="10457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0186791" y="1084106"/>
            <a:ext cx="1011016" cy="130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descr="\\se-tec-c040.astratech.net\Users$\senlu4\My Documents\Stella\Launch project\Train the Trainer\Product related PNG Images\1220621-Collage of ATLANTIS abutments-D.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8533511" y="258761"/>
            <a:ext cx="2123709" cy="30963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Workgroup\2Bimage\Projekt\Astra Tech\1001 Stella\Manualer Stella\Product Images\PNG images with asset no\1206921-REF 25205-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84207" y="4953597"/>
            <a:ext cx="229492" cy="649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08143" y="4563689"/>
            <a:ext cx="460128" cy="111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6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576" y="406191"/>
            <a:ext cx="6582251" cy="584775"/>
          </a:xfrm>
          <a:prstGeom prst="rect">
            <a:avLst/>
          </a:prstGeom>
        </p:spPr>
        <p:txBody>
          <a:bodyPr wrap="none">
            <a:spAutoFit/>
          </a:bodyPr>
          <a:lstStyle/>
          <a:p>
            <a:r>
              <a:rPr lang="sv-SE" sz="3200" dirty="0" smtClean="0">
                <a:solidFill>
                  <a:schemeClr val="accent1"/>
                </a:solidFill>
                <a:latin typeface="+mj-lt"/>
                <a:ea typeface="+mj-ea"/>
                <a:cs typeface="+mj-cs"/>
              </a:rPr>
              <a:t>Lab and </a:t>
            </a:r>
            <a:r>
              <a:rPr lang="sv-SE" sz="3200" dirty="0" err="1" smtClean="0">
                <a:solidFill>
                  <a:schemeClr val="accent1"/>
                </a:solidFill>
                <a:latin typeface="+mj-lt"/>
                <a:ea typeface="+mj-ea"/>
                <a:cs typeface="+mj-cs"/>
              </a:rPr>
              <a:t>temporization</a:t>
            </a:r>
            <a:r>
              <a:rPr lang="sv-SE" sz="3200" dirty="0" smtClean="0">
                <a:solidFill>
                  <a:schemeClr val="accent1"/>
                </a:solidFill>
                <a:latin typeface="+mj-lt"/>
                <a:ea typeface="+mj-ea"/>
                <a:cs typeface="+mj-cs"/>
              </a:rPr>
              <a:t> </a:t>
            </a:r>
            <a:r>
              <a:rPr lang="sv-SE" sz="3200" dirty="0" err="1" smtClean="0">
                <a:solidFill>
                  <a:schemeClr val="accent1"/>
                </a:solidFill>
                <a:latin typeface="+mj-lt"/>
                <a:ea typeface="+mj-ea"/>
                <a:cs typeface="+mj-cs"/>
              </a:rPr>
              <a:t>components</a:t>
            </a:r>
            <a:endParaRPr lang="en-US" sz="3200" dirty="0">
              <a:solidFill>
                <a:schemeClr val="accent1"/>
              </a:solidFill>
              <a:latin typeface="+mj-lt"/>
              <a:ea typeface="+mj-ea"/>
              <a:cs typeface="+mj-cs"/>
            </a:endParaRPr>
          </a:p>
        </p:txBody>
      </p:sp>
      <p:pic>
        <p:nvPicPr>
          <p:cNvPr id="8" name="Picture 3" descr="N:\Workgroup\2Bimage\Projekt\Astra Tech\1001 Stella\Manualer Stella\Product Images\PNG images with asset no\1207772-REF 25505-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5573" y="3192466"/>
            <a:ext cx="1472326" cy="2375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Workgroup\2Bimage\Projekt\Astra Tech\1001 Stella\Manualer Stella\Product Images\PNG images with asset no\1206921-REF 25205-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710" y="3959298"/>
            <a:ext cx="486194" cy="137546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N:\Workgroup\2Bimage\Projekt\Astra Tech\1001 Stella\Manualer Stella\Product Images\PNG images with asset no\1206925-REF 25478-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4814" y="3754733"/>
            <a:ext cx="491255" cy="191169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N:\Workgroup\2Bimage\Projekt\Astra Tech\1001 Stella\Manualer Stella\Product Images\PNG images with asset no\1207804-REF 25545-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8103" y="2776635"/>
            <a:ext cx="806538" cy="2810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bwMode="auto">
          <a:xfrm>
            <a:off x="9338532" y="512752"/>
            <a:ext cx="684000" cy="68400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15" name="Oval 14"/>
          <p:cNvSpPr/>
          <p:nvPr/>
        </p:nvSpPr>
        <p:spPr bwMode="auto">
          <a:xfrm>
            <a:off x="10001462" y="512752"/>
            <a:ext cx="684000" cy="68400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5" name="Rectangle 4"/>
          <p:cNvSpPr/>
          <p:nvPr/>
        </p:nvSpPr>
        <p:spPr>
          <a:xfrm>
            <a:off x="431028" y="1282986"/>
            <a:ext cx="6096000" cy="1200329"/>
          </a:xfrm>
          <a:prstGeom prst="rect">
            <a:avLst/>
          </a:prstGeom>
        </p:spPr>
        <p:txBody>
          <a:bodyPr>
            <a:spAutoFit/>
          </a:bodyPr>
          <a:lstStyle/>
          <a:p>
            <a:pPr marL="285750" indent="-285750">
              <a:buClr>
                <a:schemeClr val="accent2"/>
              </a:buClr>
              <a:buFont typeface="Wingdings" panose="05000000000000000000" pitchFamily="2" charset="2"/>
              <a:buChar char="§"/>
            </a:pPr>
            <a:r>
              <a:rPr lang="sv-SE" sz="2400" dirty="0">
                <a:solidFill>
                  <a:schemeClr val="tx2"/>
                </a:solidFill>
              </a:rPr>
              <a:t>Temp Design </a:t>
            </a:r>
            <a:r>
              <a:rPr lang="sv-SE" sz="2400" dirty="0" smtClean="0">
                <a:solidFill>
                  <a:schemeClr val="tx2"/>
                </a:solidFill>
              </a:rPr>
              <a:t>EV</a:t>
            </a:r>
          </a:p>
          <a:p>
            <a:pPr marL="285750" indent="-285750">
              <a:buClr>
                <a:schemeClr val="accent2"/>
              </a:buClr>
              <a:buFont typeface="Wingdings" panose="05000000000000000000" pitchFamily="2" charset="2"/>
              <a:buChar char="§"/>
            </a:pPr>
            <a:r>
              <a:rPr lang="sv-SE" sz="2400" dirty="0" err="1" smtClean="0">
                <a:solidFill>
                  <a:schemeClr val="tx2"/>
                </a:solidFill>
              </a:rPr>
              <a:t>Implant</a:t>
            </a:r>
            <a:r>
              <a:rPr lang="sv-SE" sz="2400" dirty="0" smtClean="0">
                <a:solidFill>
                  <a:schemeClr val="tx2"/>
                </a:solidFill>
              </a:rPr>
              <a:t> </a:t>
            </a:r>
            <a:r>
              <a:rPr lang="sv-SE" sz="2400" dirty="0" err="1" smtClean="0">
                <a:solidFill>
                  <a:schemeClr val="tx2"/>
                </a:solidFill>
              </a:rPr>
              <a:t>Replica</a:t>
            </a:r>
            <a:r>
              <a:rPr lang="sv-SE" sz="2400" dirty="0" smtClean="0">
                <a:solidFill>
                  <a:schemeClr val="tx2"/>
                </a:solidFill>
              </a:rPr>
              <a:t> EV</a:t>
            </a:r>
          </a:p>
          <a:p>
            <a:pPr marL="285750" indent="-285750">
              <a:buClr>
                <a:schemeClr val="accent2"/>
              </a:buClr>
              <a:buFont typeface="Wingdings" panose="05000000000000000000" pitchFamily="2" charset="2"/>
              <a:buChar char="§"/>
            </a:pPr>
            <a:r>
              <a:rPr lang="sv-SE" sz="2400" dirty="0" smtClean="0">
                <a:solidFill>
                  <a:schemeClr val="tx2"/>
                </a:solidFill>
              </a:rPr>
              <a:t>Lab </a:t>
            </a:r>
            <a:r>
              <a:rPr lang="sv-SE" sz="2400" dirty="0" err="1" smtClean="0">
                <a:solidFill>
                  <a:schemeClr val="tx2"/>
                </a:solidFill>
              </a:rPr>
              <a:t>Abutment</a:t>
            </a:r>
            <a:r>
              <a:rPr lang="sv-SE" sz="2400" dirty="0" smtClean="0">
                <a:solidFill>
                  <a:schemeClr val="tx2"/>
                </a:solidFill>
              </a:rPr>
              <a:t> </a:t>
            </a:r>
            <a:r>
              <a:rPr lang="sv-SE" sz="2400" dirty="0" err="1" smtClean="0">
                <a:solidFill>
                  <a:schemeClr val="tx2"/>
                </a:solidFill>
              </a:rPr>
              <a:t>Screw</a:t>
            </a:r>
            <a:r>
              <a:rPr lang="sv-SE" sz="2400" dirty="0" smtClean="0">
                <a:solidFill>
                  <a:schemeClr val="tx2"/>
                </a:solidFill>
              </a:rPr>
              <a:t> EV</a:t>
            </a:r>
          </a:p>
        </p:txBody>
      </p:sp>
    </p:spTree>
    <p:extLst>
      <p:ext uri="{BB962C8B-B14F-4D97-AF65-F5344CB8AC3E}">
        <p14:creationId xmlns:p14="http://schemas.microsoft.com/office/powerpoint/2010/main" val="3053132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Prosthetic Kit layout</a:t>
            </a:r>
            <a:endParaRPr lang="en-US" dirty="0"/>
          </a:p>
        </p:txBody>
      </p:sp>
      <p:grpSp>
        <p:nvGrpSpPr>
          <p:cNvPr id="2" name="Group 1"/>
          <p:cNvGrpSpPr/>
          <p:nvPr/>
        </p:nvGrpSpPr>
        <p:grpSpPr>
          <a:xfrm>
            <a:off x="1796226" y="1062391"/>
            <a:ext cx="8599548" cy="4835074"/>
            <a:chOff x="330201" y="989654"/>
            <a:chExt cx="8599548" cy="483507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1" y="1083173"/>
              <a:ext cx="8599548" cy="4741555"/>
            </a:xfrm>
            <a:prstGeom prst="rect">
              <a:avLst/>
            </a:prstGeom>
          </p:spPr>
        </p:pic>
        <p:sp>
          <p:nvSpPr>
            <p:cNvPr id="6" name="Oval 5"/>
            <p:cNvSpPr/>
            <p:nvPr/>
          </p:nvSpPr>
          <p:spPr bwMode="auto">
            <a:xfrm>
              <a:off x="3724010" y="989654"/>
              <a:ext cx="1811930" cy="1670657"/>
            </a:xfrm>
            <a:prstGeom prst="ellipse">
              <a:avLst/>
            </a:prstGeom>
            <a:noFill/>
            <a:ln w="76200"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105067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for </a:t>
            </a:r>
            <a:r>
              <a:rPr lang="en-US" dirty="0" err="1" smtClean="0"/>
              <a:t>OsseoSpeed</a:t>
            </a:r>
            <a:r>
              <a:rPr lang="en-US" dirty="0" smtClean="0"/>
              <a:t> EV 4.2 S</a:t>
            </a:r>
            <a:endParaRPr lang="en-US" dirty="0"/>
          </a:p>
        </p:txBody>
      </p:sp>
      <p:sp>
        <p:nvSpPr>
          <p:cNvPr id="4" name="Rectangle 3"/>
          <p:cNvSpPr/>
          <p:nvPr/>
        </p:nvSpPr>
        <p:spPr>
          <a:xfrm>
            <a:off x="533468" y="1181009"/>
            <a:ext cx="6037615" cy="461665"/>
          </a:xfrm>
          <a:prstGeom prst="rect">
            <a:avLst/>
          </a:prstGeom>
        </p:spPr>
        <p:txBody>
          <a:bodyPr wrap="none">
            <a:spAutoFit/>
          </a:bodyPr>
          <a:lstStyle/>
          <a:p>
            <a:pPr marL="342900" indent="-342900">
              <a:buClr>
                <a:schemeClr val="accent2"/>
              </a:buClr>
              <a:buFont typeface="Wingdings" panose="05000000000000000000" pitchFamily="2" charset="2"/>
              <a:buChar char="§"/>
            </a:pPr>
            <a:r>
              <a:rPr lang="sv-SE" sz="2400" dirty="0">
                <a:solidFill>
                  <a:schemeClr val="tx2"/>
                </a:solidFill>
                <a:latin typeface="+mj-lt"/>
                <a:ea typeface="+mj-ea"/>
                <a:cs typeface="+mj-cs"/>
              </a:rPr>
              <a:t>T</a:t>
            </a:r>
            <a:r>
              <a:rPr lang="sv-SE" sz="2400" dirty="0" smtClean="0">
                <a:solidFill>
                  <a:schemeClr val="tx2"/>
                </a:solidFill>
                <a:latin typeface="+mj-lt"/>
                <a:ea typeface="+mj-ea"/>
                <a:cs typeface="+mj-cs"/>
              </a:rPr>
              <a:t>ouch and </a:t>
            </a:r>
            <a:r>
              <a:rPr lang="sv-SE" sz="2400" dirty="0" err="1" smtClean="0">
                <a:solidFill>
                  <a:schemeClr val="tx2"/>
                </a:solidFill>
                <a:latin typeface="+mj-lt"/>
                <a:ea typeface="+mj-ea"/>
                <a:cs typeface="+mj-cs"/>
              </a:rPr>
              <a:t>feel</a:t>
            </a:r>
            <a:r>
              <a:rPr lang="sv-SE" sz="2400" dirty="0" smtClean="0">
                <a:solidFill>
                  <a:schemeClr val="tx2"/>
                </a:solidFill>
                <a:latin typeface="+mj-lt"/>
                <a:ea typeface="+mj-ea"/>
                <a:cs typeface="+mj-cs"/>
              </a:rPr>
              <a:t> </a:t>
            </a:r>
            <a:r>
              <a:rPr lang="sv-SE" sz="2400" dirty="0">
                <a:solidFill>
                  <a:schemeClr val="tx2"/>
                </a:solidFill>
                <a:latin typeface="+mj-lt"/>
                <a:ea typeface="+mj-ea"/>
                <a:cs typeface="+mj-cs"/>
              </a:rPr>
              <a:t>-</a:t>
            </a:r>
            <a:r>
              <a:rPr lang="sv-SE" sz="2400" dirty="0" smtClean="0">
                <a:solidFill>
                  <a:schemeClr val="tx2"/>
                </a:solidFill>
                <a:latin typeface="+mj-lt"/>
                <a:ea typeface="+mj-ea"/>
                <a:cs typeface="+mj-cs"/>
              </a:rPr>
              <a:t> different index </a:t>
            </a:r>
            <a:r>
              <a:rPr lang="sv-SE" sz="2400" dirty="0">
                <a:solidFill>
                  <a:schemeClr val="tx2"/>
                </a:solidFill>
                <a:latin typeface="+mj-lt"/>
                <a:ea typeface="+mj-ea"/>
                <a:cs typeface="+mj-cs"/>
              </a:rPr>
              <a:t>s</a:t>
            </a:r>
            <a:r>
              <a:rPr lang="sv-SE" sz="2400" dirty="0" smtClean="0">
                <a:solidFill>
                  <a:schemeClr val="tx2"/>
                </a:solidFill>
                <a:latin typeface="+mj-lt"/>
                <a:ea typeface="+mj-ea"/>
                <a:cs typeface="+mj-cs"/>
              </a:rPr>
              <a:t>olutions</a:t>
            </a:r>
            <a:endParaRPr lang="en-US" sz="2400" dirty="0">
              <a:solidFill>
                <a:schemeClr val="tx2"/>
              </a:solidFill>
              <a:latin typeface="+mj-lt"/>
              <a:ea typeface="+mj-ea"/>
              <a:cs typeface="+mj-cs"/>
            </a:endParaRPr>
          </a:p>
        </p:txBody>
      </p:sp>
      <p:grpSp>
        <p:nvGrpSpPr>
          <p:cNvPr id="3" name="Group 2"/>
          <p:cNvGrpSpPr/>
          <p:nvPr/>
        </p:nvGrpSpPr>
        <p:grpSpPr>
          <a:xfrm>
            <a:off x="905211" y="2649682"/>
            <a:ext cx="3985071" cy="2628099"/>
            <a:chOff x="3526137" y="3117270"/>
            <a:chExt cx="4431449" cy="2922479"/>
          </a:xfrm>
        </p:grpSpPr>
        <p:pic>
          <p:nvPicPr>
            <p:cNvPr id="18" name="Picture 3" descr="\\se-tec-c040.astratech.net\Users$\senlu4\My Documents\Stella\Launch project\Train the Trainer\Product related PNG Images\1220621-Collage of ATLANTIS abutments-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42472" y="3117270"/>
              <a:ext cx="1715114" cy="29224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Workgroup\2Bimage\Projekt\Astra Tech\1001 Stella\Manualer Stella\Product Images\PNG images with asset no\1207193-REF 2530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6137" y="3645799"/>
              <a:ext cx="890480" cy="165663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N:\Workgroup\2Bimage\Projekt\Astra Tech\1001 Stella\Manualer Stella\Product Images\PNG images with asset no\1206759-REF_25336-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350" y="3335486"/>
              <a:ext cx="970704" cy="206160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Workgroup\2Bimage\Projekt\Astra Tech\1001 Stella\Manualer Stella\Product Images\PNG images with asset no\1206921-REF 25205-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2472" y="4138660"/>
              <a:ext cx="411366" cy="1163769"/>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1482" y="1993987"/>
            <a:ext cx="3873004" cy="340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76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7527" b="15302"/>
          <a:stretch/>
        </p:blipFill>
        <p:spPr>
          <a:xfrm>
            <a:off x="694611" y="405247"/>
            <a:ext cx="10531057" cy="5496791"/>
          </a:xfrm>
          <a:prstGeom prst="rect">
            <a:avLst/>
          </a:prstGeom>
          <a:ln w="12700">
            <a:solidFill>
              <a:schemeClr val="accent6"/>
            </a:solidFill>
          </a:ln>
        </p:spPr>
      </p:pic>
    </p:spTree>
    <p:extLst>
      <p:ext uri="{BB962C8B-B14F-4D97-AF65-F5344CB8AC3E}">
        <p14:creationId xmlns:p14="http://schemas.microsoft.com/office/powerpoint/2010/main" val="263417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05604" y="318257"/>
            <a:ext cx="8691788" cy="5646600"/>
            <a:chOff x="1605604" y="318257"/>
            <a:chExt cx="8691788" cy="5646600"/>
          </a:xfrm>
        </p:grpSpPr>
        <p:pic>
          <p:nvPicPr>
            <p:cNvPr id="5" name="Picture 4"/>
            <p:cNvPicPr>
              <a:picLocks noChangeAspect="1"/>
            </p:cNvPicPr>
            <p:nvPr/>
          </p:nvPicPr>
          <p:blipFill rotWithShape="1">
            <a:blip r:embed="rId3"/>
            <a:srcRect t="7341" r="5222" b="5175"/>
            <a:stretch/>
          </p:blipFill>
          <p:spPr>
            <a:xfrm>
              <a:off x="1605604" y="318257"/>
              <a:ext cx="8691788" cy="5646600"/>
            </a:xfrm>
            <a:prstGeom prst="rect">
              <a:avLst/>
            </a:prstGeom>
            <a:ln w="12700">
              <a:solidFill>
                <a:schemeClr val="accent6"/>
              </a:solidFill>
            </a:ln>
          </p:spPr>
        </p:pic>
        <p:sp>
          <p:nvSpPr>
            <p:cNvPr id="2" name="Rectangle 1"/>
            <p:cNvSpPr/>
            <p:nvPr/>
          </p:nvSpPr>
          <p:spPr>
            <a:xfrm>
              <a:off x="8946573" y="5476009"/>
              <a:ext cx="1350819" cy="4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p>
          </p:txBody>
        </p:sp>
      </p:grpSp>
    </p:spTree>
    <p:extLst>
      <p:ext uri="{BB962C8B-B14F-4D97-AF65-F5344CB8AC3E}">
        <p14:creationId xmlns:p14="http://schemas.microsoft.com/office/powerpoint/2010/main" val="2279729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022182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Prosthetic kit layout</a:t>
            </a:r>
            <a:endParaRPr lang="en-US" dirty="0"/>
          </a:p>
        </p:txBody>
      </p:sp>
      <p:pic>
        <p:nvPicPr>
          <p:cNvPr id="2" name="Picture 1"/>
          <p:cNvPicPr>
            <a:picLocks noChangeAspect="1"/>
          </p:cNvPicPr>
          <p:nvPr/>
        </p:nvPicPr>
        <p:blipFill>
          <a:blip r:embed="rId2"/>
          <a:stretch>
            <a:fillRect/>
          </a:stretch>
        </p:blipFill>
        <p:spPr>
          <a:xfrm>
            <a:off x="2100263" y="1196721"/>
            <a:ext cx="7991475" cy="4629150"/>
          </a:xfrm>
          <a:prstGeom prst="rect">
            <a:avLst/>
          </a:prstGeom>
          <a:ln w="12700">
            <a:solidFill>
              <a:schemeClr val="accent6"/>
            </a:solidFill>
          </a:ln>
        </p:spPr>
      </p:pic>
    </p:spTree>
    <p:extLst>
      <p:ext uri="{BB962C8B-B14F-4D97-AF65-F5344CB8AC3E}">
        <p14:creationId xmlns:p14="http://schemas.microsoft.com/office/powerpoint/2010/main" val="329484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Cement-retained, </a:t>
            </a:r>
            <a:r>
              <a:rPr lang="en-US" dirty="0" err="1" smtClean="0"/>
              <a:t>OsseoSpeed</a:t>
            </a:r>
            <a:r>
              <a:rPr lang="en-US" dirty="0" smtClean="0"/>
              <a:t> EV 4.2</a:t>
            </a:r>
            <a:br>
              <a:rPr lang="en-US" dirty="0" smtClean="0"/>
            </a:br>
            <a:r>
              <a:rPr lang="en-US" dirty="0" smtClean="0"/>
              <a:t>- where to place the components</a:t>
            </a:r>
            <a:endParaRPr lang="en-US"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97267" y="1851105"/>
            <a:ext cx="4479508" cy="3943350"/>
          </a:xfrm>
        </p:spPr>
      </p:pic>
      <p:cxnSp>
        <p:nvCxnSpPr>
          <p:cNvPr id="8" name="Straight Arrow Connector 7"/>
          <p:cNvCxnSpPr/>
          <p:nvPr/>
        </p:nvCxnSpPr>
        <p:spPr bwMode="auto">
          <a:xfrm flipH="1">
            <a:off x="5022204" y="2126851"/>
            <a:ext cx="1064594" cy="615423"/>
          </a:xfrm>
          <a:prstGeom prst="straightConnector1">
            <a:avLst/>
          </a:prstGeom>
          <a:ln w="19050">
            <a:headEnd type="none" w="med" len="med"/>
            <a:tailEnd type="arrow"/>
          </a:ln>
          <a:extLst/>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bwMode="auto">
          <a:xfrm flipH="1" flipV="1">
            <a:off x="5382244" y="3738163"/>
            <a:ext cx="821272" cy="638290"/>
          </a:xfrm>
          <a:prstGeom prst="straightConnector1">
            <a:avLst/>
          </a:prstGeom>
          <a:ln w="19050">
            <a:headEnd type="none" w="med" len="med"/>
            <a:tailEnd type="arrow"/>
          </a:ln>
          <a:extLst/>
        </p:spPr>
        <p:style>
          <a:lnRef idx="1">
            <a:schemeClr val="accent5"/>
          </a:lnRef>
          <a:fillRef idx="0">
            <a:schemeClr val="accent5"/>
          </a:fillRef>
          <a:effectRef idx="0">
            <a:schemeClr val="accent5"/>
          </a:effectRef>
          <a:fontRef idx="minor">
            <a:schemeClr val="tx1"/>
          </a:fontRef>
        </p:style>
      </p:cxnSp>
      <p:grpSp>
        <p:nvGrpSpPr>
          <p:cNvPr id="11" name="Group 10"/>
          <p:cNvGrpSpPr/>
          <p:nvPr/>
        </p:nvGrpSpPr>
        <p:grpSpPr>
          <a:xfrm>
            <a:off x="6263766" y="1772115"/>
            <a:ext cx="4780733" cy="4141161"/>
            <a:chOff x="6263766" y="1772115"/>
            <a:chExt cx="4780733" cy="4141161"/>
          </a:xfrm>
        </p:grpSpPr>
        <p:grpSp>
          <p:nvGrpSpPr>
            <p:cNvPr id="7" name="Group 6"/>
            <p:cNvGrpSpPr/>
            <p:nvPr/>
          </p:nvGrpSpPr>
          <p:grpSpPr>
            <a:xfrm>
              <a:off x="6284354" y="3869072"/>
              <a:ext cx="2706454" cy="2044204"/>
              <a:chOff x="6284354" y="3869072"/>
              <a:chExt cx="2706454" cy="2044204"/>
            </a:xfrm>
          </p:grpSpPr>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020" y="4581128"/>
                <a:ext cx="575076" cy="111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605" y="3993664"/>
                <a:ext cx="334962"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653" y="4411012"/>
                <a:ext cx="527400" cy="1282865"/>
              </a:xfrm>
              <a:prstGeom prst="rect">
                <a:avLst/>
              </a:prstGeom>
            </p:spPr>
          </p:pic>
          <p:sp>
            <p:nvSpPr>
              <p:cNvPr id="15" name="Rectangle 14"/>
              <p:cNvSpPr/>
              <p:nvPr/>
            </p:nvSpPr>
            <p:spPr bwMode="auto">
              <a:xfrm>
                <a:off x="6284354" y="3969060"/>
                <a:ext cx="2516643" cy="1944216"/>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US" dirty="0" smtClean="0">
                  <a:solidFill>
                    <a:srgbClr val="000000"/>
                  </a:solidFill>
                </a:endParaRPr>
              </a:p>
            </p:txBody>
          </p:sp>
          <p:pic>
            <p:nvPicPr>
              <p:cNvPr id="2056" name="Picture 8" descr="C:\Documents and Settings\seega\Desktop\New Image a.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10" r="60020"/>
              <a:stretch/>
            </p:blipFill>
            <p:spPr bwMode="auto">
              <a:xfrm>
                <a:off x="7954992" y="3869072"/>
                <a:ext cx="1035816" cy="1949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8208" y="4941169"/>
                <a:ext cx="245482" cy="68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6263766" y="1772816"/>
              <a:ext cx="2535805" cy="1892381"/>
              <a:chOff x="6263766" y="1772816"/>
              <a:chExt cx="2535805" cy="1892381"/>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7726" y="2599490"/>
                <a:ext cx="553969" cy="1030865"/>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7832" y="2271069"/>
                <a:ext cx="748522" cy="1207966"/>
              </a:xfrm>
              <a:prstGeom prst="rect">
                <a:avLst/>
              </a:prstGeom>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7996" y="2161410"/>
                <a:ext cx="62230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0284" y="1772816"/>
                <a:ext cx="682656" cy="705247"/>
              </a:xfrm>
              <a:prstGeom prst="rect">
                <a:avLst/>
              </a:prstGeom>
            </p:spPr>
          </p:pic>
          <p:sp>
            <p:nvSpPr>
              <p:cNvPr id="13" name="Rectangle 12"/>
              <p:cNvSpPr/>
              <p:nvPr/>
            </p:nvSpPr>
            <p:spPr bwMode="auto">
              <a:xfrm>
                <a:off x="6263766" y="1783207"/>
                <a:ext cx="2535805" cy="1881990"/>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US" dirty="0" smtClean="0">
                  <a:solidFill>
                    <a:srgbClr val="000000"/>
                  </a:solidFill>
                </a:endParaRPr>
              </a:p>
            </p:txBody>
          </p:sp>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07047" y="1997043"/>
                <a:ext cx="477185" cy="150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8884259" y="1772115"/>
              <a:ext cx="2160240" cy="1881990"/>
              <a:chOff x="9120337" y="1748365"/>
              <a:chExt cx="2160240" cy="1881990"/>
            </a:xfrm>
          </p:grpSpPr>
          <p:sp>
            <p:nvSpPr>
              <p:cNvPr id="18" name="Rectangle 17"/>
              <p:cNvSpPr/>
              <p:nvPr/>
            </p:nvSpPr>
            <p:spPr bwMode="auto">
              <a:xfrm>
                <a:off x="9120337" y="1748365"/>
                <a:ext cx="2160240" cy="1881990"/>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US" dirty="0" smtClean="0">
                  <a:solidFill>
                    <a:srgbClr val="000000"/>
                  </a:solidFill>
                </a:endParaRPr>
              </a:p>
            </p:txBody>
          </p:sp>
          <p:pic>
            <p:nvPicPr>
              <p:cNvPr id="20" name="Picture 19"/>
              <p:cNvPicPr/>
              <p:nvPr/>
            </p:nvPicPr>
            <p:blipFill>
              <a:blip r:embed="rId14" cstate="print">
                <a:extLst>
                  <a:ext uri="{28A0092B-C50C-407E-A947-70E740481C1C}">
                    <a14:useLocalDpi xmlns:a14="http://schemas.microsoft.com/office/drawing/2010/main" val="0"/>
                  </a:ext>
                </a:extLst>
              </a:blip>
              <a:stretch>
                <a:fillRect/>
              </a:stretch>
            </p:blipFill>
            <p:spPr>
              <a:xfrm>
                <a:off x="9292488" y="2137660"/>
                <a:ext cx="606337" cy="1223832"/>
              </a:xfrm>
              <a:prstGeom prst="rect">
                <a:avLst/>
              </a:prstGeom>
              <a:ln w="12700">
                <a:solidFill>
                  <a:schemeClr val="accent6"/>
                </a:solidFill>
              </a:ln>
            </p:spPr>
          </p:pic>
          <p:pic>
            <p:nvPicPr>
              <p:cNvPr id="22" name="Picture 21"/>
              <p:cNvPicPr/>
              <p:nvPr/>
            </p:nvPicPr>
            <p:blipFill>
              <a:blip r:embed="rId15" cstate="print">
                <a:extLst>
                  <a:ext uri="{28A0092B-C50C-407E-A947-70E740481C1C}">
                    <a14:useLocalDpi xmlns:a14="http://schemas.microsoft.com/office/drawing/2010/main" val="0"/>
                  </a:ext>
                </a:extLst>
              </a:blip>
              <a:stretch>
                <a:fillRect/>
              </a:stretch>
            </p:blipFill>
            <p:spPr>
              <a:xfrm>
                <a:off x="9880578" y="2105642"/>
                <a:ext cx="589557" cy="583718"/>
              </a:xfrm>
              <a:prstGeom prst="rect">
                <a:avLst/>
              </a:prstGeom>
              <a:ln w="12700">
                <a:solidFill>
                  <a:schemeClr val="accent6"/>
                </a:solidFill>
              </a:ln>
            </p:spPr>
          </p:pic>
          <p:pic>
            <p:nvPicPr>
              <p:cNvPr id="23" name="Picture 22"/>
              <p:cNvPicPr/>
              <p:nvPr/>
            </p:nvPicPr>
            <p:blipFill>
              <a:blip r:embed="rId16" cstate="print">
                <a:extLst>
                  <a:ext uri="{28A0092B-C50C-407E-A947-70E740481C1C}">
                    <a14:useLocalDpi xmlns:a14="http://schemas.microsoft.com/office/drawing/2010/main" val="0"/>
                  </a:ext>
                </a:extLst>
              </a:blip>
              <a:stretch>
                <a:fillRect/>
              </a:stretch>
            </p:blipFill>
            <p:spPr>
              <a:xfrm>
                <a:off x="9912425" y="2674575"/>
                <a:ext cx="567819" cy="679034"/>
              </a:xfrm>
              <a:prstGeom prst="rect">
                <a:avLst/>
              </a:prstGeom>
              <a:ln w="12700">
                <a:solidFill>
                  <a:schemeClr val="accent6"/>
                </a:solidFill>
              </a:ln>
            </p:spPr>
          </p:pic>
          <p:pic>
            <p:nvPicPr>
              <p:cNvPr id="24" name="Picture 23"/>
              <p:cNvPicPr/>
              <p:nvPr/>
            </p:nvPicPr>
            <p:blipFill>
              <a:blip r:embed="rId17" cstate="print">
                <a:extLst>
                  <a:ext uri="{28A0092B-C50C-407E-A947-70E740481C1C}">
                    <a14:useLocalDpi xmlns:a14="http://schemas.microsoft.com/office/drawing/2010/main" val="0"/>
                  </a:ext>
                </a:extLst>
              </a:blip>
              <a:stretch>
                <a:fillRect/>
              </a:stretch>
            </p:blipFill>
            <p:spPr>
              <a:xfrm>
                <a:off x="10496774" y="2005154"/>
                <a:ext cx="545210" cy="784694"/>
              </a:xfrm>
              <a:prstGeom prst="rect">
                <a:avLst/>
              </a:prstGeom>
              <a:ln w="12700">
                <a:solidFill>
                  <a:schemeClr val="accent6"/>
                </a:solidFill>
              </a:ln>
            </p:spPr>
          </p:pic>
        </p:grpSp>
      </p:grpSp>
    </p:spTree>
    <p:extLst>
      <p:ext uri="{BB962C8B-B14F-4D97-AF65-F5344CB8AC3E}">
        <p14:creationId xmlns:p14="http://schemas.microsoft.com/office/powerpoint/2010/main" val="150600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Screw-retained, OsseoSpeed EV 4.2</a:t>
            </a:r>
            <a:br>
              <a:rPr lang="en-US" smtClean="0"/>
            </a:br>
            <a:r>
              <a:rPr lang="en-US" smtClean="0"/>
              <a:t>- where to place the components</a:t>
            </a:r>
            <a:endParaRPr lang="en-US" dirty="0"/>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050417" y="1760972"/>
            <a:ext cx="4479508" cy="394335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9889" y="2538196"/>
            <a:ext cx="514722" cy="11284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754" y="2430813"/>
            <a:ext cx="458092" cy="107889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3421" y="2070773"/>
            <a:ext cx="496489" cy="14455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7982" y="2790853"/>
            <a:ext cx="360040" cy="56438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1918" y="2241791"/>
            <a:ext cx="504056" cy="1197134"/>
          </a:xfrm>
          <a:prstGeom prst="rect">
            <a:avLst/>
          </a:prstGeom>
        </p:spPr>
      </p:pic>
      <p:cxnSp>
        <p:nvCxnSpPr>
          <p:cNvPr id="11" name="Straight Arrow Connector 10"/>
          <p:cNvCxnSpPr>
            <a:stCxn id="10" idx="3"/>
          </p:cNvCxnSpPr>
          <p:nvPr/>
        </p:nvCxnSpPr>
        <p:spPr bwMode="auto">
          <a:xfrm>
            <a:off x="4890028" y="2774954"/>
            <a:ext cx="917940" cy="891672"/>
          </a:xfrm>
          <a:prstGeom prst="straightConnector1">
            <a:avLst/>
          </a:prstGeom>
          <a:ln w="19050">
            <a:headEnd type="none" w="med" len="med"/>
            <a:tailEnd type="arrow"/>
          </a:ln>
          <a:extLst/>
        </p:spPr>
        <p:style>
          <a:lnRef idx="1">
            <a:schemeClr val="accent5"/>
          </a:lnRef>
          <a:fillRef idx="0">
            <a:schemeClr val="accent5"/>
          </a:fillRef>
          <a:effectRef idx="0">
            <a:schemeClr val="accent5"/>
          </a:effectRef>
          <a:fontRef idx="minor">
            <a:schemeClr val="tx1"/>
          </a:fontRef>
        </p:style>
      </p:cxnSp>
      <p:grpSp>
        <p:nvGrpSpPr>
          <p:cNvPr id="9" name="Group 8"/>
          <p:cNvGrpSpPr/>
          <p:nvPr/>
        </p:nvGrpSpPr>
        <p:grpSpPr>
          <a:xfrm>
            <a:off x="1653305" y="1802846"/>
            <a:ext cx="3236723" cy="1944216"/>
            <a:chOff x="1707149" y="3129291"/>
            <a:chExt cx="3236723" cy="1944216"/>
          </a:xfrm>
        </p:grpSpPr>
        <p:sp>
          <p:nvSpPr>
            <p:cNvPr id="10" name="Rectangle 9"/>
            <p:cNvSpPr/>
            <p:nvPr/>
          </p:nvSpPr>
          <p:spPr bwMode="auto">
            <a:xfrm>
              <a:off x="1707149" y="3129291"/>
              <a:ext cx="3236723" cy="1944216"/>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US" dirty="0" smtClean="0">
                <a:solidFill>
                  <a:srgbClr val="000000"/>
                </a:solidFill>
              </a:endParaRPr>
            </a:p>
          </p:txBody>
        </p:sp>
        <p:pic>
          <p:nvPicPr>
            <p:cNvPr id="13" name="Picture 12"/>
            <p:cNvPicPr/>
            <p:nvPr/>
          </p:nvPicPr>
          <p:blipFill>
            <a:blip r:embed="rId9" cstate="print">
              <a:extLst>
                <a:ext uri="{28A0092B-C50C-407E-A947-70E740481C1C}">
                  <a14:useLocalDpi xmlns:a14="http://schemas.microsoft.com/office/drawing/2010/main" val="0"/>
                </a:ext>
              </a:extLst>
            </a:blip>
            <a:stretch>
              <a:fillRect/>
            </a:stretch>
          </p:blipFill>
          <p:spPr>
            <a:xfrm>
              <a:off x="1921054" y="3212976"/>
              <a:ext cx="457879" cy="578985"/>
            </a:xfrm>
            <a:prstGeom prst="rect">
              <a:avLst/>
            </a:prstGeom>
            <a:ln w="12700">
              <a:solidFill>
                <a:schemeClr val="accent6"/>
              </a:solidFill>
            </a:ln>
          </p:spPr>
        </p:pic>
      </p:grpSp>
      <p:sp>
        <p:nvSpPr>
          <p:cNvPr id="14" name="Rectangle 13"/>
          <p:cNvSpPr/>
          <p:nvPr/>
        </p:nvSpPr>
        <p:spPr bwMode="auto">
          <a:xfrm>
            <a:off x="1635141" y="4149080"/>
            <a:ext cx="3236723" cy="1127414"/>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US" dirty="0" smtClean="0">
              <a:solidFill>
                <a:srgbClr val="000000"/>
              </a:solidFill>
            </a:endParaRPr>
          </a:p>
        </p:txBody>
      </p:sp>
      <p:pic>
        <p:nvPicPr>
          <p:cNvPr id="18" name="Picture 17"/>
          <p:cNvPicPr/>
          <p:nvPr/>
        </p:nvPicPr>
        <p:blipFill rotWithShape="1">
          <a:blip r:embed="rId10" cstate="print">
            <a:extLst>
              <a:ext uri="{28A0092B-C50C-407E-A947-70E740481C1C}">
                <a14:useLocalDpi xmlns:a14="http://schemas.microsoft.com/office/drawing/2010/main" val="0"/>
              </a:ext>
            </a:extLst>
          </a:blip>
          <a:srcRect l="40884" t="38155" r="36018" b="33455"/>
          <a:stretch/>
        </p:blipFill>
        <p:spPr bwMode="auto">
          <a:xfrm>
            <a:off x="2028946" y="4268382"/>
            <a:ext cx="952301" cy="1008112"/>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11" cstate="print">
            <a:extLst>
              <a:ext uri="{28A0092B-C50C-407E-A947-70E740481C1C}">
                <a14:useLocalDpi xmlns:a14="http://schemas.microsoft.com/office/drawing/2010/main" val="0"/>
              </a:ext>
            </a:extLst>
          </a:blip>
          <a:srcRect l="35376" t="34590" r="34122" b="32197"/>
          <a:stretch/>
        </p:blipFill>
        <p:spPr bwMode="auto">
          <a:xfrm rot="10800000" flipH="1">
            <a:off x="2824246" y="4360084"/>
            <a:ext cx="776675" cy="8465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709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N:\Workgroup\2Bimage\Projekt\Astra Tech\1001 Stella\Manualer Stella\Symbols\1217208-Symbol Six position, indexed abutments-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2570" y="1505840"/>
            <a:ext cx="687300" cy="6028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N:\Workgroup\2Bimage\Projekt\Astra Tech\1001 Stella\Manualer Stella\Symbols\1211874-Symbol Non_indexed abutments-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276" y="1584867"/>
            <a:ext cx="560630" cy="56766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330201" y="385745"/>
            <a:ext cx="9842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en-GB" b="0" dirty="0" smtClean="0">
                <a:solidFill>
                  <a:schemeClr val="accent1"/>
                </a:solidFill>
              </a:rPr>
              <a:t>Hands-on </a:t>
            </a:r>
          </a:p>
          <a:p>
            <a:r>
              <a:rPr lang="en-GB" sz="3200" b="0" dirty="0" smtClean="0">
                <a:solidFill>
                  <a:schemeClr val="accent1"/>
                </a:solidFill>
              </a:rPr>
              <a:t>– cement-retained solutions</a:t>
            </a:r>
            <a:endParaRPr lang="en-US" sz="3200" b="0" dirty="0">
              <a:solidFill>
                <a:schemeClr val="accent1"/>
              </a:solidFill>
            </a:endParaRPr>
          </a:p>
        </p:txBody>
      </p:sp>
      <p:pic>
        <p:nvPicPr>
          <p:cNvPr id="19" name="Picture 18" descr="N:\Workgroup\2Bimage\Projekt\Astra Tech\1001 Stella\Manualer Stella\Images Cement\PNG Images with asset no\1220454-Cement_078-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38" r="722"/>
          <a:stretch/>
        </p:blipFill>
        <p:spPr bwMode="auto">
          <a:xfrm>
            <a:off x="2466987" y="2470368"/>
            <a:ext cx="1425834" cy="1617231"/>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0" name="Picture 3" descr="N:\Workgroup\2Bimage\Projekt\Astra Tech\1001 Stella\Manualer Stella\Images Cement\PNG Images with asset no\1208513-Cement_008-D.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87" r="6588"/>
          <a:stretch/>
        </p:blipFill>
        <p:spPr bwMode="auto">
          <a:xfrm>
            <a:off x="4507038" y="2422275"/>
            <a:ext cx="1308101" cy="1579943"/>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1" name="Picture 4" descr="N:\Workgroup\2Bimage\Projekt\Astra Tech\1001 Stella\Manualer Stella\Images Cement\PNG Images with asset no\1208546-Cement_041-D.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09" r="7979"/>
          <a:stretch/>
        </p:blipFill>
        <p:spPr bwMode="auto">
          <a:xfrm>
            <a:off x="6379246" y="2422275"/>
            <a:ext cx="1244600" cy="1474570"/>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8107" r="7384"/>
          <a:stretch/>
        </p:blipFill>
        <p:spPr bwMode="auto">
          <a:xfrm>
            <a:off x="8523214" y="2401662"/>
            <a:ext cx="1168400" cy="1523868"/>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N:\Workgroup\2Bimage\Projekt\Astra Tech\1001 Stella\Manualer Stella\Images Cement\PNG Images with asset no\1208511-Cement_006-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159" r="6873"/>
          <a:stretch/>
        </p:blipFill>
        <p:spPr bwMode="auto">
          <a:xfrm>
            <a:off x="10195670" y="2417533"/>
            <a:ext cx="1181100" cy="1513561"/>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55613" y="1528745"/>
            <a:ext cx="440811" cy="567481"/>
          </a:xfrm>
          <a:prstGeom prst="rect">
            <a:avLst/>
          </a:prstGeom>
        </p:spPr>
      </p:pic>
      <p:pic>
        <p:nvPicPr>
          <p:cNvPr id="3074" name="Picture 2" descr="N:\Workgroup\2Bimage\Projekt\Astra Tech\1001 Stella\Manualer Stella\Images Cement\PNG Images with asset no\1208509-Cement_004-D.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752" t="37128" r="7910"/>
          <a:stretch/>
        </p:blipFill>
        <p:spPr bwMode="auto">
          <a:xfrm>
            <a:off x="673389" y="2464581"/>
            <a:ext cx="1448398" cy="1628803"/>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9" name="Picture 2" descr="N:\Workgroup\2Bimage\Projekt\Astra Tech\1001 Stella\Manualer Stella\Symbols\1217208-Symbol Six position, indexed abutments-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7185" y="1584867"/>
            <a:ext cx="687300" cy="602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4216" y="4167901"/>
            <a:ext cx="1728191" cy="1446550"/>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The </a:t>
            </a:r>
            <a:r>
              <a:rPr lang="en-US" sz="1000" dirty="0">
                <a:solidFill>
                  <a:schemeClr val="tx2"/>
                </a:solidFill>
                <a:latin typeface="Calibri" pitchFamily="34" charset="0"/>
                <a:cs typeface="Calibri" pitchFamily="34" charset="0"/>
              </a:rPr>
              <a:t>round </a:t>
            </a:r>
            <a:r>
              <a:rPr lang="en-US" sz="1000" dirty="0" err="1" smtClean="0">
                <a:solidFill>
                  <a:schemeClr val="tx2"/>
                </a:solidFill>
                <a:latin typeface="Calibri" pitchFamily="34" charset="0"/>
                <a:cs typeface="Calibri" pitchFamily="34" charset="0"/>
              </a:rPr>
              <a:t>HealDesign</a:t>
            </a:r>
            <a:r>
              <a:rPr lang="en-US" sz="1000" dirty="0" smtClean="0">
                <a:solidFill>
                  <a:schemeClr val="tx2"/>
                </a:solidFill>
                <a:latin typeface="Calibri" pitchFamily="34" charset="0"/>
                <a:cs typeface="Calibri" pitchFamily="34" charset="0"/>
              </a:rPr>
              <a:t> </a:t>
            </a:r>
            <a:r>
              <a:rPr lang="en-US" sz="1000" dirty="0">
                <a:solidFill>
                  <a:schemeClr val="tx2"/>
                </a:solidFill>
                <a:latin typeface="Calibri" pitchFamily="34" charset="0"/>
                <a:cs typeface="Calibri" pitchFamily="34" charset="0"/>
              </a:rPr>
              <a:t>EV is index free.</a:t>
            </a:r>
          </a:p>
          <a:p>
            <a:r>
              <a:rPr lang="en-US" sz="1000" dirty="0">
                <a:solidFill>
                  <a:schemeClr val="tx2"/>
                </a:solidFill>
                <a:latin typeface="Calibri" pitchFamily="34" charset="0"/>
                <a:cs typeface="Calibri" pitchFamily="34" charset="0"/>
              </a:rPr>
              <a:t>Pick up and install the </a:t>
            </a:r>
            <a:r>
              <a:rPr lang="en-US" sz="1000" dirty="0" err="1" smtClean="0">
                <a:solidFill>
                  <a:schemeClr val="tx2"/>
                </a:solidFill>
                <a:latin typeface="Calibri" pitchFamily="34" charset="0"/>
                <a:cs typeface="Calibri" pitchFamily="34" charset="0"/>
              </a:rPr>
              <a:t>HealDesign</a:t>
            </a:r>
            <a:r>
              <a:rPr lang="en-US" sz="1000" dirty="0" smtClean="0">
                <a:solidFill>
                  <a:schemeClr val="tx2"/>
                </a:solidFill>
                <a:latin typeface="Calibri" pitchFamily="34" charset="0"/>
                <a:cs typeface="Calibri" pitchFamily="34" charset="0"/>
              </a:rPr>
              <a:t> </a:t>
            </a:r>
            <a:r>
              <a:rPr lang="en-US" sz="1000" dirty="0">
                <a:solidFill>
                  <a:schemeClr val="tx2"/>
                </a:solidFill>
                <a:latin typeface="Calibri" pitchFamily="34" charset="0"/>
                <a:cs typeface="Calibri" pitchFamily="34" charset="0"/>
              </a:rPr>
              <a:t>EV using the </a:t>
            </a:r>
            <a:r>
              <a:rPr lang="sv-SE" sz="1000" dirty="0" err="1">
                <a:solidFill>
                  <a:schemeClr val="tx2"/>
                </a:solidFill>
                <a:latin typeface="Calibri" pitchFamily="34" charset="0"/>
                <a:cs typeface="Calibri" pitchFamily="34" charset="0"/>
              </a:rPr>
              <a:t>Hex</a:t>
            </a:r>
            <a:r>
              <a:rPr lang="sv-SE" sz="1000" dirty="0">
                <a:solidFill>
                  <a:schemeClr val="tx2"/>
                </a:solidFill>
                <a:latin typeface="Calibri" pitchFamily="34" charset="0"/>
                <a:cs typeface="Calibri" pitchFamily="34" charset="0"/>
              </a:rPr>
              <a:t> Driver EV.</a:t>
            </a:r>
          </a:p>
          <a:p>
            <a:r>
              <a:rPr lang="en-US" sz="1000" dirty="0">
                <a:solidFill>
                  <a:schemeClr val="tx2"/>
                </a:solidFill>
                <a:latin typeface="Calibri" pitchFamily="34" charset="0"/>
                <a:cs typeface="Calibri" pitchFamily="34" charset="0"/>
              </a:rPr>
              <a:t>Manually tighten the healing abutment using light finger </a:t>
            </a:r>
            <a:r>
              <a:rPr lang="en-US" sz="1000" dirty="0" smtClean="0">
                <a:solidFill>
                  <a:schemeClr val="tx2"/>
                </a:solidFill>
                <a:latin typeface="Calibri" pitchFamily="34" charset="0"/>
                <a:cs typeface="Calibri" pitchFamily="34" charset="0"/>
              </a:rPr>
              <a:t>force</a:t>
            </a:r>
            <a:r>
              <a:rPr lang="sv-SE" sz="1000" dirty="0" smtClean="0">
                <a:solidFill>
                  <a:schemeClr val="tx2"/>
                </a:solidFill>
                <a:latin typeface="Calibri" pitchFamily="34" charset="0"/>
                <a:cs typeface="Calibri" pitchFamily="34" charset="0"/>
              </a:rPr>
              <a:t>(5–10 </a:t>
            </a:r>
            <a:r>
              <a:rPr lang="sv-SE" sz="1000" dirty="0" err="1">
                <a:solidFill>
                  <a:schemeClr val="tx2"/>
                </a:solidFill>
                <a:latin typeface="Calibri" pitchFamily="34" charset="0"/>
                <a:cs typeface="Calibri" pitchFamily="34" charset="0"/>
              </a:rPr>
              <a:t>Ncm</a:t>
            </a:r>
            <a:r>
              <a:rPr lang="sv-SE" sz="1000" dirty="0">
                <a:solidFill>
                  <a:schemeClr val="tx2"/>
                </a:solidFill>
                <a:latin typeface="Calibri" pitchFamily="34" charset="0"/>
                <a:cs typeface="Calibri" pitchFamily="34" charset="0"/>
              </a:rPr>
              <a:t>).</a:t>
            </a:r>
          </a:p>
          <a:p>
            <a:endParaRPr lang="sv-SE" sz="800" dirty="0">
              <a:solidFill>
                <a:schemeClr val="tx2"/>
              </a:solidFill>
            </a:endParaRPr>
          </a:p>
        </p:txBody>
      </p:sp>
      <p:sp>
        <p:nvSpPr>
          <p:cNvPr id="30" name="TextBox 29"/>
          <p:cNvSpPr txBox="1"/>
          <p:nvPr/>
        </p:nvSpPr>
        <p:spPr>
          <a:xfrm>
            <a:off x="4435030" y="4106346"/>
            <a:ext cx="3188816" cy="1477328"/>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Use </a:t>
            </a:r>
            <a:r>
              <a:rPr lang="en-US" sz="1000" dirty="0">
                <a:solidFill>
                  <a:schemeClr val="tx2"/>
                </a:solidFill>
                <a:latin typeface="Calibri" pitchFamily="34" charset="0"/>
                <a:cs typeface="Calibri" pitchFamily="34" charset="0"/>
              </a:rPr>
              <a:t>the Hex Driver EV or manually pick up and connect the Implant Pick-Up EV/Implant Transfer EV. </a:t>
            </a:r>
          </a:p>
          <a:p>
            <a:r>
              <a:rPr lang="en-US" sz="1000" dirty="0">
                <a:solidFill>
                  <a:schemeClr val="tx2"/>
                </a:solidFill>
                <a:latin typeface="Calibri" pitchFamily="34" charset="0"/>
                <a:cs typeface="Calibri" pitchFamily="34" charset="0"/>
              </a:rPr>
              <a:t>Secure the implant pick-up/implant transfer  with manual tightening torque (5–10 </a:t>
            </a:r>
            <a:r>
              <a:rPr lang="en-US" sz="1000" dirty="0" err="1">
                <a:solidFill>
                  <a:schemeClr val="tx2"/>
                </a:solidFill>
                <a:latin typeface="Calibri" pitchFamily="34" charset="0"/>
                <a:cs typeface="Calibri" pitchFamily="34" charset="0"/>
              </a:rPr>
              <a:t>Ncm</a:t>
            </a:r>
            <a:r>
              <a:rPr lang="en-US" sz="1000" dirty="0">
                <a:solidFill>
                  <a:schemeClr val="tx2"/>
                </a:solidFill>
                <a:latin typeface="Calibri" pitchFamily="34" charset="0"/>
                <a:cs typeface="Calibri" pitchFamily="34" charset="0"/>
              </a:rPr>
              <a:t>) using the Hex Driver. </a:t>
            </a:r>
          </a:p>
          <a:p>
            <a:endParaRPr lang="sv-SE" sz="800" dirty="0">
              <a:solidFill>
                <a:schemeClr val="tx2"/>
              </a:solidFill>
            </a:endParaRPr>
          </a:p>
          <a:p>
            <a:r>
              <a:rPr lang="en-US" sz="800" b="1" dirty="0">
                <a:solidFill>
                  <a:schemeClr val="tx2"/>
                </a:solidFill>
              </a:rPr>
              <a:t>Note: </a:t>
            </a:r>
            <a:r>
              <a:rPr lang="en-US" sz="800" dirty="0" smtClean="0">
                <a:solidFill>
                  <a:schemeClr val="tx2"/>
                </a:solidFill>
              </a:rPr>
              <a:t>The </a:t>
            </a:r>
            <a:r>
              <a:rPr lang="en-US" sz="800" dirty="0">
                <a:solidFill>
                  <a:schemeClr val="tx2"/>
                </a:solidFill>
              </a:rPr>
              <a:t>Implant Pick-Up EV </a:t>
            </a:r>
            <a:r>
              <a:rPr lang="en-US" sz="800" dirty="0" smtClean="0">
                <a:solidFill>
                  <a:schemeClr val="tx2"/>
                </a:solidFill>
              </a:rPr>
              <a:t>and Implant Transfer EV has </a:t>
            </a:r>
            <a:r>
              <a:rPr lang="en-US" sz="800" dirty="0">
                <a:solidFill>
                  <a:schemeClr val="tx2"/>
                </a:solidFill>
              </a:rPr>
              <a:t>a self-guiding feature that requires only one hand for seating and is designed to engage only in the correct position </a:t>
            </a:r>
            <a:endParaRPr lang="sv-SE" dirty="0" smtClean="0">
              <a:solidFill>
                <a:schemeClr val="tx2"/>
              </a:solidFill>
            </a:endParaRPr>
          </a:p>
          <a:p>
            <a:endParaRPr lang="sv-SE" dirty="0" smtClean="0">
              <a:solidFill>
                <a:schemeClr val="tx2"/>
              </a:solidFill>
            </a:endParaRPr>
          </a:p>
        </p:txBody>
      </p:sp>
      <p:sp>
        <p:nvSpPr>
          <p:cNvPr id="31" name="TextBox 30"/>
          <p:cNvSpPr txBox="1"/>
          <p:nvPr/>
        </p:nvSpPr>
        <p:spPr>
          <a:xfrm>
            <a:off x="8395470" y="4106346"/>
            <a:ext cx="3312368" cy="1292662"/>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ATLANTIS </a:t>
            </a:r>
            <a:r>
              <a:rPr lang="en-US" sz="1000" dirty="0">
                <a:solidFill>
                  <a:schemeClr val="tx2"/>
                </a:solidFill>
                <a:latin typeface="Calibri" pitchFamily="34" charset="0"/>
                <a:cs typeface="Calibri" pitchFamily="34" charset="0"/>
              </a:rPr>
              <a:t>Abutments for OsseoSpeed EV will seat in one-position-only.</a:t>
            </a:r>
          </a:p>
          <a:p>
            <a:r>
              <a:rPr lang="en-US" sz="1000" dirty="0" err="1" smtClean="0">
                <a:solidFill>
                  <a:schemeClr val="tx2"/>
                </a:solidFill>
                <a:latin typeface="Calibri" pitchFamily="34" charset="0"/>
                <a:cs typeface="Calibri" pitchFamily="34" charset="0"/>
              </a:rPr>
              <a:t>TiDesign</a:t>
            </a:r>
            <a:r>
              <a:rPr lang="en-US" sz="1000" dirty="0" smtClean="0">
                <a:solidFill>
                  <a:schemeClr val="tx2"/>
                </a:solidFill>
                <a:latin typeface="Calibri" pitchFamily="34" charset="0"/>
                <a:cs typeface="Calibri" pitchFamily="34" charset="0"/>
              </a:rPr>
              <a:t> </a:t>
            </a:r>
            <a:r>
              <a:rPr lang="en-US" sz="1000" dirty="0">
                <a:solidFill>
                  <a:schemeClr val="tx2"/>
                </a:solidFill>
                <a:latin typeface="Calibri" pitchFamily="34" charset="0"/>
                <a:cs typeface="Calibri" pitchFamily="34" charset="0"/>
              </a:rPr>
              <a:t>EV has six possible placement options. </a:t>
            </a:r>
          </a:p>
          <a:p>
            <a:endParaRPr lang="en-US" sz="1000" dirty="0">
              <a:solidFill>
                <a:schemeClr val="tx2"/>
              </a:solidFill>
              <a:latin typeface="Calibri" pitchFamily="34" charset="0"/>
              <a:cs typeface="Calibri" pitchFamily="34" charset="0"/>
            </a:endParaRPr>
          </a:p>
          <a:p>
            <a:r>
              <a:rPr lang="en-US" sz="1000" dirty="0">
                <a:solidFill>
                  <a:schemeClr val="tx2"/>
                </a:solidFill>
                <a:latin typeface="Calibri" pitchFamily="34" charset="0"/>
                <a:cs typeface="Calibri" pitchFamily="34" charset="0"/>
              </a:rPr>
              <a:t>Manually seat the abutment in position before securing the abutment screw using the Hex Driver. </a:t>
            </a:r>
          </a:p>
          <a:p>
            <a:endParaRPr lang="sv-SE" dirty="0" smtClean="0">
              <a:solidFill>
                <a:schemeClr val="tx2"/>
              </a:solidFill>
            </a:endParaRPr>
          </a:p>
        </p:txBody>
      </p:sp>
      <p:pic>
        <p:nvPicPr>
          <p:cNvPr id="3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9144" y="576703"/>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4266" y="2215375"/>
            <a:ext cx="1448398" cy="246221"/>
          </a:xfrm>
          <a:prstGeom prst="rect">
            <a:avLst/>
          </a:prstGeom>
          <a:noFill/>
        </p:spPr>
        <p:txBody>
          <a:bodyPr wrap="square" rtlCol="0">
            <a:spAutoFit/>
          </a:bodyPr>
          <a:lstStyle/>
          <a:p>
            <a:r>
              <a:rPr lang="en-US" sz="1000" b="1" dirty="0" err="1" smtClean="0">
                <a:solidFill>
                  <a:schemeClr val="tx2"/>
                </a:solidFill>
                <a:latin typeface="Calibri" pitchFamily="34" charset="0"/>
                <a:cs typeface="Calibri" pitchFamily="34" charset="0"/>
              </a:rPr>
              <a:t>HealDesign</a:t>
            </a:r>
            <a:r>
              <a:rPr lang="en-US" sz="1000" b="1" dirty="0" smtClean="0">
                <a:solidFill>
                  <a:schemeClr val="tx2"/>
                </a:solidFill>
                <a:latin typeface="Calibri" pitchFamily="34" charset="0"/>
                <a:cs typeface="Calibri" pitchFamily="34" charset="0"/>
              </a:rPr>
              <a:t> </a:t>
            </a:r>
            <a:r>
              <a:rPr lang="en-US" sz="1000" b="1" dirty="0">
                <a:solidFill>
                  <a:schemeClr val="tx2"/>
                </a:solidFill>
                <a:latin typeface="Calibri" pitchFamily="34" charset="0"/>
                <a:cs typeface="Calibri" pitchFamily="34" charset="0"/>
              </a:rPr>
              <a:t>EV, round</a:t>
            </a:r>
          </a:p>
        </p:txBody>
      </p:sp>
      <p:sp>
        <p:nvSpPr>
          <p:cNvPr id="26" name="TextBox 25"/>
          <p:cNvSpPr txBox="1"/>
          <p:nvPr/>
        </p:nvSpPr>
        <p:spPr>
          <a:xfrm>
            <a:off x="2428895" y="2205934"/>
            <a:ext cx="1641858" cy="246221"/>
          </a:xfrm>
          <a:prstGeom prst="rect">
            <a:avLst/>
          </a:prstGeom>
          <a:noFill/>
        </p:spPr>
        <p:txBody>
          <a:bodyPr wrap="square" rtlCol="0">
            <a:spAutoFit/>
          </a:bodyPr>
          <a:lstStyle/>
          <a:p>
            <a:r>
              <a:rPr lang="en-US" sz="1000" b="1" dirty="0" err="1" smtClean="0">
                <a:solidFill>
                  <a:schemeClr val="tx2"/>
                </a:solidFill>
                <a:latin typeface="Calibri" pitchFamily="34" charset="0"/>
                <a:cs typeface="Calibri" pitchFamily="34" charset="0"/>
              </a:rPr>
              <a:t>HealDesign</a:t>
            </a:r>
            <a:r>
              <a:rPr lang="en-US" sz="1000" b="1" dirty="0" smtClean="0">
                <a:solidFill>
                  <a:schemeClr val="tx2"/>
                </a:solidFill>
                <a:latin typeface="Calibri" pitchFamily="34" charset="0"/>
                <a:cs typeface="Calibri" pitchFamily="34" charset="0"/>
              </a:rPr>
              <a:t> </a:t>
            </a:r>
            <a:r>
              <a:rPr lang="en-US" sz="1000" b="1" dirty="0">
                <a:solidFill>
                  <a:schemeClr val="tx2"/>
                </a:solidFill>
                <a:latin typeface="Calibri" pitchFamily="34" charset="0"/>
                <a:cs typeface="Calibri" pitchFamily="34" charset="0"/>
              </a:rPr>
              <a:t>EV, </a:t>
            </a:r>
            <a:r>
              <a:rPr lang="en-US" sz="1000" b="1" dirty="0" smtClean="0">
                <a:solidFill>
                  <a:schemeClr val="tx2"/>
                </a:solidFill>
                <a:latin typeface="Calibri" pitchFamily="34" charset="0"/>
                <a:cs typeface="Calibri" pitchFamily="34" charset="0"/>
              </a:rPr>
              <a:t>triangular</a:t>
            </a:r>
            <a:endParaRPr lang="en-US" sz="1000" b="1" dirty="0">
              <a:solidFill>
                <a:schemeClr val="tx2"/>
              </a:solidFill>
              <a:latin typeface="Calibri" pitchFamily="34" charset="0"/>
              <a:cs typeface="Calibri" pitchFamily="34" charset="0"/>
            </a:endParaRPr>
          </a:p>
        </p:txBody>
      </p:sp>
      <p:sp>
        <p:nvSpPr>
          <p:cNvPr id="28" name="TextBox 27"/>
          <p:cNvSpPr txBox="1"/>
          <p:nvPr/>
        </p:nvSpPr>
        <p:spPr>
          <a:xfrm>
            <a:off x="2428895" y="4087599"/>
            <a:ext cx="1833160" cy="1969770"/>
          </a:xfrm>
          <a:prstGeom prst="rect">
            <a:avLst/>
          </a:prstGeom>
          <a:noFill/>
        </p:spPr>
        <p:txBody>
          <a:bodyPr wrap="square" rtlCol="0">
            <a:spAutoFit/>
          </a:bodyPr>
          <a:lstStyle/>
          <a:p>
            <a:r>
              <a:rPr lang="en-US" sz="1000" dirty="0" smtClean="0">
                <a:solidFill>
                  <a:schemeClr val="tx2"/>
                </a:solidFill>
                <a:latin typeface="Calibri" pitchFamily="34" charset="0"/>
                <a:cs typeface="Calibri" pitchFamily="34" charset="0"/>
              </a:rPr>
              <a:t>The </a:t>
            </a:r>
            <a:r>
              <a:rPr lang="en-US" sz="1000" dirty="0">
                <a:solidFill>
                  <a:schemeClr val="tx2"/>
                </a:solidFill>
                <a:latin typeface="Calibri" pitchFamily="34" charset="0"/>
                <a:cs typeface="Calibri" pitchFamily="34" charset="0"/>
              </a:rPr>
              <a:t>triangular </a:t>
            </a:r>
            <a:r>
              <a:rPr lang="en-US" sz="1000" dirty="0" err="1" smtClean="0">
                <a:solidFill>
                  <a:schemeClr val="tx2"/>
                </a:solidFill>
                <a:latin typeface="Calibri" pitchFamily="34" charset="0"/>
                <a:cs typeface="Calibri" pitchFamily="34" charset="0"/>
              </a:rPr>
              <a:t>HealDesign</a:t>
            </a:r>
            <a:r>
              <a:rPr lang="en-US" sz="1000" dirty="0" smtClean="0">
                <a:solidFill>
                  <a:schemeClr val="tx2"/>
                </a:solidFill>
                <a:latin typeface="Calibri" pitchFamily="34" charset="0"/>
                <a:cs typeface="Calibri" pitchFamily="34" charset="0"/>
              </a:rPr>
              <a:t> EV </a:t>
            </a:r>
            <a:r>
              <a:rPr lang="en-US" sz="1000" dirty="0">
                <a:solidFill>
                  <a:schemeClr val="tx2"/>
                </a:solidFill>
                <a:latin typeface="Calibri" pitchFamily="34" charset="0"/>
                <a:cs typeface="Calibri" pitchFamily="34" charset="0"/>
              </a:rPr>
              <a:t>has six possible placement options. Pick up and seat the healing abutment in the preferred index position before using the Hex Driver EV. Manually tighten the healing abutment using light finger force (5–10 </a:t>
            </a:r>
            <a:r>
              <a:rPr lang="en-US" sz="1000" dirty="0" err="1">
                <a:solidFill>
                  <a:schemeClr val="tx2"/>
                </a:solidFill>
                <a:latin typeface="Calibri" pitchFamily="34" charset="0"/>
                <a:cs typeface="Calibri" pitchFamily="34" charset="0"/>
              </a:rPr>
              <a:t>Ncm</a:t>
            </a:r>
            <a:r>
              <a:rPr lang="en-US" sz="1000" dirty="0">
                <a:solidFill>
                  <a:schemeClr val="tx2"/>
                </a:solidFill>
                <a:latin typeface="Calibri" pitchFamily="34" charset="0"/>
                <a:cs typeface="Calibri" pitchFamily="34" charset="0"/>
              </a:rPr>
              <a:t>)</a:t>
            </a:r>
          </a:p>
          <a:p>
            <a:endParaRPr lang="en-US" sz="800" b="1" dirty="0" smtClean="0">
              <a:solidFill>
                <a:schemeClr val="tx2"/>
              </a:solidFill>
            </a:endParaRPr>
          </a:p>
          <a:p>
            <a:r>
              <a:rPr lang="en-US" sz="800" b="1" dirty="0" smtClean="0">
                <a:solidFill>
                  <a:schemeClr val="tx2"/>
                </a:solidFill>
              </a:rPr>
              <a:t>Note</a:t>
            </a:r>
            <a:r>
              <a:rPr lang="en-US" sz="800" b="1" dirty="0">
                <a:solidFill>
                  <a:schemeClr val="tx2"/>
                </a:solidFill>
              </a:rPr>
              <a:t>: </a:t>
            </a:r>
            <a:r>
              <a:rPr lang="en-US" sz="800" dirty="0" smtClean="0">
                <a:solidFill>
                  <a:schemeClr val="tx2"/>
                </a:solidFill>
              </a:rPr>
              <a:t>When </a:t>
            </a:r>
            <a:r>
              <a:rPr lang="en-US" sz="800" dirty="0">
                <a:solidFill>
                  <a:schemeClr val="tx2"/>
                </a:solidFill>
              </a:rPr>
              <a:t>removing a two-piece  </a:t>
            </a:r>
            <a:r>
              <a:rPr lang="en-US" sz="800" dirty="0" err="1" smtClean="0">
                <a:solidFill>
                  <a:schemeClr val="tx2"/>
                </a:solidFill>
              </a:rPr>
              <a:t>HealDesign</a:t>
            </a:r>
            <a:r>
              <a:rPr lang="en-US" sz="800" dirty="0" smtClean="0">
                <a:solidFill>
                  <a:schemeClr val="tx2"/>
                </a:solidFill>
              </a:rPr>
              <a:t> EV, keep </a:t>
            </a:r>
            <a:r>
              <a:rPr lang="en-US" sz="800" dirty="0">
                <a:solidFill>
                  <a:schemeClr val="tx2"/>
                </a:solidFill>
              </a:rPr>
              <a:t>the sleeve and screw assembled</a:t>
            </a:r>
            <a:endParaRPr lang="sv-SE" sz="800" dirty="0" smtClean="0">
              <a:solidFill>
                <a:schemeClr val="tx2"/>
              </a:solidFill>
            </a:endParaRPr>
          </a:p>
        </p:txBody>
      </p:sp>
      <p:sp>
        <p:nvSpPr>
          <p:cNvPr id="32" name="TextBox 31"/>
          <p:cNvSpPr txBox="1"/>
          <p:nvPr/>
        </p:nvSpPr>
        <p:spPr>
          <a:xfrm>
            <a:off x="4571379" y="2167232"/>
            <a:ext cx="1654326" cy="246221"/>
          </a:xfrm>
          <a:prstGeom prst="rect">
            <a:avLst/>
          </a:prstGeom>
          <a:noFill/>
        </p:spPr>
        <p:txBody>
          <a:bodyPr wrap="square" rtlCol="0">
            <a:spAutoFit/>
          </a:bodyPr>
          <a:lstStyle/>
          <a:p>
            <a:r>
              <a:rPr lang="en-US" sz="1000" b="1" dirty="0" smtClean="0">
                <a:solidFill>
                  <a:schemeClr val="tx2"/>
                </a:solidFill>
                <a:latin typeface="Calibri" pitchFamily="34" charset="0"/>
                <a:cs typeface="Calibri" pitchFamily="34" charset="0"/>
              </a:rPr>
              <a:t>Implant Pick-Up EV</a:t>
            </a:r>
            <a:endParaRPr lang="en-US" sz="1000" b="1" dirty="0">
              <a:solidFill>
                <a:schemeClr val="tx2"/>
              </a:solidFill>
              <a:latin typeface="Calibri" pitchFamily="34" charset="0"/>
              <a:cs typeface="Calibri" pitchFamily="34" charset="0"/>
            </a:endParaRPr>
          </a:p>
        </p:txBody>
      </p:sp>
      <p:sp>
        <p:nvSpPr>
          <p:cNvPr id="33" name="TextBox 32"/>
          <p:cNvSpPr txBox="1"/>
          <p:nvPr/>
        </p:nvSpPr>
        <p:spPr>
          <a:xfrm>
            <a:off x="6235230" y="2152534"/>
            <a:ext cx="1654326" cy="246221"/>
          </a:xfrm>
          <a:prstGeom prst="rect">
            <a:avLst/>
          </a:prstGeom>
          <a:noFill/>
        </p:spPr>
        <p:txBody>
          <a:bodyPr wrap="square" rtlCol="0">
            <a:spAutoFit/>
          </a:bodyPr>
          <a:lstStyle/>
          <a:p>
            <a:r>
              <a:rPr lang="en-US" sz="1000" b="1" dirty="0" smtClean="0">
                <a:solidFill>
                  <a:schemeClr val="tx2"/>
                </a:solidFill>
                <a:latin typeface="Calibri" pitchFamily="34" charset="0"/>
                <a:cs typeface="Calibri" pitchFamily="34" charset="0"/>
              </a:rPr>
              <a:t>Implant </a:t>
            </a:r>
            <a:r>
              <a:rPr lang="en-US" sz="1000" b="1" dirty="0">
                <a:solidFill>
                  <a:schemeClr val="tx2"/>
                </a:solidFill>
                <a:latin typeface="Calibri" pitchFamily="34" charset="0"/>
                <a:cs typeface="Calibri" pitchFamily="34" charset="0"/>
              </a:rPr>
              <a:t>T</a:t>
            </a:r>
            <a:r>
              <a:rPr lang="en-US" sz="1000" b="1" dirty="0" smtClean="0">
                <a:solidFill>
                  <a:schemeClr val="tx2"/>
                </a:solidFill>
                <a:latin typeface="Calibri" pitchFamily="34" charset="0"/>
                <a:cs typeface="Calibri" pitchFamily="34" charset="0"/>
              </a:rPr>
              <a:t>ransfer EV</a:t>
            </a:r>
            <a:endParaRPr lang="en-US" sz="1000" b="1" dirty="0">
              <a:solidFill>
                <a:schemeClr val="tx2"/>
              </a:solidFill>
              <a:latin typeface="Calibri" pitchFamily="34" charset="0"/>
              <a:cs typeface="Calibri" pitchFamily="34" charset="0"/>
            </a:endParaRPr>
          </a:p>
        </p:txBody>
      </p:sp>
      <p:sp>
        <p:nvSpPr>
          <p:cNvPr id="34" name="TextBox 33"/>
          <p:cNvSpPr txBox="1"/>
          <p:nvPr/>
        </p:nvSpPr>
        <p:spPr>
          <a:xfrm>
            <a:off x="8452620" y="2171584"/>
            <a:ext cx="1654326" cy="246221"/>
          </a:xfrm>
          <a:prstGeom prst="rect">
            <a:avLst/>
          </a:prstGeom>
          <a:noFill/>
        </p:spPr>
        <p:txBody>
          <a:bodyPr wrap="square" rtlCol="0">
            <a:spAutoFit/>
          </a:bodyPr>
          <a:lstStyle/>
          <a:p>
            <a:r>
              <a:rPr lang="en-US" sz="1000" b="1" dirty="0" smtClean="0">
                <a:solidFill>
                  <a:schemeClr val="tx2"/>
                </a:solidFill>
                <a:latin typeface="Calibri" pitchFamily="34" charset="0"/>
                <a:cs typeface="Calibri" pitchFamily="34" charset="0"/>
              </a:rPr>
              <a:t>ATLANTIS Abutment </a:t>
            </a:r>
            <a:endParaRPr lang="en-US" sz="1000" b="1" dirty="0">
              <a:solidFill>
                <a:schemeClr val="tx2"/>
              </a:solidFill>
              <a:latin typeface="Calibri" pitchFamily="34" charset="0"/>
              <a:cs typeface="Calibri" pitchFamily="34" charset="0"/>
            </a:endParaRPr>
          </a:p>
        </p:txBody>
      </p:sp>
      <p:sp>
        <p:nvSpPr>
          <p:cNvPr id="35" name="TextBox 34"/>
          <p:cNvSpPr txBox="1"/>
          <p:nvPr/>
        </p:nvSpPr>
        <p:spPr>
          <a:xfrm>
            <a:off x="10384977" y="2181109"/>
            <a:ext cx="1654326" cy="246221"/>
          </a:xfrm>
          <a:prstGeom prst="rect">
            <a:avLst/>
          </a:prstGeom>
          <a:noFill/>
        </p:spPr>
        <p:txBody>
          <a:bodyPr wrap="square" rtlCol="0">
            <a:spAutoFit/>
          </a:bodyPr>
          <a:lstStyle/>
          <a:p>
            <a:r>
              <a:rPr lang="en-US" sz="1000" b="1" dirty="0" err="1" smtClean="0">
                <a:solidFill>
                  <a:schemeClr val="tx2"/>
                </a:solidFill>
                <a:latin typeface="Calibri" pitchFamily="34" charset="0"/>
                <a:cs typeface="Calibri" pitchFamily="34" charset="0"/>
              </a:rPr>
              <a:t>TiDesign</a:t>
            </a:r>
            <a:r>
              <a:rPr lang="en-US" sz="1000" b="1" dirty="0" smtClean="0">
                <a:solidFill>
                  <a:schemeClr val="tx2"/>
                </a:solidFill>
                <a:latin typeface="Calibri" pitchFamily="34" charset="0"/>
                <a:cs typeface="Calibri" pitchFamily="34" charset="0"/>
              </a:rPr>
              <a:t> EV</a:t>
            </a:r>
            <a:endParaRPr lang="en-US" sz="1000" b="1" dirty="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3878679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HealDesign EV Tri </a:t>
            </a:r>
            <a:br>
              <a:rPr lang="sv-SE" dirty="0" smtClean="0"/>
            </a:br>
            <a:r>
              <a:rPr lang="sv-SE" dirty="0" smtClean="0"/>
              <a:t>- installation and removal </a:t>
            </a:r>
            <a:r>
              <a:rPr lang="en-US" dirty="0" smtClean="0"/>
              <a:t/>
            </a:r>
            <a:br>
              <a:rPr lang="en-US" dirty="0" smtClean="0"/>
            </a:br>
            <a:endParaRPr lang="en-US" dirty="0"/>
          </a:p>
        </p:txBody>
      </p:sp>
      <p:pic>
        <p:nvPicPr>
          <p:cNvPr id="5123" name="Picture 3" descr="N:\Workgroup\2Bimage\Projekt\Astra Tech\1001 Stella\Manualer Stella\Images Cement\PNG Images with asset no\1208512-Cement_007-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352295">
            <a:off x="2520131" y="2854057"/>
            <a:ext cx="2852936" cy="16034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Workgroup\2Bimage\Projekt\Astra Tech\1001 Stella\Manualer Stella\Images Cement\PNG Images with asset no\1220454-Cement_078-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047184" y="2296782"/>
            <a:ext cx="2016223" cy="2244945"/>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7171" name="Picture 3" descr="N:\Workgroup\2Bimage\Projekt\Astra Tech\1001 Stella\Manualer Stella\Images Cement\PNG Images with asset no\1220495-Cement_079-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30238" y="2296783"/>
            <a:ext cx="2038294" cy="2244945"/>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57343" y="4581693"/>
            <a:ext cx="2520280" cy="369332"/>
          </a:xfrm>
          <a:prstGeom prst="rect">
            <a:avLst/>
          </a:prstGeom>
          <a:noFill/>
        </p:spPr>
        <p:txBody>
          <a:bodyPr wrap="square" rtlCol="0">
            <a:spAutoFit/>
          </a:bodyPr>
          <a:lstStyle/>
          <a:p>
            <a:r>
              <a:rPr lang="sv-SE" dirty="0" smtClean="0">
                <a:solidFill>
                  <a:schemeClr val="tx2"/>
                </a:solidFill>
              </a:rPr>
              <a:t>Installation</a:t>
            </a:r>
          </a:p>
        </p:txBody>
      </p:sp>
      <p:sp>
        <p:nvSpPr>
          <p:cNvPr id="10" name="TextBox 9"/>
          <p:cNvSpPr txBox="1"/>
          <p:nvPr/>
        </p:nvSpPr>
        <p:spPr>
          <a:xfrm>
            <a:off x="9624391" y="4581693"/>
            <a:ext cx="2520280" cy="369332"/>
          </a:xfrm>
          <a:prstGeom prst="rect">
            <a:avLst/>
          </a:prstGeom>
          <a:noFill/>
        </p:spPr>
        <p:txBody>
          <a:bodyPr wrap="square" rtlCol="0">
            <a:spAutoFit/>
          </a:bodyPr>
          <a:lstStyle/>
          <a:p>
            <a:r>
              <a:rPr lang="sv-SE" dirty="0" err="1" smtClean="0">
                <a:solidFill>
                  <a:schemeClr val="tx2"/>
                </a:solidFill>
              </a:rPr>
              <a:t>Removal</a:t>
            </a:r>
            <a:endParaRPr lang="sv-SE" dirty="0" smtClean="0">
              <a:solidFill>
                <a:schemeClr val="tx2"/>
              </a:solidFill>
            </a:endParaRPr>
          </a:p>
        </p:txBody>
      </p:sp>
      <p:pic>
        <p:nvPicPr>
          <p:cNvPr id="7172" name="Picture 4" descr="N:\Workgroup\2Bimage\Projekt\Astra Tech\1001 Stella\Manualer Stella\Symbols\1216906-Symbol Triangular-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606" y="1902023"/>
            <a:ext cx="598488" cy="54451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Workgroup\2Bimage\Projekt\Astra Tech\1001 Stella\Manualer Stella\Product Images\PNG images with asset no\1207193-REF 25303-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016" y="2670464"/>
            <a:ext cx="1277667" cy="23769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0238" y="555626"/>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bwMode="auto">
          <a:xfrm>
            <a:off x="6174837" y="626107"/>
            <a:ext cx="684000" cy="68400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33159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9617" y="206345"/>
            <a:ext cx="11530012" cy="613536"/>
          </a:xfrm>
        </p:spPr>
        <p:txBody>
          <a:bodyPr/>
          <a:lstStyle/>
          <a:p>
            <a:r>
              <a:rPr lang="en-US" dirty="0" smtClean="0"/>
              <a:t>Prosthetic Kit layout</a:t>
            </a:r>
            <a:endParaRPr lang="en-US" dirty="0"/>
          </a:p>
        </p:txBody>
      </p:sp>
      <p:grpSp>
        <p:nvGrpSpPr>
          <p:cNvPr id="2" name="Group 1"/>
          <p:cNvGrpSpPr/>
          <p:nvPr/>
        </p:nvGrpSpPr>
        <p:grpSpPr>
          <a:xfrm>
            <a:off x="1730818" y="778317"/>
            <a:ext cx="8730364" cy="5177339"/>
            <a:chOff x="519544" y="778317"/>
            <a:chExt cx="8730364" cy="517733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60" y="1022140"/>
              <a:ext cx="8599548" cy="4933516"/>
            </a:xfrm>
            <a:prstGeom prst="rect">
              <a:avLst/>
            </a:prstGeom>
          </p:spPr>
        </p:pic>
        <p:sp>
          <p:nvSpPr>
            <p:cNvPr id="6" name="Oval 5"/>
            <p:cNvSpPr/>
            <p:nvPr/>
          </p:nvSpPr>
          <p:spPr bwMode="auto">
            <a:xfrm>
              <a:off x="519544" y="778317"/>
              <a:ext cx="2291055" cy="2151742"/>
            </a:xfrm>
            <a:prstGeom prst="ellipse">
              <a:avLst/>
            </a:prstGeom>
            <a:noFill/>
            <a:ln w="76200"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97365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N:\Workgroup\2Bimage\Projekt\Astra Tech\1001 Stella\Manualer Stella\Product Images\PNG images with asset no\1207817-REF 25517-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37347" y="2036005"/>
            <a:ext cx="673047" cy="34281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Workgroup\2Bimage\Projekt\Astra Tech\1001 Stella\Manualer Stella\Images Cement\PNG Images with asset no\1208513-Cement_008-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90899" y="2199893"/>
            <a:ext cx="2816063" cy="2707801"/>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5122" name="Picture 2" descr="N:\Workgroup\2Bimage\Projekt\Astra Tech\1001 Stella\Manualer Stella\Images Cement\PNG Images with asset no\1208514-Cement_009-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51160" y="2212653"/>
            <a:ext cx="2871615" cy="2715823"/>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17" name="Title 1"/>
          <p:cNvSpPr>
            <a:spLocks noGrp="1"/>
          </p:cNvSpPr>
          <p:nvPr>
            <p:ph type="title"/>
          </p:nvPr>
        </p:nvSpPr>
        <p:spPr/>
        <p:txBody>
          <a:bodyPr/>
          <a:lstStyle/>
          <a:p>
            <a:r>
              <a:rPr lang="sv-SE" dirty="0" smtClean="0"/>
              <a:t>Implant Pick-Up EV</a:t>
            </a:r>
            <a:br>
              <a:rPr lang="sv-SE" dirty="0" smtClean="0"/>
            </a:br>
            <a:r>
              <a:rPr lang="sv-SE" dirty="0" smtClean="0"/>
              <a:t>- installation and removal</a:t>
            </a:r>
            <a:r>
              <a:rPr lang="en-US" dirty="0" smtClean="0"/>
              <a:t/>
            </a:r>
            <a:br>
              <a:rPr lang="en-US" dirty="0" smtClean="0"/>
            </a:br>
            <a:endParaRPr lang="en-US" dirty="0"/>
          </a:p>
        </p:txBody>
      </p:sp>
      <p:sp>
        <p:nvSpPr>
          <p:cNvPr id="19" name="TextBox 18"/>
          <p:cNvSpPr txBox="1"/>
          <p:nvPr/>
        </p:nvSpPr>
        <p:spPr>
          <a:xfrm>
            <a:off x="3443574" y="4965620"/>
            <a:ext cx="3744416" cy="369332"/>
          </a:xfrm>
          <a:prstGeom prst="rect">
            <a:avLst/>
          </a:prstGeom>
          <a:noFill/>
        </p:spPr>
        <p:txBody>
          <a:bodyPr wrap="square" rtlCol="0">
            <a:spAutoFit/>
          </a:bodyPr>
          <a:lstStyle/>
          <a:p>
            <a:r>
              <a:rPr lang="sv-SE" dirty="0" smtClean="0">
                <a:solidFill>
                  <a:schemeClr val="tx2"/>
                </a:solidFill>
              </a:rPr>
              <a:t>Manual and Driver</a:t>
            </a:r>
          </a:p>
        </p:txBody>
      </p:sp>
      <p:sp>
        <p:nvSpPr>
          <p:cNvPr id="20" name="TextBox 19"/>
          <p:cNvSpPr txBox="1"/>
          <p:nvPr/>
        </p:nvSpPr>
        <p:spPr>
          <a:xfrm>
            <a:off x="7874952" y="4925880"/>
            <a:ext cx="2520280" cy="369332"/>
          </a:xfrm>
          <a:prstGeom prst="rect">
            <a:avLst/>
          </a:prstGeom>
          <a:noFill/>
        </p:spPr>
        <p:txBody>
          <a:bodyPr wrap="square" rtlCol="0">
            <a:spAutoFit/>
          </a:bodyPr>
          <a:lstStyle/>
          <a:p>
            <a:r>
              <a:rPr lang="sv-SE" dirty="0" err="1" smtClean="0">
                <a:solidFill>
                  <a:schemeClr val="tx2"/>
                </a:solidFill>
              </a:rPr>
              <a:t>Hex</a:t>
            </a:r>
            <a:r>
              <a:rPr lang="sv-SE" dirty="0" smtClean="0">
                <a:solidFill>
                  <a:schemeClr val="tx2"/>
                </a:solidFill>
              </a:rPr>
              <a:t> Driver </a:t>
            </a:r>
            <a:r>
              <a:rPr lang="sv-SE" dirty="0" err="1" smtClean="0">
                <a:solidFill>
                  <a:schemeClr val="tx2"/>
                </a:solidFill>
              </a:rPr>
              <a:t>only</a:t>
            </a:r>
            <a:r>
              <a:rPr lang="sv-SE" dirty="0" smtClean="0">
                <a:solidFill>
                  <a:schemeClr val="tx2"/>
                </a:solidFill>
              </a:rPr>
              <a:t> </a:t>
            </a:r>
          </a:p>
        </p:txBody>
      </p:sp>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bwMode="auto">
          <a:xfrm>
            <a:off x="8655522" y="361231"/>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46833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_16-9_new logo_Implants-Template">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48B98E-646E-4220-B738-71A39C0B56C1}">
  <ds:schemaRefs>
    <ds:schemaRef ds:uri="http://schemas.microsoft.com/office/2006/metadata/properties"/>
    <ds:schemaRef ds:uri="http://schemas.microsoft.com/sharepoint/v3"/>
    <ds:schemaRef ds:uri="http://purl.org/dc/dcmitype/"/>
    <ds:schemaRef ds:uri="dd1728fc-9460-4dd0-a268-f9a3c3818728"/>
    <ds:schemaRef ds:uri="http://schemas.openxmlformats.org/package/2006/metadata/core-properties"/>
    <ds:schemaRef ds:uri="http://schemas.microsoft.com/office/2006/documentManagement/types"/>
    <ds:schemaRef ds:uri="http://purl.org/dc/elements/1.1/"/>
    <ds:schemaRef ds:uri="http://www.w3.org/XML/1998/namespace"/>
    <ds:schemaRef ds:uri="0d6f2f7c-2d4a-4bd8-8446-d22239876416"/>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F58BACF0-2A03-4FA6-B906-60683CE271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Presentation_16-9_new logo_Implants-Template</Template>
  <TotalTime>0</TotalTime>
  <Words>967</Words>
  <Application>Microsoft Office PowerPoint</Application>
  <PresentationFormat>Widescreen</PresentationFormat>
  <Paragraphs>170</Paragraphs>
  <Slides>25</Slides>
  <Notes>18</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Presentation_16-9_new logo_Implants-Template</vt:lpstr>
      <vt:lpstr>Astra Tech Implant System EV  Restorative hands-on</vt:lpstr>
      <vt:lpstr>Demo &amp; hands-on - restorative</vt:lpstr>
      <vt:lpstr>Prosthetic kit layout</vt:lpstr>
      <vt:lpstr>Cement-retained, OsseoSpeed EV 4.2 - where to place the components</vt:lpstr>
      <vt:lpstr>Screw-retained, OsseoSpeed EV 4.2 - where to place the components</vt:lpstr>
      <vt:lpstr>PowerPoint Presentation</vt:lpstr>
      <vt:lpstr>HealDesign EV Tri  - installation and removal  </vt:lpstr>
      <vt:lpstr>Prosthetic Kit layout</vt:lpstr>
      <vt:lpstr>Implant Pick-Up EV - installation and removal </vt:lpstr>
      <vt:lpstr>Implant Pick-Up EV - installation  </vt:lpstr>
      <vt:lpstr>Implant Transfer EV - installation and removal </vt:lpstr>
      <vt:lpstr>Prosthetic Kit layout</vt:lpstr>
      <vt:lpstr>PowerPoint Presentation</vt:lpstr>
      <vt:lpstr>PowerPoint Presentation</vt:lpstr>
      <vt:lpstr>Prosthetic Kit layout</vt:lpstr>
      <vt:lpstr>PowerPoint Presentation</vt:lpstr>
      <vt:lpstr>PowerPoint Presentation</vt:lpstr>
      <vt:lpstr>Uni Abutment EV and Uni Driver EV</vt:lpstr>
      <vt:lpstr>Prosthetic Kit layout</vt:lpstr>
      <vt:lpstr>PowerPoint Presentation</vt:lpstr>
      <vt:lpstr>Prosthetic Kit layout</vt:lpstr>
      <vt:lpstr>Model for OsseoSpeed EV 4.2 S</vt:lpstr>
      <vt:lpstr>PowerPoint Presentation</vt:lpstr>
      <vt:lpstr>PowerPoint Presentation</vt:lpstr>
      <vt:lpstr>Thank You</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2016-08-02T17:02:54Z</dcterms:created>
  <dcterms:modified xsi:type="dcterms:W3CDTF">2017-06-14T20:04:05Z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