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96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3" r:id="rId16"/>
    <p:sldId id="312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yst layout 2 - Markerin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yst layout 3 - Markerin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yst layout 2 - Marker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84979" autoAdjust="0"/>
  </p:normalViewPr>
  <p:slideViewPr>
    <p:cSldViewPr snapToGrid="0" showGuides="1">
      <p:cViewPr varScale="1">
        <p:scale>
          <a:sx n="76" d="100"/>
          <a:sy n="76" d="100"/>
        </p:scale>
        <p:origin x="715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-35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4657A-DB7C-4792-8F38-D90C0C51FA15}" type="datetimeFigureOut">
              <a:rPr lang="en-GB" smtClean="0"/>
              <a:t>10/08/2018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580E4-869C-47B4-97E2-9E4FBD178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031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10/08/2018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the training equipment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Guidelines,</a:t>
            </a:r>
            <a:r>
              <a:rPr lang="en-US" baseline="0" dirty="0" smtClean="0"/>
              <a:t> Step-by-step implant placement overview , Tray and drilling overview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Drill jaw – mandible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Surgical Tray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Drill package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Implant package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Torque Wrench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73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You have the instruments and drills for p</a:t>
            </a:r>
            <a:r>
              <a:rPr lang="en-US" dirty="0" smtClean="0"/>
              <a:t>lacing a 4.2 S,</a:t>
            </a:r>
            <a:r>
              <a:rPr lang="en-US" baseline="0" dirty="0" smtClean="0"/>
              <a:t> 13 mm implant. When using the jawbone as a “patient” you will need to use drill 1, 3 and 4 and the B drill for the cortical preparation. </a:t>
            </a:r>
          </a:p>
          <a:p>
            <a:r>
              <a:rPr lang="en-US" baseline="0" dirty="0" smtClean="0"/>
              <a:t>There will also </a:t>
            </a:r>
            <a:r>
              <a:rPr lang="en-US" baseline="0" smtClean="0"/>
              <a:t>be drills </a:t>
            </a:r>
            <a:r>
              <a:rPr lang="en-US" baseline="0" dirty="0" smtClean="0"/>
              <a:t>for placing a 4.2 C, 13 mm implant (please remember the body of 4.2 C implant is 3.6).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5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Flexible drilling protocol that allows for preferred primary stability </a:t>
            </a:r>
            <a:endParaRPr lang="en-US" sz="105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05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05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drilling procedure is made easy by using color-coding and a simple numbering system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00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Follow</a:t>
            </a:r>
            <a:r>
              <a:rPr lang="en-US" baseline="0" noProof="0" dirty="0" smtClean="0"/>
              <a:t> the 4.2S  drilling protocol for placing an </a:t>
            </a:r>
            <a:r>
              <a:rPr lang="en-US" baseline="0" noProof="0" dirty="0" err="1" smtClean="0"/>
              <a:t>OsseoSpeed</a:t>
            </a:r>
            <a:r>
              <a:rPr lang="en-US" baseline="0" noProof="0" dirty="0" smtClean="0"/>
              <a:t> EV -  4.2S - 13 mm implant</a:t>
            </a:r>
            <a:endParaRPr lang="en-U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9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through the tray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Drilling protocol for the most common straight implant sizes, 3.6S, 4.2S and 4.8S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Drills </a:t>
            </a:r>
            <a:r>
              <a:rPr lang="en-US" b="1" dirty="0" smtClean="0"/>
              <a:t>1</a:t>
            </a:r>
            <a:r>
              <a:rPr lang="en-US" dirty="0" smtClean="0"/>
              <a:t> to </a:t>
            </a:r>
            <a:r>
              <a:rPr lang="en-US" b="1" dirty="0" smtClean="0"/>
              <a:t>6</a:t>
            </a:r>
            <a:r>
              <a:rPr lang="en-US" dirty="0" smtClean="0"/>
              <a:t> for the spongious</a:t>
            </a:r>
            <a:r>
              <a:rPr lang="en-US" baseline="0" dirty="0" smtClean="0"/>
              <a:t> bone preparation, color white.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Drills </a:t>
            </a:r>
            <a:r>
              <a:rPr lang="en-US" b="1" baseline="0" dirty="0" smtClean="0"/>
              <a:t>A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B</a:t>
            </a:r>
            <a:r>
              <a:rPr lang="en-US" baseline="0" dirty="0" smtClean="0"/>
              <a:t> for the cortical bone preparation.  Color: corresponds to implant size.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Optional drills extra apical or body preparation, </a:t>
            </a:r>
            <a:r>
              <a:rPr lang="en-US" b="1" baseline="0" dirty="0" smtClean="0"/>
              <a:t>V</a:t>
            </a:r>
            <a:r>
              <a:rPr lang="en-US" baseline="0" dirty="0" smtClean="0"/>
              <a:t> or </a:t>
            </a:r>
            <a:r>
              <a:rPr lang="en-US" b="1" baseline="0" dirty="0" smtClean="0"/>
              <a:t>X.</a:t>
            </a:r>
            <a:r>
              <a:rPr lang="en-US" baseline="0" dirty="0" smtClean="0"/>
              <a:t> Color: corresponds to implant size.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Implant Drivers</a:t>
            </a:r>
            <a:r>
              <a:rPr lang="en-US" baseline="0" dirty="0" smtClean="0"/>
              <a:t> EV, short and long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Space for additional instruments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Space for Guide Drill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Drill symbol showing depth markings on twist- and step drills (symbol not actual size)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6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Twist Drill EV 1.9 1 </a:t>
            </a:r>
            <a:endParaRPr lang="sv-SE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If preferred, Guide Drill EV or Precision Drill EV can be used to create a pilot hole prior to the Twist Drill 1 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Drill in the planned direction to the appropriate depth.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drilling will provide valuable information about the cortical and spongious bone.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Insert the smaller end of the Direction Indicator EV into the site to visualize/verify the direction. 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Note: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depth should allow the implant to be level with or slightly submerged in relation to the adjacent marginal bone.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Step Drill EV 2.5/3.1 3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Drill in the planned direction to the appropriate depth.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Insert the larger end of the Direction Indicator EV into the site to visualize/verify the direction.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Step Drill EV 3.1/3.7 4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Drill the implant site to the appropriate depth.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Cortical Drill EV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Finalize the osteotomy by drilling to the full depth as indicated by the marked line. Use the cortical drill based on the cortical bone thickness: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Cortical Drill A for a thin cortical bone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Cortical Drill B for a thick cortical bone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>
                <a:latin typeface="Calibri" pitchFamily="34" charset="0"/>
                <a:cs typeface="Calibri" pitchFamily="34" charset="0"/>
              </a:rPr>
              <a:t>Remove the cap from the container using a twisting motion.</a:t>
            </a: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Pick up the implant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Attach the yellow 4.2  Implant Driver EV to the contra angle.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Make sure that the implant driver is fully seated into the implant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Press downwards to activate carrying function before picking up the implant.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Manual </a:t>
            </a:r>
            <a:r>
              <a:rPr lang="en-US" b="1" dirty="0"/>
              <a:t>implant pick up </a:t>
            </a:r>
            <a:endParaRPr lang="en-US" dirty="0"/>
          </a:p>
          <a:p>
            <a:r>
              <a:rPr lang="en-US" dirty="0"/>
              <a:t>• Attach </a:t>
            </a:r>
            <a:r>
              <a:rPr lang="en-US" dirty="0" smtClean="0"/>
              <a:t>the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yellow 4.2 Implant </a:t>
            </a:r>
            <a:r>
              <a:rPr lang="en-US" dirty="0" smtClean="0"/>
              <a:t>Driver </a:t>
            </a:r>
            <a:r>
              <a:rPr lang="en-US" dirty="0"/>
              <a:t>EV to the Surgical Driver Handle. </a:t>
            </a:r>
          </a:p>
          <a:p>
            <a:r>
              <a:rPr lang="en-US" dirty="0"/>
              <a:t>• Make sure that the implant driver is fully seated into the implant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Press downwards to activate the carrying function before picking up a the </a:t>
            </a:r>
            <a:r>
              <a:rPr lang="en-US" dirty="0" smtClean="0"/>
              <a:t>implant </a:t>
            </a:r>
            <a:endParaRPr lang="en-US" b="1" dirty="0"/>
          </a:p>
          <a:p>
            <a:r>
              <a:rPr lang="en-US" b="1" dirty="0"/>
              <a:t>Manual installation </a:t>
            </a:r>
            <a:endParaRPr lang="en-US" dirty="0"/>
          </a:p>
          <a:p>
            <a:r>
              <a:rPr lang="en-US" dirty="0"/>
              <a:t>Install the </a:t>
            </a:r>
            <a:r>
              <a:rPr lang="en-US" dirty="0" smtClean="0"/>
              <a:t>implant.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Pick up the implant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Attach the yellow 4.2  Implant Driver EV to the contra angle.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Make sure that the implant driver is fully seated into the implant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Press downwards to activate carrying function before picking up the implant.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3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Implant</a:t>
            </a:r>
            <a:r>
              <a:rPr lang="sv-SE" dirty="0" smtClean="0"/>
              <a:t> Installation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Verify the implant site depth after drilling using the Implant Depth Gauge EV. 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Note: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depth should allow the implant to be level with or slightly submerged in relation to the adjacent marginal bone. 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Implant installation 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• Install the implant with the contra angle at low speed (25 rpm)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(no irrigation at hands-on) </a:t>
            </a:r>
            <a:r>
              <a:rPr lang="en-US" dirty="0" smtClean="0"/>
              <a:t>and the maximum torque set to 45 </a:t>
            </a:r>
            <a:r>
              <a:rPr lang="en-US" dirty="0" err="1" smtClean="0"/>
              <a:t>Ncm</a:t>
            </a:r>
            <a:r>
              <a:rPr lang="en-US" dirty="0" smtClean="0"/>
              <a:t>. </a:t>
            </a:r>
          </a:p>
          <a:p>
            <a:r>
              <a:rPr lang="en-US" dirty="0" smtClean="0"/>
              <a:t>• Allow the implant to work its way into the osteotomy. Avoid applying unnecessary pressure. </a:t>
            </a:r>
          </a:p>
          <a:p>
            <a:r>
              <a:rPr lang="en-US" b="1" dirty="0" smtClean="0"/>
              <a:t>Note: </a:t>
            </a:r>
            <a:r>
              <a:rPr lang="en-US" dirty="0" smtClean="0"/>
              <a:t>Do not exceed 45 </a:t>
            </a:r>
            <a:r>
              <a:rPr lang="en-US" dirty="0" err="1" smtClean="0"/>
              <a:t>Ncm</a:t>
            </a:r>
            <a:r>
              <a:rPr lang="en-US" dirty="0" smtClean="0"/>
              <a:t> when installing the implant. If not completely seated before reaching 45 </a:t>
            </a:r>
            <a:r>
              <a:rPr lang="en-US" dirty="0" err="1" smtClean="0"/>
              <a:t>Ncm</a:t>
            </a:r>
            <a:r>
              <a:rPr lang="en-US" dirty="0" smtClean="0"/>
              <a:t>, reverse/ remove the implant and widen the osteotomy appropriately </a:t>
            </a:r>
          </a:p>
          <a:p>
            <a:endParaRPr lang="en-US" b="1" dirty="0" smtClean="0"/>
          </a:p>
          <a:p>
            <a:r>
              <a:rPr lang="en-US" b="1" dirty="0" smtClean="0"/>
              <a:t>Positioning </a:t>
            </a:r>
            <a:endParaRPr lang="en-US" dirty="0" smtClean="0"/>
          </a:p>
          <a:p>
            <a:r>
              <a:rPr lang="en-US" dirty="0" smtClean="0"/>
              <a:t>• Position one of the dimples on the implant driver </a:t>
            </a:r>
            <a:r>
              <a:rPr lang="en-US" dirty="0" err="1" smtClean="0"/>
              <a:t>buccally</a:t>
            </a:r>
            <a:r>
              <a:rPr lang="en-US" baseline="0" dirty="0" smtClean="0"/>
              <a:t> </a:t>
            </a:r>
            <a:r>
              <a:rPr lang="en-US" dirty="0" smtClean="0"/>
              <a:t>to facilitate optimal placement of pre-designed abutments using the Torque Wrench EV together with Surgical Driver Handle. </a:t>
            </a:r>
          </a:p>
          <a:p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torque wrench together with </a:t>
            </a:r>
            <a:r>
              <a:rPr lang="en-US" b="1" dirty="0"/>
              <a:t>Surgical Driver Handle </a:t>
            </a:r>
            <a:r>
              <a:rPr lang="en-US" dirty="0"/>
              <a:t>are used for implant installation and adjustment of </a:t>
            </a:r>
            <a:r>
              <a:rPr lang="en-US" dirty="0" smtClean="0"/>
              <a:t>implant positioning. </a:t>
            </a:r>
            <a:r>
              <a:rPr lang="en-US" dirty="0"/>
              <a:t>Do </a:t>
            </a:r>
            <a:r>
              <a:rPr lang="en-US" b="1" dirty="0"/>
              <a:t>not</a:t>
            </a:r>
            <a:r>
              <a:rPr lang="en-US" dirty="0"/>
              <a:t> use the restorative driver </a:t>
            </a:r>
            <a:r>
              <a:rPr lang="en-US" dirty="0" smtClean="0"/>
              <a:t>handle for implant placement or removal.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The Torque</a:t>
            </a:r>
            <a:r>
              <a:rPr lang="en-US" baseline="0" dirty="0" smtClean="0"/>
              <a:t> Wrench </a:t>
            </a:r>
            <a:r>
              <a:rPr lang="en-US" dirty="0" smtClean="0"/>
              <a:t>can </a:t>
            </a:r>
            <a:r>
              <a:rPr lang="en-US" dirty="0"/>
              <a:t>also be used for tightening of abutment screws and/or bridge screws together with </a:t>
            </a:r>
            <a:r>
              <a:rPr lang="en-US" dirty="0" smtClean="0"/>
              <a:t>a </a:t>
            </a:r>
            <a:r>
              <a:rPr lang="en-US" b="1" dirty="0" smtClean="0"/>
              <a:t>Restorative </a:t>
            </a:r>
            <a:r>
              <a:rPr lang="en-US" b="1" dirty="0"/>
              <a:t>Driver Handle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4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film clip is showing how to assemble the Torque</a:t>
            </a:r>
            <a:r>
              <a:rPr lang="en-US" baseline="0" dirty="0" smtClean="0"/>
              <a:t> Wrench EV with the Surgical Driver Handle and how to use it. Note; Do not exceed 45 </a:t>
            </a:r>
            <a:r>
              <a:rPr lang="en-US" baseline="0" dirty="0" err="1" smtClean="0"/>
              <a:t>Ncm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4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419792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30200" y="2094357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75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3785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 - Syst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2738" y="1806576"/>
            <a:ext cx="11646651" cy="760162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36537" indent="0">
              <a:buNone/>
              <a:defRPr sz="4400">
                <a:solidFill>
                  <a:schemeClr val="bg1"/>
                </a:solidFill>
              </a:defRPr>
            </a:lvl2pPr>
            <a:lvl3pPr marL="457200" indent="0">
              <a:buNone/>
              <a:defRPr sz="4400">
                <a:solidFill>
                  <a:schemeClr val="bg1"/>
                </a:solidFill>
              </a:defRPr>
            </a:lvl3pPr>
            <a:lvl4pPr marL="693737" indent="0">
              <a:buNone/>
              <a:defRPr sz="4400">
                <a:solidFill>
                  <a:schemeClr val="bg1"/>
                </a:solidFill>
              </a:defRPr>
            </a:lvl4pPr>
            <a:lvl5pPr marL="693737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insert section title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2822" y="555626"/>
            <a:ext cx="11646651" cy="760162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236537" indent="0">
              <a:buNone/>
              <a:defRPr sz="4400">
                <a:solidFill>
                  <a:schemeClr val="bg1"/>
                </a:solidFill>
              </a:defRPr>
            </a:lvl2pPr>
            <a:lvl3pPr marL="457200" indent="0">
              <a:buNone/>
              <a:defRPr sz="4400">
                <a:solidFill>
                  <a:schemeClr val="bg1"/>
                </a:solidFill>
              </a:defRPr>
            </a:lvl3pPr>
            <a:lvl4pPr marL="693737" indent="0">
              <a:buNone/>
              <a:defRPr sz="4400">
                <a:solidFill>
                  <a:schemeClr val="bg1"/>
                </a:solidFill>
              </a:defRPr>
            </a:lvl4pPr>
            <a:lvl5pPr marL="693737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insert product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8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9229"/>
            <a:ext cx="9566837" cy="2052768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2" name="Rektangel 1"/>
          <p:cNvSpPr/>
          <p:nvPr userDrawn="1"/>
        </p:nvSpPr>
        <p:spPr>
          <a:xfrm>
            <a:off x="9370165" y="5861278"/>
            <a:ext cx="2821836" cy="569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10-08-2018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88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">
    <p:bg>
      <p:bgPr>
        <a:gradFill flip="none" rotWithShape="1">
          <a:gsLst>
            <a:gs pos="0">
              <a:schemeClr val="bg2"/>
            </a:gs>
            <a:gs pos="21000">
              <a:schemeClr val="bg2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0201" y="555625"/>
            <a:ext cx="3640668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2000" b="0" dirty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1946953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 - no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604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&amp; Content - no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buFont typeface="Arial" pitchFamily="34" charset="0"/>
              <a:buChar char="•"/>
              <a:defRPr baseline="0">
                <a:solidFill>
                  <a:srgbClr val="000000"/>
                </a:solidFill>
              </a:defRPr>
            </a:lvl1pPr>
            <a:lvl2pPr marL="812800" indent="-368300">
              <a:buFont typeface="Arial" pitchFamily="34" charset="0"/>
              <a:buChar char="‒"/>
              <a:defRPr baseline="0">
                <a:solidFill>
                  <a:srgbClr val="000000"/>
                </a:solidFill>
              </a:defRPr>
            </a:lvl2pPr>
            <a:lvl3pPr marL="1168400" indent="-266700">
              <a:buFont typeface="Arial" pitchFamily="34" charset="0"/>
              <a:buChar char="•"/>
              <a:defRPr baseline="0">
                <a:solidFill>
                  <a:srgbClr val="000000"/>
                </a:solidFill>
              </a:defRPr>
            </a:lvl3pPr>
            <a:lvl4pPr marL="1612900" indent="-266700">
              <a:buFont typeface="Arial" pitchFamily="34" charset="0"/>
              <a:buChar char="‒"/>
              <a:defRPr baseline="0">
                <a:solidFill>
                  <a:srgbClr val="000000"/>
                </a:solidFill>
              </a:defRPr>
            </a:lvl4pPr>
            <a:lvl5pPr marL="2057400" indent="-266700"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98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- no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4138" y="1752600"/>
            <a:ext cx="4665663" cy="4343400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752600"/>
            <a:ext cx="4665663" cy="4343400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/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687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419792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30200" y="2094357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4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30200" y="2813461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3" name="Gruppe 2"/>
          <p:cNvGrpSpPr/>
          <p:nvPr userDrawn="1"/>
        </p:nvGrpSpPr>
        <p:grpSpPr>
          <a:xfrm>
            <a:off x="-27279783" y="-3540034"/>
            <a:ext cx="39478305" cy="3113045"/>
            <a:chOff x="0" y="-1705702"/>
            <a:chExt cx="12192000" cy="961395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00" y="-1535009"/>
              <a:ext cx="11530013" cy="91494"/>
            </a:xfrm>
            <a:prstGeom prst="rect">
              <a:avLst/>
            </a:prstGeom>
          </p:spPr>
        </p:pic>
        <p:pic>
          <p:nvPicPr>
            <p:cNvPr id="19" name="Billede 18"/>
            <p:cNvPicPr>
              <a:picLocks noChangeAspect="1"/>
            </p:cNvPicPr>
            <p:nvPr userDrawn="1"/>
          </p:nvPicPr>
          <p:blipFill>
            <a:blip r:embed="rId3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4221" y="-1214074"/>
              <a:ext cx="1505262" cy="427995"/>
            </a:xfrm>
            <a:prstGeom prst="rect">
              <a:avLst/>
            </a:prstGeom>
          </p:spPr>
        </p:pic>
        <p:sp>
          <p:nvSpPr>
            <p:cNvPr id="2" name="Rektangel 1"/>
            <p:cNvSpPr/>
            <p:nvPr userDrawn="1"/>
          </p:nvSpPr>
          <p:spPr>
            <a:xfrm>
              <a:off x="0" y="-1705702"/>
              <a:ext cx="12192000" cy="961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64553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30200" y="2813461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9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200" y="555626"/>
            <a:ext cx="11529599" cy="10017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Agenda/Program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1200" y="1584995"/>
            <a:ext cx="11529599" cy="3943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5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0201" y="1584995"/>
            <a:ext cx="11530011" cy="39433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</a:lstStyle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8948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0201" y="1576974"/>
            <a:ext cx="5621337" cy="3943350"/>
          </a:xfrm>
        </p:spPr>
        <p:txBody>
          <a:bodyPr/>
          <a:lstStyle/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463" y="1576974"/>
            <a:ext cx="5619749" cy="3943350"/>
          </a:xfrm>
        </p:spPr>
        <p:txBody>
          <a:bodyPr/>
          <a:lstStyle/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1716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8661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6470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1" y="555626"/>
            <a:ext cx="11530012" cy="10017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01" y="1620667"/>
            <a:ext cx="11530012" cy="3943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level</a:t>
            </a:r>
            <a:r>
              <a:rPr lang="da-DK" dirty="0" smtClean="0"/>
              <a:t> A</a:t>
            </a:r>
          </a:p>
          <a:p>
            <a:pPr lvl="1"/>
            <a:r>
              <a:rPr lang="da-DK" dirty="0" smtClean="0"/>
              <a:t>Level B</a:t>
            </a:r>
          </a:p>
          <a:p>
            <a:pPr lvl="2"/>
            <a:r>
              <a:rPr lang="da-DK" dirty="0" smtClean="0"/>
              <a:t>Level C</a:t>
            </a:r>
          </a:p>
          <a:p>
            <a:pPr lvl="3"/>
            <a:r>
              <a:rPr lang="da-DK" dirty="0" smtClean="0"/>
              <a:t>Level D</a:t>
            </a:r>
          </a:p>
          <a:p>
            <a:pPr lvl="4"/>
            <a:r>
              <a:rPr lang="da-DK" dirty="0" smtClean="0"/>
              <a:t>Level E</a:t>
            </a:r>
          </a:p>
          <a:p>
            <a:pPr lvl="5"/>
            <a:r>
              <a:rPr lang="da-DK" dirty="0" smtClean="0"/>
              <a:t>Level F</a:t>
            </a:r>
          </a:p>
          <a:p>
            <a:pPr lvl="6"/>
            <a:r>
              <a:rPr lang="da-DK" dirty="0" smtClean="0"/>
              <a:t>Level G</a:t>
            </a:r>
          </a:p>
          <a:p>
            <a:pPr lvl="7"/>
            <a:r>
              <a:rPr lang="da-DK" dirty="0" smtClean="0"/>
              <a:t>Level H</a:t>
            </a:r>
          </a:p>
          <a:p>
            <a:pPr lvl="8"/>
            <a:r>
              <a:rPr lang="da-DK" dirty="0" smtClean="0"/>
              <a:t>Level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66" r:id="rId5"/>
    <p:sldLayoutId id="2147483663" r:id="rId6"/>
    <p:sldLayoutId id="2147483664" r:id="rId7"/>
    <p:sldLayoutId id="2147483661" r:id="rId8"/>
    <p:sldLayoutId id="2147483662" r:id="rId9"/>
    <p:sldLayoutId id="2147483669" r:id="rId10"/>
    <p:sldLayoutId id="2147483682" r:id="rId11"/>
    <p:sldLayoutId id="2147483675" r:id="rId12"/>
    <p:sldLayoutId id="2147483668" r:id="rId13"/>
    <p:sldLayoutId id="2147483683" r:id="rId14"/>
    <p:sldLayoutId id="2147483684" r:id="rId15"/>
    <p:sldLayoutId id="214748368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2888" indent="-24288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693738" indent="-2365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8" userDrawn="1">
          <p15:clr>
            <a:srgbClr val="F26B43"/>
          </p15:clr>
        </p15:guide>
        <p15:guide id="2" pos="7471" userDrawn="1">
          <p15:clr>
            <a:srgbClr val="F26B43"/>
          </p15:clr>
        </p15:guide>
        <p15:guide id="3" orient="horz" pos="350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pos="3749" userDrawn="1">
          <p15:clr>
            <a:srgbClr val="F26B43"/>
          </p15:clr>
        </p15:guide>
        <p15:guide id="6" orient="horz" pos="1150" userDrawn="1">
          <p15:clr>
            <a:srgbClr val="F26B43"/>
          </p15:clr>
        </p15:guide>
        <p15:guide id="7" orient="horz" pos="3634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pos="74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tif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tiff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1" b="10451"/>
          <a:stretch>
            <a:fillRect/>
          </a:stretch>
        </p:blipFill>
        <p:spPr>
          <a:xfrm>
            <a:off x="3436220" y="433140"/>
            <a:ext cx="10381662" cy="4615030"/>
          </a:xfr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Astra Tech Implant System EV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chemeClr val="tx2"/>
                </a:solidFill>
              </a:rPr>
              <a:t>Surgical hands-on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2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Torque Wrench EV and Surgical Driver Handle</a:t>
            </a:r>
            <a:endParaRPr lang="en-US" dirty="0"/>
          </a:p>
        </p:txBody>
      </p:sp>
      <p:pic>
        <p:nvPicPr>
          <p:cNvPr id="3" name="Klipp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776" y="1139607"/>
            <a:ext cx="8604448" cy="433914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94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Prepare the tray for surgery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0" y="1538580"/>
            <a:ext cx="3242416" cy="182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2106670" y="2744770"/>
            <a:ext cx="4153430" cy="2982513"/>
            <a:chOff x="2662650" y="2632405"/>
            <a:chExt cx="4781868" cy="3433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316" y="4689177"/>
              <a:ext cx="2803202" cy="1377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88530">
              <a:off x="2662650" y="3625328"/>
              <a:ext cx="4032448" cy="15127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2651">
              <a:off x="3891616" y="3243043"/>
              <a:ext cx="289789" cy="22773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699" y="4815935"/>
              <a:ext cx="293565" cy="84200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7818">
              <a:off x="5053865" y="2632405"/>
              <a:ext cx="444221" cy="1493384"/>
            </a:xfrm>
            <a:prstGeom prst="rect">
              <a:avLst/>
            </a:prstGeom>
          </p:spPr>
        </p:pic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10" y="1530576"/>
            <a:ext cx="4394226" cy="106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392591"/>
            <a:ext cx="5503237" cy="3145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26400" y="2459487"/>
            <a:ext cx="3439182" cy="2794602"/>
            <a:chOff x="-312712" y="2663749"/>
            <a:chExt cx="3858475" cy="3135310"/>
          </a:xfrm>
        </p:grpSpPr>
        <p:pic>
          <p:nvPicPr>
            <p:cNvPr id="17" name="Picture 3" descr="\\se-tec-c040.astratech.net\Users$\seaha10\My Documents\2.2 Bilder\Förpackning\1208614-Surgical_021-D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2663749"/>
              <a:ext cx="3498435" cy="1966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\\se-tec-c040.astratech.net\Users$\seaha10\My Documents\2.2 Bilder\Förpackning\1208614-Surgical_021-D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2712" y="3832810"/>
              <a:ext cx="3498435" cy="1966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\\se-tec-c040.astratech.net\Users$\seaha10\My Documents\2.2 Bilder\Förpackning\1208614-Surgical_021-D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2712" y="3101638"/>
              <a:ext cx="3498435" cy="1966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68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Drilling </a:t>
            </a:r>
            <a:r>
              <a:rPr lang="en-US" dirty="0" smtClean="0"/>
              <a:t>protocol </a:t>
            </a:r>
            <a:r>
              <a:rPr lang="en-US" dirty="0"/>
              <a:t>–</a:t>
            </a:r>
            <a:r>
              <a:rPr lang="en-US" sz="3200" dirty="0" smtClean="0"/>
              <a:t> OsseoSpeed</a:t>
            </a:r>
            <a:r>
              <a:rPr lang="en-US" sz="3200" baseline="30000" dirty="0" smtClean="0"/>
              <a:t>®</a:t>
            </a:r>
            <a:r>
              <a:rPr lang="en-US" sz="3200" dirty="0" smtClean="0"/>
              <a:t> EV straight</a:t>
            </a:r>
            <a:endParaRPr lang="en-US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 flipH="1">
            <a:off x="3215680" y="1825625"/>
            <a:ext cx="3024783" cy="394335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65" y="404664"/>
            <a:ext cx="313894" cy="800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5" y="1056482"/>
            <a:ext cx="6772142" cy="4896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209" y="2132856"/>
            <a:ext cx="3688793" cy="35006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265565" y="2948288"/>
            <a:ext cx="6919006" cy="1141391"/>
          </a:xfrm>
          <a:prstGeom prst="round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76945" y="438683"/>
            <a:ext cx="8700207" cy="5512327"/>
            <a:chOff x="1476945" y="438683"/>
            <a:chExt cx="8700207" cy="55123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8222" r="2074" b="5421"/>
            <a:stretch/>
          </p:blipFill>
          <p:spPr>
            <a:xfrm>
              <a:off x="1476945" y="438683"/>
              <a:ext cx="8700207" cy="5415852"/>
            </a:xfrm>
            <a:prstGeom prst="rect">
              <a:avLst/>
            </a:prstGeom>
            <a:ln w="12700">
              <a:solidFill>
                <a:schemeClr val="accent6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8887033" y="5429750"/>
              <a:ext cx="1198898" cy="521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8553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8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3" y="655385"/>
            <a:ext cx="5025948" cy="2872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56" y="5086284"/>
            <a:ext cx="2868140" cy="60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45367-Ref 22553, Drill model, mandible-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30" y="3070456"/>
            <a:ext cx="2226687" cy="179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76" y="295894"/>
            <a:ext cx="11530012" cy="1001712"/>
          </a:xfrm>
        </p:spPr>
        <p:txBody>
          <a:bodyPr/>
          <a:lstStyle/>
          <a:p>
            <a:r>
              <a:rPr lang="en-US" dirty="0" smtClean="0"/>
              <a:t>Training equipment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2" y="3428185"/>
            <a:ext cx="2559014" cy="166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8385416" y="2659"/>
            <a:ext cx="3797575" cy="1163423"/>
            <a:chOff x="8385416" y="174109"/>
            <a:chExt cx="3797575" cy="1163423"/>
          </a:xfrm>
        </p:grpSpPr>
        <p:sp>
          <p:nvSpPr>
            <p:cNvPr id="11" name="TextBox 10"/>
            <p:cNvSpPr txBox="1"/>
            <p:nvPr/>
          </p:nvSpPr>
          <p:spPr>
            <a:xfrm>
              <a:off x="11141843" y="968200"/>
              <a:ext cx="1041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13 mm</a:t>
              </a:r>
              <a:endParaRPr lang="en-US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5416" y="174109"/>
              <a:ext cx="3417946" cy="825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7150817" y="1464172"/>
            <a:ext cx="4315025" cy="4113121"/>
            <a:chOff x="6496300" y="797223"/>
            <a:chExt cx="5339436" cy="508959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300" y="797223"/>
              <a:ext cx="4747752" cy="2654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3830">
              <a:off x="7043868" y="1658160"/>
              <a:ext cx="4791868" cy="338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62405">
              <a:off x="6808592" y="2515393"/>
              <a:ext cx="4777143" cy="3371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3" descr="\\se-tec-c040.astratech.net\Users$\seaha10\My Documents\2.2 Bilder\Förpackning\1208614-Surgical_021-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3" y="2788203"/>
            <a:ext cx="3021812" cy="16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764385">
            <a:off x="10238124" y="5480817"/>
            <a:ext cx="698165" cy="36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16273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1" y="-4393862"/>
            <a:ext cx="12682188" cy="1119778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15901"/>
            <a:ext cx="12763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5360" y="260318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Drilling protocol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76950" y="2946456"/>
            <a:ext cx="182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Implant Driver EV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6346" y="964350"/>
            <a:ext cx="1143000" cy="1302403"/>
            <a:chOff x="887016" y="3406686"/>
            <a:chExt cx="1143000" cy="1302403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91" y="3406686"/>
              <a:ext cx="1019175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016" y="3861364"/>
              <a:ext cx="1143000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2464853" y="5500379"/>
            <a:ext cx="797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Drill </a:t>
            </a:r>
            <a:r>
              <a:rPr lang="en-US" sz="1400" dirty="0" smtClean="0">
                <a:solidFill>
                  <a:schemeClr val="tx2"/>
                </a:solidFill>
              </a:rPr>
              <a:t>Extension EV  Spare              Implant Depth Gauge </a:t>
            </a:r>
            <a:r>
              <a:rPr lang="en-US" sz="1400" dirty="0">
                <a:solidFill>
                  <a:schemeClr val="tx2"/>
                </a:solidFill>
              </a:rPr>
              <a:t>EV            </a:t>
            </a:r>
            <a:r>
              <a:rPr lang="en-US" sz="1400" dirty="0" smtClean="0">
                <a:solidFill>
                  <a:schemeClr val="tx2"/>
                </a:solidFill>
              </a:rPr>
              <a:t>Hex Screwdriver EV   Spare</a:t>
            </a:r>
            <a:r>
              <a:rPr lang="en-US" sz="1400" dirty="0">
                <a:solidFill>
                  <a:schemeClr val="tx2"/>
                </a:solidFill>
              </a:rPr>
              <a:t/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Direction </a:t>
            </a:r>
            <a:r>
              <a:rPr lang="en-US" sz="1400" dirty="0" smtClean="0">
                <a:solidFill>
                  <a:schemeClr val="tx2"/>
                </a:solidFill>
              </a:rPr>
              <a:t>Indicator EV</a:t>
            </a:r>
            <a:r>
              <a:rPr lang="en-US" sz="1400" dirty="0">
                <a:solidFill>
                  <a:schemeClr val="tx2"/>
                </a:solidFill>
              </a:rPr>
              <a:t>	  </a:t>
            </a:r>
            <a:r>
              <a:rPr lang="en-US" sz="1400" dirty="0" smtClean="0">
                <a:solidFill>
                  <a:schemeClr val="tx2"/>
                </a:solidFill>
              </a:rPr>
              <a:t>               Torque Wrench EV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2748130" y="1376510"/>
            <a:ext cx="2781514" cy="715906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 w="57150">
                <a:solidFill>
                  <a:schemeClr val="tx1"/>
                </a:solidFill>
              </a:ln>
              <a:effectLst/>
              <a:latin typeface="Arial" charset="0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3327558" y="2200749"/>
            <a:ext cx="2149429" cy="677105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 w="57150">
                <a:solidFill>
                  <a:schemeClr val="tx1"/>
                </a:solidFill>
              </a:ln>
              <a:effectLst/>
              <a:latin typeface="Arial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5919510" y="2573178"/>
            <a:ext cx="1523596" cy="866257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 w="57150">
                <a:solidFill>
                  <a:schemeClr val="tx1"/>
                </a:solidFill>
              </a:ln>
              <a:effectLst/>
              <a:latin typeface="Arial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5591163" y="1365980"/>
            <a:ext cx="1925664" cy="778367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 w="57150">
                <a:solidFill>
                  <a:schemeClr val="tx1"/>
                </a:solidFill>
              </a:ln>
              <a:effectLst/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03651" y="1129324"/>
            <a:ext cx="3353055" cy="2133434"/>
            <a:chOff x="8888546" y="1419030"/>
            <a:chExt cx="3385359" cy="2153988"/>
          </a:xfrm>
        </p:grpSpPr>
        <p:sp>
          <p:nvSpPr>
            <p:cNvPr id="13" name="TextBox 12"/>
            <p:cNvSpPr txBox="1"/>
            <p:nvPr/>
          </p:nvSpPr>
          <p:spPr>
            <a:xfrm>
              <a:off x="10444517" y="2636912"/>
              <a:ext cx="1829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Optional drilling</a:t>
              </a:r>
            </a:p>
          </p:txBody>
        </p:sp>
        <p:sp>
          <p:nvSpPr>
            <p:cNvPr id="36" name="Rounded Rectangle 35"/>
            <p:cNvSpPr/>
            <p:nvPr/>
          </p:nvSpPr>
          <p:spPr bwMode="auto">
            <a:xfrm rot="5400000">
              <a:off x="8140536" y="2167040"/>
              <a:ext cx="2153988" cy="657968"/>
            </a:xfrm>
            <a:prstGeom prst="round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 w="571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7" name="Rounded Rectangle 36"/>
          <p:cNvSpPr/>
          <p:nvPr/>
        </p:nvSpPr>
        <p:spPr bwMode="auto">
          <a:xfrm>
            <a:off x="2434031" y="3460498"/>
            <a:ext cx="7560063" cy="1646812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 w="57150">
                <a:solidFill>
                  <a:schemeClr val="tx1"/>
                </a:solidFill>
              </a:ln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080" y="475299"/>
            <a:ext cx="3209441" cy="773088"/>
            <a:chOff x="335359" y="758704"/>
            <a:chExt cx="3240361" cy="780536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3071664" y="1156643"/>
              <a:ext cx="504056" cy="382597"/>
            </a:xfrm>
            <a:prstGeom prst="round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 w="571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359" y="758704"/>
              <a:ext cx="2016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Space for Guide Drill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5522" y="777045"/>
            <a:ext cx="4982484" cy="577173"/>
            <a:chOff x="369123" y="1075232"/>
            <a:chExt cx="5030486" cy="582734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3823816" y="1075232"/>
              <a:ext cx="1575793" cy="582734"/>
            </a:xfrm>
            <a:prstGeom prst="round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 w="571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9123" y="1075232"/>
              <a:ext cx="2016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Drill with markings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04" y="287747"/>
            <a:ext cx="11530012" cy="1001712"/>
          </a:xfrm>
        </p:spPr>
        <p:txBody>
          <a:bodyPr/>
          <a:lstStyle/>
          <a:p>
            <a:r>
              <a:rPr lang="sv-SE" dirty="0" smtClean="0"/>
              <a:t>Drilling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00907" y="737920"/>
            <a:ext cx="9811083" cy="5211548"/>
            <a:chOff x="521261" y="1689"/>
            <a:chExt cx="11106483" cy="5899651"/>
          </a:xfrm>
        </p:grpSpPr>
        <p:pic>
          <p:nvPicPr>
            <p:cNvPr id="3076" name="Picture 4" descr="N:\Workgroup\2Bimage\Projekt\Astra Tech\1001 Stella\Manualer Stella\Images Surgical\Case 14 25168 v01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742" y="1204480"/>
              <a:ext cx="2639595" cy="3506472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N:\Workgroup\2Bimage\Projekt\Astra Tech\1001 Stella\Manualer Stella\Images Surgical\Case 14 25162 v01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61" y="1204480"/>
              <a:ext cx="2639594" cy="3506472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46" y="1258153"/>
              <a:ext cx="2619931" cy="3483951"/>
            </a:xfrm>
            <a:prstGeom prst="rect">
              <a:avLst/>
            </a:prstGeom>
            <a:ln w="12700">
              <a:solidFill>
                <a:schemeClr val="accent6"/>
              </a:solidFill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90" y="463645"/>
              <a:ext cx="2628900" cy="695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805" y="468407"/>
              <a:ext cx="2638425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064" y="477103"/>
              <a:ext cx="262890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6944" y="620653"/>
              <a:ext cx="2590800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882" y="4436726"/>
              <a:ext cx="1337658" cy="1464613"/>
            </a:xfrm>
            <a:prstGeom prst="rect">
              <a:avLst/>
            </a:prstGeom>
            <a:ln w="12700">
              <a:solidFill>
                <a:schemeClr val="accent6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61" y="4436727"/>
              <a:ext cx="1337658" cy="1464613"/>
            </a:xfrm>
            <a:prstGeom prst="rect">
              <a:avLst/>
            </a:prstGeom>
            <a:ln w="12700">
              <a:solidFill>
                <a:schemeClr val="accent6"/>
              </a:solidFill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947" y="1689"/>
              <a:ext cx="1039357" cy="735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62" y="14093"/>
              <a:ext cx="590168" cy="5901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4735" y="1258572"/>
              <a:ext cx="2642914" cy="3516513"/>
            </a:xfrm>
            <a:prstGeom prst="rect">
              <a:avLst/>
            </a:prstGeom>
            <a:ln w="12700">
              <a:solidFill>
                <a:schemeClr val="accent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686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Implant packaging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248" y="1438453"/>
            <a:ext cx="4922285" cy="2764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477"/>
            <a:ext cx="4681502" cy="2629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66" y="1375171"/>
            <a:ext cx="4803099" cy="26977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58" y="3536680"/>
            <a:ext cx="3548554" cy="26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1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Implant pick-up</a:t>
            </a:r>
            <a:endParaRPr lang="en-US" dirty="0"/>
          </a:p>
        </p:txBody>
      </p:sp>
      <p:sp>
        <p:nvSpPr>
          <p:cNvPr id="15" name="Curved Left Arrow 14"/>
          <p:cNvSpPr/>
          <p:nvPr/>
        </p:nvSpPr>
        <p:spPr bwMode="auto">
          <a:xfrm rot="21388666" flipV="1">
            <a:off x="1414110" y="2513416"/>
            <a:ext cx="624745" cy="563339"/>
          </a:xfrm>
          <a:prstGeom prst="curvedLef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1532" y="1441871"/>
            <a:ext cx="11128967" cy="4934731"/>
            <a:chOff x="451532" y="1441871"/>
            <a:chExt cx="11128967" cy="49347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111" y="1441871"/>
              <a:ext cx="2822918" cy="37638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0015" y="1491874"/>
              <a:ext cx="2960484" cy="3747446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835" y="3972509"/>
              <a:ext cx="1242596" cy="1233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456894">
              <a:off x="-543457" y="2831716"/>
              <a:ext cx="4539875" cy="2549897"/>
            </a:xfrm>
            <a:prstGeom prst="rect">
              <a:avLst/>
            </a:prstGeom>
          </p:spPr>
        </p:pic>
        <p:sp>
          <p:nvSpPr>
            <p:cNvPr id="4" name="Down Arrow 3"/>
            <p:cNvSpPr/>
            <p:nvPr/>
          </p:nvSpPr>
          <p:spPr bwMode="auto">
            <a:xfrm>
              <a:off x="6490823" y="3848067"/>
              <a:ext cx="370412" cy="644146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0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up the implant with Implant Driver EV</a:t>
            </a:r>
            <a:endParaRPr lang="en-US" dirty="0"/>
          </a:p>
        </p:txBody>
      </p:sp>
      <p:pic>
        <p:nvPicPr>
          <p:cNvPr id="3" name="Klipp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0986" y="1030914"/>
            <a:ext cx="8030028" cy="4516891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87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18" y="348787"/>
            <a:ext cx="11530012" cy="1001712"/>
          </a:xfrm>
        </p:spPr>
        <p:txBody>
          <a:bodyPr/>
          <a:lstStyle/>
          <a:p>
            <a:r>
              <a:rPr lang="en-US" dirty="0" smtClean="0"/>
              <a:t>Implant</a:t>
            </a:r>
            <a:r>
              <a:rPr lang="sv-SE" dirty="0" smtClean="0"/>
              <a:t> installation   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12337" y="724401"/>
            <a:ext cx="10158930" cy="5290198"/>
            <a:chOff x="812337" y="724401"/>
            <a:chExt cx="10158930" cy="529019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7952" y="4270437"/>
              <a:ext cx="1744162" cy="1744162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812337" y="724401"/>
              <a:ext cx="10158930" cy="4211155"/>
              <a:chOff x="671366" y="562449"/>
              <a:chExt cx="10549621" cy="437310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2944" y="1150644"/>
                <a:ext cx="2329180" cy="3573762"/>
              </a:xfrm>
              <a:prstGeom prst="rect">
                <a:avLst/>
              </a:prstGeom>
              <a:ln w="12700">
                <a:solidFill>
                  <a:schemeClr val="accent6"/>
                </a:solidFill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5733" y="1174757"/>
                <a:ext cx="2556835" cy="3525536"/>
              </a:xfrm>
              <a:prstGeom prst="rect">
                <a:avLst/>
              </a:prstGeom>
              <a:ln w="12700">
                <a:solidFill>
                  <a:schemeClr val="accent6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681"/>
              <a:stretch/>
            </p:blipFill>
            <p:spPr>
              <a:xfrm>
                <a:off x="671366" y="1150644"/>
                <a:ext cx="2685753" cy="3517258"/>
              </a:xfrm>
              <a:prstGeom prst="rect">
                <a:avLst/>
              </a:prstGeom>
              <a:ln w="12700">
                <a:solidFill>
                  <a:schemeClr val="accent6"/>
                </a:solidFill>
              </a:ln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9042849" y="1150644"/>
                <a:ext cx="2178138" cy="3784912"/>
                <a:chOff x="8901540" y="1150644"/>
                <a:chExt cx="2381832" cy="4138868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20" t="1" r="25788" b="46411"/>
                <a:stretch/>
              </p:blipFill>
              <p:spPr>
                <a:xfrm>
                  <a:off x="8901540" y="1150644"/>
                  <a:ext cx="2381832" cy="3573762"/>
                </a:xfrm>
                <a:prstGeom prst="rect">
                  <a:avLst/>
                </a:prstGeom>
                <a:ln w="12700">
                  <a:solidFill>
                    <a:schemeClr val="accent6"/>
                  </a:solidFill>
                </a:ln>
              </p:spPr>
            </p:pic>
            <p:sp>
              <p:nvSpPr>
                <p:cNvPr id="3" name="Right Arrow 2"/>
                <p:cNvSpPr/>
                <p:nvPr/>
              </p:nvSpPr>
              <p:spPr bwMode="auto">
                <a:xfrm rot="15777146">
                  <a:off x="9664115" y="4472217"/>
                  <a:ext cx="1165729" cy="468861"/>
                </a:xfrm>
                <a:prstGeom prst="rightArrow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2493" y="562449"/>
                <a:ext cx="540162" cy="5401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854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44337" y="131905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Surgical </a:t>
            </a:r>
            <a:r>
              <a:rPr lang="en-US" sz="2400" dirty="0">
                <a:solidFill>
                  <a:schemeClr val="tx2"/>
                </a:solidFill>
              </a:rPr>
              <a:t>Driver Handle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tx2"/>
              </a:solidFill>
            </a:endParaRPr>
          </a:p>
          <a:p>
            <a:pPr>
              <a:buClr>
                <a:schemeClr val="accent2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Restorative Driver Handles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Torque Wrench EV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3" y="1379334"/>
            <a:ext cx="3707408" cy="689013"/>
          </a:xfrm>
        </p:spPr>
        <p:txBody>
          <a:bodyPr/>
          <a:lstStyle/>
          <a:p>
            <a:r>
              <a:rPr lang="en-US" dirty="0" smtClean="0"/>
              <a:t>Torque Wrench EV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75" y="4078528"/>
            <a:ext cx="751442" cy="1187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5" y="1961472"/>
            <a:ext cx="5238762" cy="1102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61" y="1912825"/>
            <a:ext cx="715445" cy="1219407"/>
          </a:xfrm>
          <a:prstGeom prst="rect">
            <a:avLst/>
          </a:prstGeom>
        </p:spPr>
      </p:pic>
      <p:pic>
        <p:nvPicPr>
          <p:cNvPr id="1026" name="Picture 2" descr="\\se-tec-c040.astratech.net\Users$\seaha10\My Documents\2.2 Bilder\NYTT FÖRSLAG FEB 2013\1216216-REF 25730-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81" y="4278637"/>
            <a:ext cx="703584" cy="7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N:\Workgroup\2Bimage\Projekt\Astra Tech\1001 Stella\Manualer Stella\Product Images\PNG images with asset no\1216177-REF 25774_01-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9" y="3559212"/>
            <a:ext cx="5334533" cy="11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16-9_new logo_Implants-Template">
  <a:themeElements>
    <a:clrScheme name="Brugerdefineret 2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49A0D8"/>
      </a:accent4>
      <a:accent5>
        <a:srgbClr val="FDC56B"/>
      </a:accent5>
      <a:accent6>
        <a:srgbClr val="D9D7D7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_16_9_fin.potx" id="{8347E96F-7458-4ED4-BA18-4B03D72AA2B0}" vid="{CB7F50BA-1587-4910-816B-B8EF6FC894DB}"/>
    </a:ext>
  </a:extLst>
</a:theme>
</file>

<file path=ppt/theme/theme2.xml><?xml version="1.0" encoding="utf-8"?>
<a:theme xmlns:a="http://schemas.openxmlformats.org/drawingml/2006/main" name="Office Theme">
  <a:themeElements>
    <a:clrScheme name="SD 2016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1142AA"/>
      </a:accent4>
      <a:accent5>
        <a:srgbClr val="FDC56B"/>
      </a:accent5>
      <a:accent6>
        <a:srgbClr val="49A0D8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SD 2016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1142AA"/>
      </a:accent4>
      <a:accent5>
        <a:srgbClr val="FDC56B"/>
      </a:accent5>
      <a:accent6>
        <a:srgbClr val="49A0D8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dd1728fc-9460-4dd0-a268-f9a3c3818728">4</Category>
    <PublishingExpirationDate xmlns="http://schemas.microsoft.com/sharepoint/v3" xsi:nil="true"/>
    <PublishingStartDate xmlns="http://schemas.microsoft.com/sharepoint/v3" xsi:nil="true"/>
    <SharedWithUsers xmlns="0d6f2f7c-2d4a-4bd8-8446-d22239876416">
      <UserInfo>
        <DisplayName>Morris, Carol</DisplayName>
        <AccountId>3978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21798CA81CC141B9C04E105AC0449A" ma:contentTypeVersion="4" ma:contentTypeDescription="Create a new document." ma:contentTypeScope="" ma:versionID="12767c4ac3957ea158c8df6c7df7133a">
  <xsd:schema xmlns:xsd="http://www.w3.org/2001/XMLSchema" xmlns:xs="http://www.w3.org/2001/XMLSchema" xmlns:p="http://schemas.microsoft.com/office/2006/metadata/properties" xmlns:ns1="http://schemas.microsoft.com/sharepoint/v3" xmlns:ns2="0d6f2f7c-2d4a-4bd8-8446-d22239876416" xmlns:ns3="dd1728fc-9460-4dd0-a268-f9a3c3818728" targetNamespace="http://schemas.microsoft.com/office/2006/metadata/properties" ma:root="true" ma:fieldsID="6cc12e2157edc13ae6418c529581ae69" ns1:_="" ns2:_="" ns3:_="">
    <xsd:import namespace="http://schemas.microsoft.com/sharepoint/v3"/>
    <xsd:import namespace="0d6f2f7c-2d4a-4bd8-8446-d22239876416"/>
    <xsd:import namespace="dd1728fc-9460-4dd0-a268-f9a3c381872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Category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f2f7c-2d4a-4bd8-8446-d22239876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728fc-9460-4dd0-a268-f9a3c3818728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list="{1525767e-5eac-4c06-befd-04fac09ab255}" ma:internalName="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48B98E-646E-4220-B738-71A39C0B56C1}">
  <ds:schemaRefs>
    <ds:schemaRef ds:uri="http://purl.org/dc/dcmitype/"/>
    <ds:schemaRef ds:uri="0d6f2f7c-2d4a-4bd8-8446-d22239876416"/>
    <ds:schemaRef ds:uri="http://schemas.microsoft.com/office/2006/documentManagement/types"/>
    <ds:schemaRef ds:uri="http://purl.org/dc/elements/1.1/"/>
    <ds:schemaRef ds:uri="http://purl.org/dc/terms/"/>
    <ds:schemaRef ds:uri="http://schemas.microsoft.com/sharepoint/v3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d1728fc-9460-4dd0-a268-f9a3c381872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58BACF0-2A03-4FA6-B906-60683CE271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5A059B-E038-434A-BC0C-E3E671DDBC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6f2f7c-2d4a-4bd8-8446-d22239876416"/>
    <ds:schemaRef ds:uri="dd1728fc-9460-4dd0-a268-f9a3c38187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Presentation_16-9_new logo_Implants-Template</Template>
  <TotalTime>0</TotalTime>
  <Words>893</Words>
  <Application>Microsoft Office PowerPoint</Application>
  <PresentationFormat>Widescreen</PresentationFormat>
  <Paragraphs>118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Presentation_16-9_new logo_Implants-Template</vt:lpstr>
      <vt:lpstr>Astra Tech Implant System EV  Surgical hands-on</vt:lpstr>
      <vt:lpstr>Training equipment</vt:lpstr>
      <vt:lpstr>PowerPoint Presentation</vt:lpstr>
      <vt:lpstr>Drilling  </vt:lpstr>
      <vt:lpstr>Implant packaging</vt:lpstr>
      <vt:lpstr>Implant pick-up</vt:lpstr>
      <vt:lpstr>Pick up the implant with Implant Driver EV</vt:lpstr>
      <vt:lpstr>Implant installation     </vt:lpstr>
      <vt:lpstr>Torque Wrench EV </vt:lpstr>
      <vt:lpstr>Torque Wrench EV and Surgical Driver Handle</vt:lpstr>
      <vt:lpstr>Prepare the tray for surgery  </vt:lpstr>
      <vt:lpstr>Drilling protocol – OsseoSpeed® EV straight</vt:lpstr>
      <vt:lpstr>PowerPoint Presentation</vt:lpstr>
      <vt:lpstr>Thank You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2016-08-02T17:16:41Z</dcterms:created>
  <dcterms:modified xsi:type="dcterms:W3CDTF">2018-08-10T19:35:29Z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ContentTypeId">
    <vt:lpwstr>0x010100DD21798CA81CC141B9C04E105AC0449A</vt:lpwstr>
  </property>
</Properties>
</file>