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75"/>
  </p:notesMasterIdLst>
  <p:handoutMasterIdLst>
    <p:handoutMasterId r:id="rId76"/>
  </p:handoutMasterIdLst>
  <p:sldIdLst>
    <p:sldId id="392" r:id="rId5"/>
    <p:sldId id="296" r:id="rId6"/>
    <p:sldId id="300" r:id="rId7"/>
    <p:sldId id="301" r:id="rId8"/>
    <p:sldId id="305" r:id="rId9"/>
    <p:sldId id="307" r:id="rId10"/>
    <p:sldId id="304" r:id="rId11"/>
    <p:sldId id="303" r:id="rId12"/>
    <p:sldId id="362" r:id="rId13"/>
    <p:sldId id="373" r:id="rId14"/>
    <p:sldId id="374" r:id="rId15"/>
    <p:sldId id="309" r:id="rId16"/>
    <p:sldId id="359" r:id="rId17"/>
    <p:sldId id="310" r:id="rId18"/>
    <p:sldId id="312" r:id="rId19"/>
    <p:sldId id="357" r:id="rId20"/>
    <p:sldId id="358" r:id="rId21"/>
    <p:sldId id="313" r:id="rId22"/>
    <p:sldId id="360" r:id="rId23"/>
    <p:sldId id="314" r:id="rId24"/>
    <p:sldId id="315" r:id="rId25"/>
    <p:sldId id="316" r:id="rId26"/>
    <p:sldId id="317" r:id="rId27"/>
    <p:sldId id="318" r:id="rId28"/>
    <p:sldId id="361" r:id="rId29"/>
    <p:sldId id="319" r:id="rId30"/>
    <p:sldId id="320" r:id="rId31"/>
    <p:sldId id="364" r:id="rId32"/>
    <p:sldId id="323" r:id="rId33"/>
    <p:sldId id="325" r:id="rId34"/>
    <p:sldId id="324" r:id="rId35"/>
    <p:sldId id="326" r:id="rId36"/>
    <p:sldId id="327" r:id="rId37"/>
    <p:sldId id="365" r:id="rId38"/>
    <p:sldId id="328" r:id="rId39"/>
    <p:sldId id="366" r:id="rId40"/>
    <p:sldId id="330" r:id="rId41"/>
    <p:sldId id="331" r:id="rId42"/>
    <p:sldId id="384" r:id="rId43"/>
    <p:sldId id="385" r:id="rId44"/>
    <p:sldId id="380" r:id="rId45"/>
    <p:sldId id="381" r:id="rId46"/>
    <p:sldId id="386" r:id="rId47"/>
    <p:sldId id="382" r:id="rId48"/>
    <p:sldId id="387" r:id="rId49"/>
    <p:sldId id="388" r:id="rId50"/>
    <p:sldId id="389" r:id="rId51"/>
    <p:sldId id="368" r:id="rId52"/>
    <p:sldId id="334" r:id="rId53"/>
    <p:sldId id="335" r:id="rId54"/>
    <p:sldId id="336" r:id="rId55"/>
    <p:sldId id="337" r:id="rId56"/>
    <p:sldId id="338" r:id="rId57"/>
    <p:sldId id="342" r:id="rId58"/>
    <p:sldId id="343" r:id="rId59"/>
    <p:sldId id="344" r:id="rId60"/>
    <p:sldId id="345" r:id="rId61"/>
    <p:sldId id="346" r:id="rId62"/>
    <p:sldId id="347" r:id="rId63"/>
    <p:sldId id="348" r:id="rId64"/>
    <p:sldId id="349" r:id="rId65"/>
    <p:sldId id="350" r:id="rId66"/>
    <p:sldId id="352" r:id="rId67"/>
    <p:sldId id="354" r:id="rId68"/>
    <p:sldId id="369" r:id="rId69"/>
    <p:sldId id="370" r:id="rId70"/>
    <p:sldId id="371" r:id="rId71"/>
    <p:sldId id="391" r:id="rId72"/>
    <p:sldId id="372" r:id="rId73"/>
    <p:sldId id="29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yst layout 3 - Marker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80" autoAdjust="0"/>
    <p:restoredTop sz="72652" autoAdjust="0"/>
  </p:normalViewPr>
  <p:slideViewPr>
    <p:cSldViewPr snapToGrid="0" showGuides="1">
      <p:cViewPr varScale="1">
        <p:scale>
          <a:sx n="62" d="100"/>
          <a:sy n="62" d="100"/>
        </p:scale>
        <p:origin x="466"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9" d="100"/>
          <a:sy n="99" d="100"/>
        </p:scale>
        <p:origin x="-35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54657A-DB7C-4792-8F38-D90C0C51FA15}" type="datetimeFigureOut">
              <a:rPr lang="en-GB" smtClean="0"/>
              <a:t>14/03/2017</a:t>
            </a:fld>
            <a:endParaRPr lang="en-GB"/>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D580E4-869C-47B4-97E2-9E4FBD178084}" type="slidenum">
              <a:rPr lang="en-GB" smtClean="0"/>
              <a:t>‹#›</a:t>
            </a:fld>
            <a:endParaRPr lang="en-GB"/>
          </a:p>
        </p:txBody>
      </p:sp>
    </p:spTree>
    <p:extLst>
      <p:ext uri="{BB962C8B-B14F-4D97-AF65-F5344CB8AC3E}">
        <p14:creationId xmlns:p14="http://schemas.microsoft.com/office/powerpoint/2010/main" val="3878031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14/03/2017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a:t>
            </a:fld>
            <a:endParaRPr lang="en-US"/>
          </a:p>
        </p:txBody>
      </p:sp>
    </p:spTree>
    <p:extLst>
      <p:ext uri="{BB962C8B-B14F-4D97-AF65-F5344CB8AC3E}">
        <p14:creationId xmlns:p14="http://schemas.microsoft.com/office/powerpoint/2010/main" val="984276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42279580-3EF5-4BDD-B2D8-C383573A1A62}" type="datetime4">
              <a:rPr lang="en-US"/>
              <a:pPr/>
              <a:t>March 14, 2017</a:t>
            </a:fld>
            <a:endParaRPr lang="en-US"/>
          </a:p>
        </p:txBody>
      </p:sp>
      <p:sp>
        <p:nvSpPr>
          <p:cNvPr id="5" name="Rectangle 6"/>
          <p:cNvSpPr>
            <a:spLocks noGrp="1" noChangeArrowheads="1"/>
          </p:cNvSpPr>
          <p:nvPr>
            <p:ph type="ftr" sz="quarter" idx="4"/>
          </p:nvPr>
        </p:nvSpPr>
        <p:spPr>
          <a:ln/>
        </p:spPr>
        <p:txBody>
          <a:bodyPr/>
          <a:lstStyle/>
          <a:p>
            <a:r>
              <a:rPr lang="en-US" dirty="0" smtClean="0"/>
              <a:t>Atlantis - </a:t>
            </a:r>
            <a:r>
              <a:rPr lang="en-US" dirty="0"/>
              <a:t>Custom Connect</a:t>
            </a:r>
          </a:p>
        </p:txBody>
      </p:sp>
      <p:sp>
        <p:nvSpPr>
          <p:cNvPr id="6" name="Rectangle 7"/>
          <p:cNvSpPr>
            <a:spLocks noGrp="1" noChangeArrowheads="1"/>
          </p:cNvSpPr>
          <p:nvPr>
            <p:ph type="sldNum" sz="quarter" idx="5"/>
          </p:nvPr>
        </p:nvSpPr>
        <p:spPr>
          <a:ln/>
        </p:spPr>
        <p:txBody>
          <a:bodyPr/>
          <a:lstStyle/>
          <a:p>
            <a:fld id="{30E50A9F-A024-4530-8493-7351F573B287}" type="slidenum">
              <a:rPr lang="en-US"/>
              <a:pPr/>
              <a:t>13</a:t>
            </a:fld>
            <a:endParaRPr lang="en-US"/>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synergy of four unique elements that together allow for design and production of consistent, high-quality, patient-specific abutments for all major implant systems.</a:t>
            </a:r>
          </a:p>
        </p:txBody>
      </p:sp>
    </p:spTree>
    <p:extLst>
      <p:ext uri="{BB962C8B-B14F-4D97-AF65-F5344CB8AC3E}">
        <p14:creationId xmlns:p14="http://schemas.microsoft.com/office/powerpoint/2010/main" val="365275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14</a:t>
            </a:fld>
            <a:endParaRPr lang="en-US"/>
          </a:p>
        </p:txBody>
      </p:sp>
    </p:spTree>
    <p:extLst>
      <p:ext uri="{BB962C8B-B14F-4D97-AF65-F5344CB8AC3E}">
        <p14:creationId xmlns:p14="http://schemas.microsoft.com/office/powerpoint/2010/main" val="4285846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15</a:t>
            </a:fld>
            <a:endParaRPr lang="en-US"/>
          </a:p>
        </p:txBody>
      </p:sp>
    </p:spTree>
    <p:extLst>
      <p:ext uri="{BB962C8B-B14F-4D97-AF65-F5344CB8AC3E}">
        <p14:creationId xmlns:p14="http://schemas.microsoft.com/office/powerpoint/2010/main" val="191530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bg1"/>
                </a:solidFill>
              </a:rPr>
              <a:t>Atlantis VAD </a:t>
            </a:r>
            <a:r>
              <a:rPr lang="en-US" dirty="0" smtClean="0">
                <a:solidFill>
                  <a:schemeClr val="bg1"/>
                </a:solidFill>
              </a:rPr>
              <a:t>considers the numerous features and design parameters for premium prosthetic solutions</a:t>
            </a:r>
          </a:p>
        </p:txBody>
      </p:sp>
      <p:sp>
        <p:nvSpPr>
          <p:cNvPr id="4" name="Slide Number Placeholder 3"/>
          <p:cNvSpPr>
            <a:spLocks noGrp="1"/>
          </p:cNvSpPr>
          <p:nvPr>
            <p:ph type="sldNum" sz="quarter" idx="10"/>
          </p:nvPr>
        </p:nvSpPr>
        <p:spPr/>
        <p:txBody>
          <a:bodyPr/>
          <a:lstStyle/>
          <a:p>
            <a:fld id="{49436F85-577F-4A92-A47F-D540A2BCC821}" type="slidenum">
              <a:rPr lang="en-GB" smtClean="0"/>
              <a:t>16</a:t>
            </a:fld>
            <a:endParaRPr lang="en-GB"/>
          </a:p>
        </p:txBody>
      </p:sp>
    </p:spTree>
    <p:extLst>
      <p:ext uri="{BB962C8B-B14F-4D97-AF65-F5344CB8AC3E}">
        <p14:creationId xmlns:p14="http://schemas.microsoft.com/office/powerpoint/2010/main" val="1847089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42279580-3EF5-4BDD-B2D8-C383573A1A62}" type="datetime4">
              <a:rPr lang="en-US"/>
              <a:pPr/>
              <a:t>March 14, 2017</a:t>
            </a:fld>
            <a:endParaRPr lang="en-US"/>
          </a:p>
        </p:txBody>
      </p:sp>
      <p:sp>
        <p:nvSpPr>
          <p:cNvPr id="5" name="Rectangle 6"/>
          <p:cNvSpPr>
            <a:spLocks noGrp="1" noChangeArrowheads="1"/>
          </p:cNvSpPr>
          <p:nvPr>
            <p:ph type="ftr" sz="quarter" idx="4"/>
          </p:nvPr>
        </p:nvSpPr>
        <p:spPr>
          <a:ln/>
        </p:spPr>
        <p:txBody>
          <a:bodyPr/>
          <a:lstStyle/>
          <a:p>
            <a:r>
              <a:rPr lang="en-US" dirty="0" smtClean="0"/>
              <a:t>Atlantis - </a:t>
            </a:r>
            <a:r>
              <a:rPr lang="en-US" dirty="0"/>
              <a:t>Custom Connect</a:t>
            </a:r>
          </a:p>
        </p:txBody>
      </p:sp>
      <p:sp>
        <p:nvSpPr>
          <p:cNvPr id="6" name="Rectangle 7"/>
          <p:cNvSpPr>
            <a:spLocks noGrp="1" noChangeArrowheads="1"/>
          </p:cNvSpPr>
          <p:nvPr>
            <p:ph type="sldNum" sz="quarter" idx="5"/>
          </p:nvPr>
        </p:nvSpPr>
        <p:spPr>
          <a:ln/>
        </p:spPr>
        <p:txBody>
          <a:bodyPr/>
          <a:lstStyle/>
          <a:p>
            <a:fld id="{30E50A9F-A024-4530-8493-7351F573B287}" type="slidenum">
              <a:rPr lang="en-US"/>
              <a:pPr/>
              <a:t>17</a:t>
            </a:fld>
            <a:endParaRPr lang="en-US"/>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synergy of four unique elements that together allow for design and production of consistent, high-quality, patient-specific abutments for all major implant systems.</a:t>
            </a:r>
          </a:p>
        </p:txBody>
      </p:sp>
    </p:spTree>
    <p:extLst>
      <p:ext uri="{BB962C8B-B14F-4D97-AF65-F5344CB8AC3E}">
        <p14:creationId xmlns:p14="http://schemas.microsoft.com/office/powerpoint/2010/main" val="3143397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18</a:t>
            </a:fld>
            <a:endParaRPr lang="en-US"/>
          </a:p>
        </p:txBody>
      </p:sp>
    </p:spTree>
    <p:extLst>
      <p:ext uri="{BB962C8B-B14F-4D97-AF65-F5344CB8AC3E}">
        <p14:creationId xmlns:p14="http://schemas.microsoft.com/office/powerpoint/2010/main" val="1329573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42279580-3EF5-4BDD-B2D8-C383573A1A62}" type="datetime4">
              <a:rPr lang="en-US"/>
              <a:pPr/>
              <a:t>March 14, 2017</a:t>
            </a:fld>
            <a:endParaRPr lang="en-US"/>
          </a:p>
        </p:txBody>
      </p:sp>
      <p:sp>
        <p:nvSpPr>
          <p:cNvPr id="5" name="Rectangle 6"/>
          <p:cNvSpPr>
            <a:spLocks noGrp="1" noChangeArrowheads="1"/>
          </p:cNvSpPr>
          <p:nvPr>
            <p:ph type="ftr" sz="quarter" idx="4"/>
          </p:nvPr>
        </p:nvSpPr>
        <p:spPr>
          <a:ln/>
        </p:spPr>
        <p:txBody>
          <a:bodyPr/>
          <a:lstStyle/>
          <a:p>
            <a:r>
              <a:rPr lang="en-US" dirty="0" smtClean="0"/>
              <a:t>Atlantis - </a:t>
            </a:r>
            <a:r>
              <a:rPr lang="en-US" dirty="0"/>
              <a:t>Custom Connect</a:t>
            </a:r>
          </a:p>
        </p:txBody>
      </p:sp>
      <p:sp>
        <p:nvSpPr>
          <p:cNvPr id="6" name="Rectangle 7"/>
          <p:cNvSpPr>
            <a:spLocks noGrp="1" noChangeArrowheads="1"/>
          </p:cNvSpPr>
          <p:nvPr>
            <p:ph type="sldNum" sz="quarter" idx="5"/>
          </p:nvPr>
        </p:nvSpPr>
        <p:spPr>
          <a:ln/>
        </p:spPr>
        <p:txBody>
          <a:bodyPr/>
          <a:lstStyle/>
          <a:p>
            <a:fld id="{30E50A9F-A024-4530-8493-7351F573B287}" type="slidenum">
              <a:rPr lang="en-US"/>
              <a:pPr/>
              <a:t>19</a:t>
            </a:fld>
            <a:endParaRPr lang="en-US"/>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synergy of four unique elements that together allow for design and production of consistent, high-quality, patient-specific abutments for all major implant systems.</a:t>
            </a:r>
          </a:p>
        </p:txBody>
      </p:sp>
    </p:spTree>
    <p:extLst>
      <p:ext uri="{BB962C8B-B14F-4D97-AF65-F5344CB8AC3E}">
        <p14:creationId xmlns:p14="http://schemas.microsoft.com/office/powerpoint/2010/main" val="1482079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20</a:t>
            </a:fld>
            <a:endParaRPr lang="en-US"/>
          </a:p>
        </p:txBody>
      </p:sp>
    </p:spTree>
    <p:extLst>
      <p:ext uri="{BB962C8B-B14F-4D97-AF65-F5344CB8AC3E}">
        <p14:creationId xmlns:p14="http://schemas.microsoft.com/office/powerpoint/2010/main" val="429115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21</a:t>
            </a:fld>
            <a:endParaRPr lang="en-US"/>
          </a:p>
        </p:txBody>
      </p:sp>
    </p:spTree>
    <p:extLst>
      <p:ext uri="{BB962C8B-B14F-4D97-AF65-F5344CB8AC3E}">
        <p14:creationId xmlns:p14="http://schemas.microsoft.com/office/powerpoint/2010/main" val="2184230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22</a:t>
            </a:fld>
            <a:endParaRPr lang="en-US"/>
          </a:p>
        </p:txBody>
      </p:sp>
    </p:spTree>
    <p:extLst>
      <p:ext uri="{BB962C8B-B14F-4D97-AF65-F5344CB8AC3E}">
        <p14:creationId xmlns:p14="http://schemas.microsoft.com/office/powerpoint/2010/main" val="1458880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26"/>
            <a:endParaRPr lang="en-US" i="0" dirty="0" smtClean="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219364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23</a:t>
            </a:fld>
            <a:endParaRPr lang="en-US"/>
          </a:p>
        </p:txBody>
      </p:sp>
    </p:spTree>
    <p:extLst>
      <p:ext uri="{BB962C8B-B14F-4D97-AF65-F5344CB8AC3E}">
        <p14:creationId xmlns:p14="http://schemas.microsoft.com/office/powerpoint/2010/main" val="1910230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24</a:t>
            </a:fld>
            <a:endParaRPr lang="en-US"/>
          </a:p>
        </p:txBody>
      </p:sp>
    </p:spTree>
    <p:extLst>
      <p:ext uri="{BB962C8B-B14F-4D97-AF65-F5344CB8AC3E}">
        <p14:creationId xmlns:p14="http://schemas.microsoft.com/office/powerpoint/2010/main" val="1798743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42279580-3EF5-4BDD-B2D8-C383573A1A62}" type="datetime4">
              <a:rPr lang="en-US"/>
              <a:pPr/>
              <a:t>March 14, 2017</a:t>
            </a:fld>
            <a:endParaRPr lang="en-US"/>
          </a:p>
        </p:txBody>
      </p:sp>
      <p:sp>
        <p:nvSpPr>
          <p:cNvPr id="5" name="Rectangle 6"/>
          <p:cNvSpPr>
            <a:spLocks noGrp="1" noChangeArrowheads="1"/>
          </p:cNvSpPr>
          <p:nvPr>
            <p:ph type="ftr" sz="quarter" idx="4"/>
          </p:nvPr>
        </p:nvSpPr>
        <p:spPr>
          <a:ln/>
        </p:spPr>
        <p:txBody>
          <a:bodyPr/>
          <a:lstStyle/>
          <a:p>
            <a:r>
              <a:rPr lang="en-US" dirty="0" smtClean="0"/>
              <a:t>Atlantis - </a:t>
            </a:r>
            <a:r>
              <a:rPr lang="en-US" dirty="0"/>
              <a:t>Custom Connect</a:t>
            </a:r>
          </a:p>
        </p:txBody>
      </p:sp>
      <p:sp>
        <p:nvSpPr>
          <p:cNvPr id="6" name="Rectangle 7"/>
          <p:cNvSpPr>
            <a:spLocks noGrp="1" noChangeArrowheads="1"/>
          </p:cNvSpPr>
          <p:nvPr>
            <p:ph type="sldNum" sz="quarter" idx="5"/>
          </p:nvPr>
        </p:nvSpPr>
        <p:spPr>
          <a:ln/>
        </p:spPr>
        <p:txBody>
          <a:bodyPr/>
          <a:lstStyle/>
          <a:p>
            <a:fld id="{30E50A9F-A024-4530-8493-7351F573B287}" type="slidenum">
              <a:rPr lang="en-US"/>
              <a:pPr/>
              <a:t>25</a:t>
            </a:fld>
            <a:endParaRPr lang="en-US"/>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synergy of four unique elements that together allow for design and production of consistent, high-quality, patient-specific abutments for all major implant systems.</a:t>
            </a:r>
          </a:p>
        </p:txBody>
      </p:sp>
    </p:spTree>
    <p:extLst>
      <p:ext uri="{BB962C8B-B14F-4D97-AF65-F5344CB8AC3E}">
        <p14:creationId xmlns:p14="http://schemas.microsoft.com/office/powerpoint/2010/main" val="626694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Provides a strong and stable fit.</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26</a:t>
            </a:fld>
            <a:endParaRPr lang="en-US"/>
          </a:p>
        </p:txBody>
      </p:sp>
    </p:spTree>
    <p:extLst>
      <p:ext uri="{BB962C8B-B14F-4D97-AF65-F5344CB8AC3E}">
        <p14:creationId xmlns:p14="http://schemas.microsoft.com/office/powerpoint/2010/main" val="3516682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528304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619474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31507BFB-E2AD-4D3B-B290-C25A9BE87693}" type="slidenum">
              <a:rPr lang="en-US" sz="1200" smtClean="0"/>
              <a:pPr/>
              <a:t>30</a:t>
            </a:fld>
            <a:endParaRPr lang="en-US" sz="1200" smtClean="0"/>
          </a:p>
        </p:txBody>
      </p:sp>
      <p:sp>
        <p:nvSpPr>
          <p:cNvPr id="113667" name="Rectangle 2"/>
          <p:cNvSpPr>
            <a:spLocks noGrp="1" noRot="1" noChangeAspect="1" noChangeArrowheads="1" noTextEdit="1"/>
          </p:cNvSpPr>
          <p:nvPr>
            <p:ph type="sldImg"/>
          </p:nvPr>
        </p:nvSpPr>
        <p:spPr>
          <a:xfrm>
            <a:off x="90488" y="744538"/>
            <a:ext cx="6616700" cy="3722687"/>
          </a:xfrm>
          <a:ln/>
        </p:spPr>
      </p:sp>
      <p:sp>
        <p:nvSpPr>
          <p:cNvPr id="113668" name="Rectangle 3"/>
          <p:cNvSpPr>
            <a:spLocks noGrp="1" noChangeArrowheads="1"/>
          </p:cNvSpPr>
          <p:nvPr>
            <p:ph type="body" idx="1"/>
          </p:nvPr>
        </p:nvSpPr>
        <p:spPr>
          <a:noFill/>
        </p:spPr>
        <p:txBody>
          <a:bodyPr/>
          <a:lstStyle/>
          <a:p>
            <a:endParaRPr lang="en-US"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326710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 single tooth that enables</a:t>
            </a:r>
            <a:r>
              <a:rPr lang="en-US" baseline="0" dirty="0" smtClean="0"/>
              <a:t> p</a:t>
            </a:r>
            <a:r>
              <a:rPr lang="en-US" dirty="0" smtClean="0"/>
              <a:t>recise and reliable abutment placement</a:t>
            </a:r>
          </a:p>
          <a:p>
            <a:pPr marL="628650" lvl="1" indent="-171450">
              <a:buFont typeface="Arial" panose="020B0604020202020204" pitchFamily="34" charset="0"/>
              <a:buChar char="•"/>
            </a:pPr>
            <a:r>
              <a:rPr lang="en-US" dirty="0" smtClean="0"/>
              <a:t>Atlantis Abutment scan data is used to create the insertion guide for an optimal design and fit</a:t>
            </a:r>
            <a:endParaRPr lang="sv-SE" dirty="0" smtClean="0"/>
          </a:p>
          <a:p>
            <a:pPr marL="628650" lvl="1" indent="-171450">
              <a:buFont typeface="Arial" panose="020B0604020202020204" pitchFamily="34" charset="0"/>
              <a:buChar char="•"/>
            </a:pPr>
            <a:r>
              <a:rPr lang="en-US" dirty="0" smtClean="0"/>
              <a:t>Designed to accurately match the abutment margin, avoiding soft tissue to interfere during installation</a:t>
            </a:r>
          </a:p>
          <a:p>
            <a:pPr marL="628650" lvl="1" indent="-171450">
              <a:buFont typeface="Arial" panose="020B0604020202020204" pitchFamily="34" charset="0"/>
              <a:buChar char="•"/>
            </a:pPr>
            <a:r>
              <a:rPr lang="en-US" dirty="0" smtClean="0"/>
              <a:t>Designed with oriented access channel for easy location of the screw access hole and insertion of the abutment screw</a:t>
            </a:r>
            <a:endParaRPr lang="sv-SE" dirty="0" smtClean="0"/>
          </a:p>
          <a:p>
            <a:pPr lvl="1"/>
            <a:endParaRPr lang="en-US" dirty="0" smtClean="0"/>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3425471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Atlantis Abutment is designed using the Atlantis VAD software. The design can be reviewed and/or edited in the Atlantis Editor by the dental technician before being manufactured by </a:t>
            </a:r>
            <a:r>
              <a:rPr lang="en-US" dirty="0" err="1" smtClean="0"/>
              <a:t>Dentsply</a:t>
            </a:r>
            <a:r>
              <a:rPr lang="en-US" dirty="0" smtClean="0"/>
              <a:t> Sirona Implants. </a:t>
            </a:r>
            <a:endParaRPr lang="sv-SE" dirty="0" smtClean="0"/>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83594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Technology that helps you to communicate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557421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1999: Atlantis Abutment is introduced and the first abutments are delivered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1 minute: Time it can take to enter and process an order for an abutment in Atlantis </a:t>
            </a:r>
            <a:r>
              <a:rPr lang="en-US" sz="1200" b="0" i="0" u="none" strike="noStrike" kern="1200" baseline="0" dirty="0" err="1" smtClean="0">
                <a:solidFill>
                  <a:schemeClr val="tx1"/>
                </a:solidFill>
                <a:latin typeface="+mn-lt"/>
                <a:ea typeface="+mn-ea"/>
                <a:cs typeface="+mn-cs"/>
              </a:rPr>
              <a:t>WebOrder</a:t>
            </a:r>
            <a:r>
              <a:rPr lang="en-US" sz="1200" b="0" i="0" u="none" strike="noStrike" kern="1200" baseline="0" dirty="0" smtClean="0">
                <a:solidFill>
                  <a:schemeClr val="tx1"/>
                </a:solidFill>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99% on-time, early or same-day shipping history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85 compatible implant connections </a:t>
            </a:r>
          </a:p>
          <a:p>
            <a:pPr marL="171450" indent="-171450">
              <a:buFont typeface="Arial" panose="020B0604020202020204" pitchFamily="34" charset="0"/>
              <a:buChar char="•"/>
            </a:pPr>
            <a:r>
              <a:rPr lang="en-US" dirty="0" smtClean="0"/>
              <a:t>&lt;0.2%</a:t>
            </a:r>
            <a:r>
              <a:rPr lang="en-US" baseline="0" dirty="0" smtClean="0"/>
              <a:t> </a:t>
            </a:r>
            <a:r>
              <a:rPr lang="en-US" sz="1200" b="0" i="0" u="none" strike="noStrike" kern="1200" baseline="0" dirty="0" smtClean="0">
                <a:solidFill>
                  <a:schemeClr val="tx1"/>
                </a:solidFill>
                <a:latin typeface="+mn-lt"/>
                <a:ea typeface="+mn-ea"/>
                <a:cs typeface="+mn-cs"/>
              </a:rPr>
              <a:t>Complaint rate based on an analysis of registered screw-related complaints in relation to the total number of abutments sold since 2008.</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&gt;1.5 million Atlantis abutments produced and sold globally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33 published clinical studies and case reports documenting success using Atlantis abutments on different implant platforms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402603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efficient, effective and esthetic alternative to traditional cast abutments</a:t>
            </a:r>
            <a:r>
              <a:rPr lang="sv-SE" dirty="0" smtClean="0"/>
              <a:t>.</a:t>
            </a:r>
            <a:endParaRPr lang="en-US" dirty="0" smtClean="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698454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For edentulous patients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 uniquely designed, conical shaped abutment that incorporates a friction fit, implant-borne prosthesis while being removable like an overdenture.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Allows optimal access for oral hygiene while providing the patient with a cost-effective treatment option.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For all major implant systems</a:t>
            </a:r>
            <a:endParaRPr lang="en-US" dirty="0" smtClean="0"/>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141180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Provides fully edentulous patients with a cost-effective, implant-supported prosthesis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stability of a friction-retained, non-resilient prostheses, but the comfort of a fixed restoration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476738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272743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300660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53585B"/>
                </a:solidFill>
                <a:ea typeface="+mn-ea"/>
                <a:cs typeface="+mn-cs"/>
              </a:rPr>
              <a:t>Direct technique (intraoral) chairside - pick up of copings to an existing denture.</a:t>
            </a:r>
            <a:br>
              <a:rPr lang="en-US" sz="1200" dirty="0" smtClean="0">
                <a:solidFill>
                  <a:srgbClr val="53585B"/>
                </a:solidFill>
                <a:ea typeface="+mn-ea"/>
                <a:cs typeface="+mn-cs"/>
              </a:rPr>
            </a:br>
            <a:r>
              <a:rPr lang="en-US" sz="1100" dirty="0" smtClean="0">
                <a:solidFill>
                  <a:srgbClr val="53585B"/>
                </a:solidFill>
                <a:ea typeface="+mn-ea"/>
                <a:cs typeface="+mn-cs"/>
              </a:rPr>
              <a:t>For long-term temporary solutions, without framework </a:t>
            </a:r>
            <a:br>
              <a:rPr lang="en-US" sz="1100" dirty="0" smtClean="0">
                <a:solidFill>
                  <a:srgbClr val="53585B"/>
                </a:solidFill>
                <a:ea typeface="+mn-ea"/>
                <a:cs typeface="+mn-cs"/>
              </a:rPr>
            </a:br>
            <a:r>
              <a:rPr lang="en-US" sz="1100" dirty="0" smtClean="0">
                <a:solidFill>
                  <a:srgbClr val="53585B"/>
                </a:solidFill>
                <a:ea typeface="+mn-ea"/>
                <a:cs typeface="+mn-cs"/>
              </a:rPr>
              <a:t>Max. six months</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3479337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Indirect technique, with or without a framework. Fabricated by the laboratory in an existing or new denture.</a:t>
            </a:r>
          </a:p>
          <a:p>
            <a:pPr marL="171450" indent="-171450">
              <a:buFontTx/>
              <a:buChar char="-"/>
            </a:pPr>
            <a:r>
              <a:rPr lang="en-US" dirty="0" smtClean="0"/>
              <a:t>Permanent solutions, with framework .</a:t>
            </a:r>
          </a:p>
          <a:p>
            <a:pPr marL="171450" indent="-171450">
              <a:buFontTx/>
              <a:buChar char="-"/>
            </a:pPr>
            <a:r>
              <a:rPr lang="en-US" dirty="0" smtClean="0"/>
              <a:t>First</a:t>
            </a:r>
            <a:r>
              <a:rPr lang="en-US" baseline="0" dirty="0" smtClean="0"/>
              <a:t> two steps are the same as the Direct Technique.</a:t>
            </a:r>
          </a:p>
          <a:p>
            <a:pPr marL="0" indent="0">
              <a:buFontTx/>
              <a:buNone/>
            </a:pPr>
            <a:endParaRPr lang="en-US" baseline="0" dirty="0" smtClean="0"/>
          </a:p>
          <a:p>
            <a:pPr marL="0" indent="0">
              <a:buFontTx/>
              <a:buNone/>
            </a:pPr>
            <a:r>
              <a:rPr lang="en-US" baseline="0" dirty="0" smtClean="0"/>
              <a:t>Note: </a:t>
            </a:r>
            <a:r>
              <a:rPr lang="en-US" sz="1200" dirty="0" smtClean="0">
                <a:solidFill>
                  <a:schemeClr val="tx2"/>
                </a:solidFill>
              </a:rPr>
              <a:t>The patient should be instructed how to remove and reinsert the denture/bridge and which hygiene measures are to be observed.</a:t>
            </a:r>
            <a:endParaRPr lang="en-US" dirty="0" smtClean="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4136711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31507BFB-E2AD-4D3B-B290-C25A9BE87693}" type="slidenum">
              <a:rPr lang="en-US" sz="1200" smtClean="0">
                <a:solidFill>
                  <a:prstClr val="black"/>
                </a:solidFill>
              </a:rPr>
              <a:pPr/>
              <a:t>43</a:t>
            </a:fld>
            <a:endParaRPr lang="en-US" sz="1200" smtClean="0">
              <a:solidFill>
                <a:prstClr val="black"/>
              </a:solidFill>
            </a:endParaRPr>
          </a:p>
        </p:txBody>
      </p:sp>
      <p:sp>
        <p:nvSpPr>
          <p:cNvPr id="113667" name="Rectangle 2"/>
          <p:cNvSpPr>
            <a:spLocks noGrp="1" noRot="1" noChangeAspect="1" noChangeArrowheads="1" noTextEdit="1"/>
          </p:cNvSpPr>
          <p:nvPr>
            <p:ph type="sldImg"/>
          </p:nvPr>
        </p:nvSpPr>
        <p:spPr>
          <a:xfrm>
            <a:off x="90488" y="744538"/>
            <a:ext cx="6616700" cy="3722687"/>
          </a:xfrm>
          <a:ln/>
        </p:spPr>
      </p:sp>
      <p:sp>
        <p:nvSpPr>
          <p:cNvPr id="113668" name="Rectangle 3"/>
          <p:cNvSpPr>
            <a:spLocks noGrp="1" noChangeArrowheads="1"/>
          </p:cNvSpPr>
          <p:nvPr>
            <p:ph type="body" idx="1"/>
          </p:nvPr>
        </p:nvSpPr>
        <p:spPr>
          <a:noFill/>
        </p:spPr>
        <p:txBody>
          <a:bodyPr/>
          <a:lstStyle/>
          <a:p>
            <a:endParaRPr lang="en-US"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702901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position of the abutments will be in relation to the space needed for the final restoration and a diagnostic tooth set-up is always required.</a:t>
            </a:r>
          </a:p>
          <a:p>
            <a:r>
              <a:rPr lang="en-US" sz="1200" dirty="0" smtClean="0"/>
              <a:t>As default the margins will be placed as close to the soft tissue level as possible. This contributes in making the insertion and removal of the bridge easier for the patient. </a:t>
            </a:r>
          </a:p>
          <a:p>
            <a:r>
              <a:rPr lang="en-US" sz="1200" dirty="0" smtClean="0"/>
              <a:t>The default taper angle for the Atlantis Conus Abutments - custom is set to 1° (range between 0.5° – 3.0°)  </a:t>
            </a:r>
          </a:p>
          <a:p>
            <a:endParaRPr lang="en-US" sz="1200" dirty="0" smtClean="0"/>
          </a:p>
          <a:p>
            <a:endParaRPr lang="en-US" sz="1200" dirty="0" smtClean="0"/>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44</a:t>
            </a:fld>
            <a:endParaRPr lang="en-US"/>
          </a:p>
        </p:txBody>
      </p:sp>
    </p:spTree>
    <p:extLst>
      <p:ext uri="{BB962C8B-B14F-4D97-AF65-F5344CB8AC3E}">
        <p14:creationId xmlns:p14="http://schemas.microsoft.com/office/powerpoint/2010/main" val="3777220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4220741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2696587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324470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3427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6357" y="4715153"/>
            <a:ext cx="4984962" cy="5000694"/>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49</a:t>
            </a:fld>
            <a:endParaRPr lang="en-US"/>
          </a:p>
        </p:txBody>
      </p:sp>
    </p:spTree>
    <p:extLst>
      <p:ext uri="{BB962C8B-B14F-4D97-AF65-F5344CB8AC3E}">
        <p14:creationId xmlns:p14="http://schemas.microsoft.com/office/powerpoint/2010/main" val="327454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50</a:t>
            </a:fld>
            <a:endParaRPr lang="en-US"/>
          </a:p>
        </p:txBody>
      </p:sp>
    </p:spTree>
    <p:extLst>
      <p:ext uri="{BB962C8B-B14F-4D97-AF65-F5344CB8AC3E}">
        <p14:creationId xmlns:p14="http://schemas.microsoft.com/office/powerpoint/2010/main" val="2165825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51</a:t>
            </a:fld>
            <a:endParaRPr lang="en-US"/>
          </a:p>
        </p:txBody>
      </p:sp>
    </p:spTree>
    <p:extLst>
      <p:ext uri="{BB962C8B-B14F-4D97-AF65-F5344CB8AC3E}">
        <p14:creationId xmlns:p14="http://schemas.microsoft.com/office/powerpoint/2010/main" val="2429562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52</a:t>
            </a:fld>
            <a:endParaRPr lang="en-US"/>
          </a:p>
        </p:txBody>
      </p:sp>
    </p:spTree>
    <p:extLst>
      <p:ext uri="{BB962C8B-B14F-4D97-AF65-F5344CB8AC3E}">
        <p14:creationId xmlns:p14="http://schemas.microsoft.com/office/powerpoint/2010/main" val="1787902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53</a:t>
            </a:fld>
            <a:endParaRPr lang="en-US"/>
          </a:p>
        </p:txBody>
      </p:sp>
    </p:spTree>
    <p:extLst>
      <p:ext uri="{BB962C8B-B14F-4D97-AF65-F5344CB8AC3E}">
        <p14:creationId xmlns:p14="http://schemas.microsoft.com/office/powerpoint/2010/main" val="968592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54</a:t>
            </a:fld>
            <a:endParaRPr lang="en-US"/>
          </a:p>
        </p:txBody>
      </p:sp>
    </p:spTree>
    <p:extLst>
      <p:ext uri="{BB962C8B-B14F-4D97-AF65-F5344CB8AC3E}">
        <p14:creationId xmlns:p14="http://schemas.microsoft.com/office/powerpoint/2010/main" val="1739044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solidFill>
                <a:schemeClr val="tx1"/>
              </a:solidFill>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068194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3EC8C050-50BA-44CE-A7F6-9CD119311611}"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95724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Atlantis is an open solution available for all major implant systems.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106563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2"/>
                </a:solidFill>
              </a:rPr>
              <a:t>Available with 3M ESPE Lava, 3Shape and Dental Wings.</a:t>
            </a:r>
            <a:br>
              <a:rPr lang="en-US" sz="1200" dirty="0" smtClean="0">
                <a:solidFill>
                  <a:schemeClr val="tx2"/>
                </a:solidFill>
              </a:rPr>
            </a:b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299231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 alone software tool.</a:t>
            </a:r>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58</a:t>
            </a:fld>
            <a:endParaRPr lang="en-GB"/>
          </a:p>
        </p:txBody>
      </p:sp>
    </p:spTree>
    <p:extLst>
      <p:ext uri="{BB962C8B-B14F-4D97-AF65-F5344CB8AC3E}">
        <p14:creationId xmlns:p14="http://schemas.microsoft.com/office/powerpoint/2010/main" val="912448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59</a:t>
            </a:fld>
            <a:endParaRPr lang="en-US"/>
          </a:p>
        </p:txBody>
      </p:sp>
    </p:spTree>
    <p:extLst>
      <p:ext uri="{BB962C8B-B14F-4D97-AF65-F5344CB8AC3E}">
        <p14:creationId xmlns:p14="http://schemas.microsoft.com/office/powerpoint/2010/main" val="2840016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60</a:t>
            </a:fld>
            <a:endParaRPr lang="en-US"/>
          </a:p>
        </p:txBody>
      </p:sp>
    </p:spTree>
    <p:extLst>
      <p:ext uri="{BB962C8B-B14F-4D97-AF65-F5344CB8AC3E}">
        <p14:creationId xmlns:p14="http://schemas.microsoft.com/office/powerpoint/2010/main" val="30904017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61</a:t>
            </a:fld>
            <a:endParaRPr lang="en-US"/>
          </a:p>
        </p:txBody>
      </p:sp>
    </p:spTree>
    <p:extLst>
      <p:ext uri="{BB962C8B-B14F-4D97-AF65-F5344CB8AC3E}">
        <p14:creationId xmlns:p14="http://schemas.microsoft.com/office/powerpoint/2010/main" val="4169027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B21F4C59-4949-4BE7-8C79-5D8B983868D8}" type="slidenum">
              <a:rPr lang="en-US" sz="1200" smtClean="0">
                <a:solidFill>
                  <a:prstClr val="black"/>
                </a:solidFill>
              </a:rPr>
              <a:pPr/>
              <a:t>62</a:t>
            </a:fld>
            <a:endParaRPr lang="en-US" sz="1200" smtClean="0">
              <a:solidFill>
                <a:prstClr val="black"/>
              </a:solidFill>
            </a:endParaRPr>
          </a:p>
        </p:txBody>
      </p:sp>
      <p:sp>
        <p:nvSpPr>
          <p:cNvPr id="154627" name="Rectangle 2"/>
          <p:cNvSpPr>
            <a:spLocks noGrp="1" noRot="1" noChangeAspect="1" noChangeArrowheads="1" noTextEdit="1"/>
          </p:cNvSpPr>
          <p:nvPr>
            <p:ph type="sldImg"/>
          </p:nvPr>
        </p:nvSpPr>
        <p:spPr>
          <a:xfrm>
            <a:off x="90488" y="744538"/>
            <a:ext cx="6616700" cy="3722687"/>
          </a:xfrm>
          <a:ln/>
        </p:spPr>
      </p:sp>
      <p:sp>
        <p:nvSpPr>
          <p:cNvPr id="154628" name="Rectangle 3"/>
          <p:cNvSpPr>
            <a:spLocks noGrp="1" noChangeArrowheads="1"/>
          </p:cNvSpPr>
          <p:nvPr>
            <p:ph type="body" idx="1"/>
          </p:nvPr>
        </p:nvSpPr>
        <p:spPr>
          <a:noFill/>
        </p:spPr>
        <p:txBody>
          <a:bodyPr/>
          <a:lstStyle/>
          <a:p>
            <a:r>
              <a:rPr lang="en-US" sz="1200" b="1" kern="1200" dirty="0" smtClean="0">
                <a:solidFill>
                  <a:schemeClr val="tx1"/>
                </a:solidFill>
                <a:effectLst/>
              </a:rPr>
              <a:t> </a:t>
            </a:r>
            <a:endParaRPr lang="en-US" dirty="0" smtClean="0">
              <a:latin typeface="Arial" pitchFamily="34" charset="0"/>
            </a:endParaRPr>
          </a:p>
        </p:txBody>
      </p:sp>
    </p:spTree>
    <p:extLst>
      <p:ext uri="{BB962C8B-B14F-4D97-AF65-F5344CB8AC3E}">
        <p14:creationId xmlns:p14="http://schemas.microsoft.com/office/powerpoint/2010/main" val="2482839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3440613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simplicity and peace of mind.</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64</a:t>
            </a:fld>
            <a:endParaRPr lang="en-US"/>
          </a:p>
        </p:txBody>
      </p:sp>
    </p:spTree>
    <p:extLst>
      <p:ext uri="{BB962C8B-B14F-4D97-AF65-F5344CB8AC3E}">
        <p14:creationId xmlns:p14="http://schemas.microsoft.com/office/powerpoint/2010/main" val="1090870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65</a:t>
            </a:fld>
            <a:endParaRPr lang="en-US"/>
          </a:p>
        </p:txBody>
      </p:sp>
    </p:spTree>
    <p:extLst>
      <p:ext uri="{BB962C8B-B14F-4D97-AF65-F5344CB8AC3E}">
        <p14:creationId xmlns:p14="http://schemas.microsoft.com/office/powerpoint/2010/main" val="20979053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446829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2"/>
                </a:solidFill>
              </a:rPr>
              <a:t>Atlantis abutments support cement-, (single-tooth) screw- and </a:t>
            </a:r>
            <a:r>
              <a:rPr lang="en-US" sz="1200" dirty="0" err="1" smtClean="0">
                <a:solidFill>
                  <a:schemeClr val="tx2"/>
                </a:solidFill>
              </a:rPr>
              <a:t>attachmet</a:t>
            </a:r>
            <a:r>
              <a:rPr lang="en-US" sz="1200" dirty="0" smtClean="0">
                <a:solidFill>
                  <a:schemeClr val="tx2"/>
                </a:solidFill>
              </a:rPr>
              <a:t>-retained restorations,</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9</a:t>
            </a:fld>
            <a:endParaRPr lang="en-US"/>
          </a:p>
        </p:txBody>
      </p:sp>
    </p:spTree>
    <p:extLst>
      <p:ext uri="{BB962C8B-B14F-4D97-AF65-F5344CB8AC3E}">
        <p14:creationId xmlns:p14="http://schemas.microsoft.com/office/powerpoint/2010/main" val="193391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13941704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A1A8DDE7-BE17-4313-8DF9-FFE77EE1DE55}" type="slidenum">
              <a:rPr lang="en-US" sz="1200" smtClean="0"/>
              <a:pPr/>
              <a:t>69</a:t>
            </a:fld>
            <a:endParaRPr lang="en-US" sz="1200" smtClean="0"/>
          </a:p>
        </p:txBody>
      </p:sp>
      <p:sp>
        <p:nvSpPr>
          <p:cNvPr id="144387" name="Rectangle 2"/>
          <p:cNvSpPr>
            <a:spLocks noGrp="1" noRot="1" noChangeAspect="1" noChangeArrowheads="1" noTextEdit="1"/>
          </p:cNvSpPr>
          <p:nvPr>
            <p:ph type="sldImg"/>
          </p:nvPr>
        </p:nvSpPr>
        <p:spPr>
          <a:xfrm>
            <a:off x="90488" y="744538"/>
            <a:ext cx="6616700" cy="3722687"/>
          </a:xfrm>
          <a:ln/>
        </p:spPr>
      </p:sp>
      <p:sp>
        <p:nvSpPr>
          <p:cNvPr id="14438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added assurance that you are receiving </a:t>
            </a:r>
            <a:r>
              <a:rPr lang="en-US" smtClean="0"/>
              <a:t>genuine Atlantis original </a:t>
            </a:r>
            <a:r>
              <a:rPr lang="en-US" dirty="0" smtClean="0"/>
              <a:t>abutments, warranty cards are provided with an order identification number for every case delivered.</a:t>
            </a:r>
          </a:p>
          <a:p>
            <a:endParaRPr lang="sv-SE" dirty="0" smtClean="0">
              <a:latin typeface="Arial" pitchFamily="34" charset="0"/>
            </a:endParaRPr>
          </a:p>
        </p:txBody>
      </p:sp>
    </p:spTree>
    <p:extLst>
      <p:ext uri="{BB962C8B-B14F-4D97-AF65-F5344CB8AC3E}">
        <p14:creationId xmlns:p14="http://schemas.microsoft.com/office/powerpoint/2010/main" val="42578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10</a:t>
            </a:fld>
            <a:endParaRPr lang="en-GB"/>
          </a:p>
        </p:txBody>
      </p:sp>
    </p:spTree>
    <p:extLst>
      <p:ext uri="{BB962C8B-B14F-4D97-AF65-F5344CB8AC3E}">
        <p14:creationId xmlns:p14="http://schemas.microsoft.com/office/powerpoint/2010/main" val="3945785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11</a:t>
            </a:fld>
            <a:endParaRPr lang="en-US"/>
          </a:p>
        </p:txBody>
      </p:sp>
    </p:spTree>
    <p:extLst>
      <p:ext uri="{BB962C8B-B14F-4D97-AF65-F5344CB8AC3E}">
        <p14:creationId xmlns:p14="http://schemas.microsoft.com/office/powerpoint/2010/main" val="2921262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42279580-3EF5-4BDD-B2D8-C383573A1A62}" type="datetime4">
              <a:rPr lang="en-US"/>
              <a:pPr/>
              <a:t>March 14, 2017</a:t>
            </a:fld>
            <a:endParaRPr lang="en-US"/>
          </a:p>
        </p:txBody>
      </p:sp>
      <p:sp>
        <p:nvSpPr>
          <p:cNvPr id="5" name="Rectangle 6"/>
          <p:cNvSpPr>
            <a:spLocks noGrp="1" noChangeArrowheads="1"/>
          </p:cNvSpPr>
          <p:nvPr>
            <p:ph type="ftr" sz="quarter" idx="4"/>
          </p:nvPr>
        </p:nvSpPr>
        <p:spPr>
          <a:ln/>
        </p:spPr>
        <p:txBody>
          <a:bodyPr/>
          <a:lstStyle/>
          <a:p>
            <a:r>
              <a:rPr lang="en-US" dirty="0" smtClean="0"/>
              <a:t>Atlantis - </a:t>
            </a:r>
            <a:r>
              <a:rPr lang="en-US" dirty="0"/>
              <a:t>Custom Connect</a:t>
            </a:r>
          </a:p>
        </p:txBody>
      </p:sp>
      <p:sp>
        <p:nvSpPr>
          <p:cNvPr id="6" name="Rectangle 7"/>
          <p:cNvSpPr>
            <a:spLocks noGrp="1" noChangeArrowheads="1"/>
          </p:cNvSpPr>
          <p:nvPr>
            <p:ph type="sldNum" sz="quarter" idx="5"/>
          </p:nvPr>
        </p:nvSpPr>
        <p:spPr>
          <a:ln/>
        </p:spPr>
        <p:txBody>
          <a:bodyPr/>
          <a:lstStyle/>
          <a:p>
            <a:fld id="{30E50A9F-A024-4530-8493-7351F573B287}" type="slidenum">
              <a:rPr lang="en-US"/>
              <a:pPr/>
              <a:t>12</a:t>
            </a:fld>
            <a:endParaRPr lang="en-US"/>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synergy of four unique elements that together allow for design and production of consistent, high-quality, patient-specific abutments for all major implant systems.</a:t>
            </a:r>
          </a:p>
        </p:txBody>
      </p:sp>
    </p:spTree>
    <p:extLst>
      <p:ext uri="{BB962C8B-B14F-4D97-AF65-F5344CB8AC3E}">
        <p14:creationId xmlns:p14="http://schemas.microsoft.com/office/powerpoint/2010/main" val="74840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0" name="Rektangel 9"/>
          <p:cNvSpPr/>
          <p:nvPr userDrawn="1"/>
        </p:nvSpPr>
        <p:spPr>
          <a:xfrm>
            <a:off x="0" y="5419792"/>
            <a:ext cx="12183576" cy="1438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pic>
        <p:nvPicPr>
          <p:cNvPr id="19" name="Billed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30200" y="5651195"/>
            <a:ext cx="11530013" cy="91494"/>
          </a:xfrm>
          <a:prstGeom prst="rect">
            <a:avLst/>
          </a:prstGeom>
        </p:spPr>
      </p:pic>
      <p:pic>
        <p:nvPicPr>
          <p:cNvPr id="13" name="Billed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4221" y="5972130"/>
            <a:ext cx="1505262" cy="427995"/>
          </a:xfrm>
          <a:prstGeom prst="rect">
            <a:avLst/>
          </a:prstGeom>
        </p:spPr>
      </p:pic>
      <p:sp>
        <p:nvSpPr>
          <p:cNvPr id="16"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pic>
        <p:nvPicPr>
          <p:cNvPr id="17" name="Billede 16"/>
          <p:cNvPicPr>
            <a:picLocks noChangeAspect="1"/>
          </p:cNvPicPr>
          <p:nvPr userDrawn="1"/>
        </p:nvPicPr>
        <p:blipFill rotWithShape="1">
          <a:blip r:embed="rId4"/>
          <a:srcRect t="40461" r="82808" b="6382"/>
          <a:stretch/>
        </p:blipFill>
        <p:spPr>
          <a:xfrm>
            <a:off x="284953" y="5978941"/>
            <a:ext cx="825791" cy="410577"/>
          </a:xfrm>
          <a:prstGeom prst="rect">
            <a:avLst/>
          </a:prstGeom>
        </p:spPr>
      </p:pic>
      <p:sp>
        <p:nvSpPr>
          <p:cNvPr id="18"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484A80B5-B011-4E09-A387-4D7FC98CF63D}" type="datetime1">
              <a:rPr lang="da-DK" smtClean="0"/>
              <a:pPr/>
              <a:t>14-03-2017</a:t>
            </a:fld>
            <a:endParaRPr lang="en-GB" dirty="0"/>
          </a:p>
        </p:txBody>
      </p:sp>
      <p:sp>
        <p:nvSpPr>
          <p:cNvPr id="20"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GB" smtClean="0"/>
              <a:t>Dentsply Sirona 2016</a:t>
            </a:r>
            <a:endParaRPr lang="en-GB" dirty="0"/>
          </a:p>
        </p:txBody>
      </p:sp>
      <p:sp>
        <p:nvSpPr>
          <p:cNvPr id="21"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61775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C">
    <p:bg>
      <p:bgPr>
        <a:solidFill>
          <a:schemeClr val="tx2"/>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
        <p:nvSpPr>
          <p:cNvPr id="9"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484A80B5-B011-4E09-A387-4D7FC98CF63D}" type="datetime1">
              <a:rPr lang="da-DK" smtClean="0"/>
              <a:pPr/>
              <a:t>14-03-2017</a:t>
            </a:fld>
            <a:endParaRPr lang="en-GB" dirty="0"/>
          </a:p>
        </p:txBody>
      </p:sp>
      <p:sp>
        <p:nvSpPr>
          <p:cNvPr id="10"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smtClean="0"/>
              <a:t>Dentsply Sirona 2016</a:t>
            </a:r>
            <a:endParaRPr lang="en-GB" dirty="0"/>
          </a:p>
        </p:txBody>
      </p:sp>
      <p:sp>
        <p:nvSpPr>
          <p:cNvPr id="11"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
        <p:nvSpPr>
          <p:cNvPr id="8" name="Pladsholder til tekst 13"/>
          <p:cNvSpPr>
            <a:spLocks noGrp="1"/>
          </p:cNvSpPr>
          <p:nvPr>
            <p:ph type="body" sz="quarter" idx="14" hasCustomPrompt="1"/>
          </p:nvPr>
        </p:nvSpPr>
        <p:spPr>
          <a:xfrm>
            <a:off x="10075333" y="5822462"/>
            <a:ext cx="2116667" cy="608548"/>
          </a:xfrm>
          <a:blipFill>
            <a:blip r:embed="rId2"/>
            <a:srcRect/>
            <a:stretch>
              <a:fillRect l="-332002" t="-56194" r="3" b="2"/>
            </a:stretch>
          </a:blipFill>
        </p:spPr>
        <p:txBody>
          <a:bodyPr/>
          <a:lstStyle>
            <a:lvl1pPr algn="r">
              <a:defRPr sz="100">
                <a:solidFill>
                  <a:schemeClr val="accent2"/>
                </a:solidFill>
              </a:defRPr>
            </a:lvl1pPr>
          </a:lstStyle>
          <a:p>
            <a:pPr lvl="0"/>
            <a:r>
              <a:rPr lang="en-GB" dirty="0" smtClean="0"/>
              <a:t>1</a:t>
            </a:r>
            <a:endParaRPr lang="en-GB" dirty="0"/>
          </a:p>
        </p:txBody>
      </p:sp>
    </p:spTree>
    <p:extLst>
      <p:ext uri="{BB962C8B-B14F-4D97-AF65-F5344CB8AC3E}">
        <p14:creationId xmlns:p14="http://schemas.microsoft.com/office/powerpoint/2010/main" val="4037856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D - System">
    <p:bg>
      <p:bgPr>
        <a:solidFill>
          <a:schemeClr val="tx2"/>
        </a:solidFill>
        <a:effectLst/>
      </p:bgPr>
    </p:bg>
    <p:spTree>
      <p:nvGrpSpPr>
        <p:cNvPr id="1" name=""/>
        <p:cNvGrpSpPr/>
        <p:nvPr/>
      </p:nvGrpSpPr>
      <p:grpSpPr>
        <a:xfrm>
          <a:off x="0" y="0"/>
          <a:ext cx="0" cy="0"/>
          <a:chOff x="0" y="0"/>
          <a:chExt cx="0" cy="0"/>
        </a:xfrm>
      </p:grpSpPr>
      <p:sp>
        <p:nvSpPr>
          <p:cNvPr id="8" name="Pladsholder til tekst 13"/>
          <p:cNvSpPr>
            <a:spLocks noGrp="1"/>
          </p:cNvSpPr>
          <p:nvPr>
            <p:ph type="body" sz="quarter" idx="14" hasCustomPrompt="1"/>
          </p:nvPr>
        </p:nvSpPr>
        <p:spPr>
          <a:xfrm>
            <a:off x="10075333" y="5822462"/>
            <a:ext cx="2116667" cy="608548"/>
          </a:xfrm>
          <a:blipFill>
            <a:blip r:embed="rId2"/>
            <a:srcRect/>
            <a:stretch>
              <a:fillRect l="-332002" t="-56194" r="3" b="2"/>
            </a:stretch>
          </a:blipFill>
        </p:spPr>
        <p:txBody>
          <a:bodyPr/>
          <a:lstStyle>
            <a:lvl1pPr algn="r">
              <a:defRPr sz="100">
                <a:solidFill>
                  <a:schemeClr val="accent2"/>
                </a:solidFill>
              </a:defRPr>
            </a:lvl1pPr>
          </a:lstStyle>
          <a:p>
            <a:pPr lvl="0"/>
            <a:r>
              <a:rPr lang="en-GB" dirty="0" smtClean="0"/>
              <a:t>1</a:t>
            </a:r>
            <a:endParaRPr lang="en-GB" dirty="0"/>
          </a:p>
        </p:txBody>
      </p:sp>
      <p:sp>
        <p:nvSpPr>
          <p:cNvPr id="6" name="Text Placeholder 5"/>
          <p:cNvSpPr>
            <a:spLocks noGrp="1"/>
          </p:cNvSpPr>
          <p:nvPr>
            <p:ph type="body" sz="quarter" idx="15" hasCustomPrompt="1"/>
          </p:nvPr>
        </p:nvSpPr>
        <p:spPr>
          <a:xfrm>
            <a:off x="312738" y="1806576"/>
            <a:ext cx="11646651" cy="760162"/>
          </a:xfrm>
        </p:spPr>
        <p:txBody>
          <a:bodyPr/>
          <a:lstStyle>
            <a:lvl1pPr marL="0" indent="0">
              <a:buNone/>
              <a:defRPr sz="4400">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section title</a:t>
            </a:r>
            <a:endParaRPr lang="en-US" dirty="0"/>
          </a:p>
        </p:txBody>
      </p:sp>
      <p:sp>
        <p:nvSpPr>
          <p:cNvPr id="9" name="Text Placeholder 5"/>
          <p:cNvSpPr>
            <a:spLocks noGrp="1"/>
          </p:cNvSpPr>
          <p:nvPr>
            <p:ph type="body" sz="quarter" idx="16" hasCustomPrompt="1"/>
          </p:nvPr>
        </p:nvSpPr>
        <p:spPr>
          <a:xfrm>
            <a:off x="312822" y="555626"/>
            <a:ext cx="11646651" cy="760162"/>
          </a:xfrm>
        </p:spPr>
        <p:txBody>
          <a:bodyPr/>
          <a:lstStyle>
            <a:lvl1pPr marL="0" indent="0">
              <a:buNone/>
              <a:defRPr sz="3200" b="1">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product name</a:t>
            </a:r>
            <a:endParaRPr lang="en-US" dirty="0"/>
          </a:p>
        </p:txBody>
      </p:sp>
      <p:sp>
        <p:nvSpPr>
          <p:cNvPr id="10"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39696DB6-6BAD-4DC1-ACAD-107D76622412}" type="datetime1">
              <a:rPr lang="da-DK" smtClean="0"/>
              <a:t>14-03-2017</a:t>
            </a:fld>
            <a:endParaRPr lang="en-GB" dirty="0"/>
          </a:p>
        </p:txBody>
      </p:sp>
      <p:sp>
        <p:nvSpPr>
          <p:cNvPr id="11"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smtClean="0"/>
              <a:t>Dentsply Sirona 2016</a:t>
            </a:r>
            <a:endParaRPr lang="en-GB" dirty="0"/>
          </a:p>
        </p:txBody>
      </p:sp>
      <p:sp>
        <p:nvSpPr>
          <p:cNvPr id="12"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186788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Image">
    <p:bg>
      <p:bgPr>
        <a:solidFill>
          <a:schemeClr val="accent2"/>
        </a:solidFill>
        <a:effectLst/>
      </p:bgPr>
    </p:bg>
    <p:spTree>
      <p:nvGrpSpPr>
        <p:cNvPr id="1" name=""/>
        <p:cNvGrpSpPr/>
        <p:nvPr/>
      </p:nvGrpSpPr>
      <p:grpSpPr>
        <a:xfrm>
          <a:off x="0" y="0"/>
          <a:ext cx="0" cy="0"/>
          <a:chOff x="0" y="0"/>
          <a:chExt cx="0" cy="0"/>
        </a:xfrm>
      </p:grpSpPr>
      <p:sp>
        <p:nvSpPr>
          <p:cNvPr id="7"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8" name="Title 1"/>
          <p:cNvSpPr>
            <a:spLocks noGrp="1"/>
          </p:cNvSpPr>
          <p:nvPr>
            <p:ph type="title" hasCustomPrompt="1"/>
          </p:nvPr>
        </p:nvSpPr>
        <p:spPr>
          <a:xfrm>
            <a:off x="330200" y="559229"/>
            <a:ext cx="9566837" cy="2052768"/>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
        <p:nvSpPr>
          <p:cNvPr id="2" name="Rektangel 1"/>
          <p:cNvSpPr/>
          <p:nvPr userDrawn="1"/>
        </p:nvSpPr>
        <p:spPr>
          <a:xfrm>
            <a:off x="9370165" y="5861278"/>
            <a:ext cx="2821836" cy="569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1"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484A80B5-B011-4E09-A387-4D7FC98CF63D}" type="datetime1">
              <a:rPr lang="da-DK" smtClean="0"/>
              <a:pPr/>
              <a:t>14-03-2017</a:t>
            </a:fld>
            <a:endParaRPr lang="en-GB" dirty="0"/>
          </a:p>
        </p:txBody>
      </p:sp>
      <p:sp>
        <p:nvSpPr>
          <p:cNvPr id="12"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smtClean="0"/>
              <a:t>Dentsply Sirona 2016</a:t>
            </a:r>
            <a:endParaRPr lang="en-GB" dirty="0"/>
          </a:p>
        </p:txBody>
      </p:sp>
      <p:sp>
        <p:nvSpPr>
          <p:cNvPr id="13"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898887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A">
    <p:bg>
      <p:bgPr>
        <a:gradFill flip="none" rotWithShape="1">
          <a:gsLst>
            <a:gs pos="0">
              <a:schemeClr val="bg2"/>
            </a:gs>
            <a:gs pos="21000">
              <a:schemeClr val="bg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30201" y="555625"/>
            <a:ext cx="3640668" cy="3795913"/>
          </a:xfrm>
          <a:noFill/>
        </p:spPr>
        <p:txBody>
          <a:bodyPr vert="horz" lIns="0" tIns="0" rIns="0" bIns="0" rtlCol="0" anchor="t" anchorCtr="0">
            <a:noAutofit/>
          </a:bodyPr>
          <a:lstStyle>
            <a:lvl1pPr>
              <a:defRPr lang="da-DK" sz="2000" b="0" dirty="0">
                <a:solidFill>
                  <a:schemeClr val="tx2"/>
                </a:solidFill>
              </a:defRPr>
            </a:lvl1pPr>
          </a:lstStyle>
          <a:p>
            <a:r>
              <a:rPr lang="en-US" smtClean="0"/>
              <a:t>Click to edit Master title style</a:t>
            </a:r>
            <a:endParaRPr lang="en-GB" dirty="0" smtClean="0"/>
          </a:p>
        </p:txBody>
      </p:sp>
      <p:grpSp>
        <p:nvGrpSpPr>
          <p:cNvPr id="9" name="Group 4"/>
          <p:cNvGrpSpPr>
            <a:grpSpLocks noChangeAspect="1"/>
          </p:cNvGrpSpPr>
          <p:nvPr userDrawn="1"/>
        </p:nvGrpSpPr>
        <p:grpSpPr bwMode="auto">
          <a:xfrm>
            <a:off x="5092700" y="1822450"/>
            <a:ext cx="2006600" cy="2633663"/>
            <a:chOff x="2335" y="1148"/>
            <a:chExt cx="1264" cy="1659"/>
          </a:xfrm>
        </p:grpSpPr>
        <p:sp>
          <p:nvSpPr>
            <p:cNvPr id="10" name="Freeform 18"/>
            <p:cNvSpPr>
              <a:spLocks/>
            </p:cNvSpPr>
            <p:nvPr userDrawn="1"/>
          </p:nvSpPr>
          <p:spPr bwMode="auto">
            <a:xfrm>
              <a:off x="2335" y="1148"/>
              <a:ext cx="1264" cy="1050"/>
            </a:xfrm>
            <a:custGeom>
              <a:avLst/>
              <a:gdLst>
                <a:gd name="T0" fmla="*/ 197 w 672"/>
                <a:gd name="T1" fmla="*/ 0 h 557"/>
                <a:gd name="T2" fmla="*/ 670 w 672"/>
                <a:gd name="T3" fmla="*/ 430 h 557"/>
                <a:gd name="T4" fmla="*/ 652 w 672"/>
                <a:gd name="T5" fmla="*/ 557 h 557"/>
                <a:gd name="T6" fmla="*/ 306 w 672"/>
                <a:gd name="T7" fmla="*/ 354 h 557"/>
                <a:gd name="T8" fmla="*/ 306 w 672"/>
                <a:gd name="T9" fmla="*/ 354 h 557"/>
                <a:gd name="T10" fmla="*/ 0 w 672"/>
                <a:gd name="T11" fmla="*/ 67 h 557"/>
                <a:gd name="T12" fmla="*/ 0 w 672"/>
                <a:gd name="T13" fmla="*/ 1 h 557"/>
                <a:gd name="T14" fmla="*/ 197 w 672"/>
                <a:gd name="T15" fmla="*/ 0 h 5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557">
                  <a:moveTo>
                    <a:pt x="197" y="0"/>
                  </a:moveTo>
                  <a:cubicBezTo>
                    <a:pt x="476" y="0"/>
                    <a:pt x="672" y="177"/>
                    <a:pt x="670" y="430"/>
                  </a:cubicBezTo>
                  <a:cubicBezTo>
                    <a:pt x="670" y="486"/>
                    <a:pt x="663" y="516"/>
                    <a:pt x="652" y="557"/>
                  </a:cubicBezTo>
                  <a:cubicBezTo>
                    <a:pt x="609" y="439"/>
                    <a:pt x="489" y="392"/>
                    <a:pt x="306" y="354"/>
                  </a:cubicBezTo>
                  <a:cubicBezTo>
                    <a:pt x="306" y="354"/>
                    <a:pt x="306" y="354"/>
                    <a:pt x="306" y="354"/>
                  </a:cubicBezTo>
                  <a:cubicBezTo>
                    <a:pt x="44" y="291"/>
                    <a:pt x="0" y="223"/>
                    <a:pt x="0" y="67"/>
                  </a:cubicBezTo>
                  <a:cubicBezTo>
                    <a:pt x="0" y="1"/>
                    <a:pt x="0" y="1"/>
                    <a:pt x="0" y="1"/>
                  </a:cubicBezTo>
                  <a:cubicBezTo>
                    <a:pt x="0" y="1"/>
                    <a:pt x="198" y="0"/>
                    <a:pt x="197" y="0"/>
                  </a:cubicBezTo>
                </a:path>
              </a:pathLst>
            </a:custGeom>
            <a:solidFill>
              <a:srgbClr val="55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19"/>
            <p:cNvSpPr>
              <a:spLocks/>
            </p:cNvSpPr>
            <p:nvPr userDrawn="1"/>
          </p:nvSpPr>
          <p:spPr bwMode="auto">
            <a:xfrm>
              <a:off x="2335" y="1923"/>
              <a:ext cx="1025" cy="884"/>
            </a:xfrm>
            <a:custGeom>
              <a:avLst/>
              <a:gdLst>
                <a:gd name="T0" fmla="*/ 545 w 545"/>
                <a:gd name="T1" fmla="*/ 286 h 469"/>
                <a:gd name="T2" fmla="*/ 260 w 545"/>
                <a:gd name="T3" fmla="*/ 100 h 469"/>
                <a:gd name="T4" fmla="*/ 0 w 545"/>
                <a:gd name="T5" fmla="*/ 0 h 469"/>
                <a:gd name="T6" fmla="*/ 0 w 545"/>
                <a:gd name="T7" fmla="*/ 391 h 469"/>
                <a:gd name="T8" fmla="*/ 250 w 545"/>
                <a:gd name="T9" fmla="*/ 469 h 469"/>
                <a:gd name="T10" fmla="*/ 545 w 545"/>
                <a:gd name="T11" fmla="*/ 286 h 469"/>
              </a:gdLst>
              <a:ahLst/>
              <a:cxnLst>
                <a:cxn ang="0">
                  <a:pos x="T0" y="T1"/>
                </a:cxn>
                <a:cxn ang="0">
                  <a:pos x="T2" y="T3"/>
                </a:cxn>
                <a:cxn ang="0">
                  <a:pos x="T4" y="T5"/>
                </a:cxn>
                <a:cxn ang="0">
                  <a:pos x="T6" y="T7"/>
                </a:cxn>
                <a:cxn ang="0">
                  <a:pos x="T8" y="T9"/>
                </a:cxn>
                <a:cxn ang="0">
                  <a:pos x="T10" y="T11"/>
                </a:cxn>
              </a:cxnLst>
              <a:rect l="0" t="0" r="r" b="b"/>
              <a:pathLst>
                <a:path w="545" h="469">
                  <a:moveTo>
                    <a:pt x="545" y="286"/>
                  </a:moveTo>
                  <a:cubicBezTo>
                    <a:pt x="545" y="192"/>
                    <a:pt x="496" y="153"/>
                    <a:pt x="260" y="100"/>
                  </a:cubicBezTo>
                  <a:cubicBezTo>
                    <a:pt x="116" y="68"/>
                    <a:pt x="57" y="33"/>
                    <a:pt x="0" y="0"/>
                  </a:cubicBezTo>
                  <a:cubicBezTo>
                    <a:pt x="0" y="391"/>
                    <a:pt x="0" y="391"/>
                    <a:pt x="0" y="391"/>
                  </a:cubicBezTo>
                  <a:cubicBezTo>
                    <a:pt x="79" y="440"/>
                    <a:pt x="191" y="469"/>
                    <a:pt x="250" y="469"/>
                  </a:cubicBezTo>
                  <a:cubicBezTo>
                    <a:pt x="449" y="469"/>
                    <a:pt x="545" y="382"/>
                    <a:pt x="545" y="286"/>
                  </a:cubicBezTo>
                </a:path>
              </a:pathLst>
            </a:custGeom>
            <a:solidFill>
              <a:srgbClr val="5557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2"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484A80B5-B011-4E09-A387-4D7FC98CF63D}" type="datetime1">
              <a:rPr lang="da-DK" smtClean="0"/>
              <a:pPr/>
              <a:t>14-03-2017</a:t>
            </a:fld>
            <a:endParaRPr lang="en-GB" dirty="0"/>
          </a:p>
        </p:txBody>
      </p:sp>
      <p:sp>
        <p:nvSpPr>
          <p:cNvPr id="13" name="Footer Placeholder 4"/>
          <p:cNvSpPr>
            <a:spLocks noGrp="1"/>
          </p:cNvSpPr>
          <p:nvPr>
            <p:ph type="ftr" sz="quarter" idx="3"/>
          </p:nvPr>
        </p:nvSpPr>
        <p:spPr>
          <a:xfrm>
            <a:off x="2008574" y="6498562"/>
            <a:ext cx="6381447" cy="190996"/>
          </a:xfrm>
          <a:prstGeom prst="rect">
            <a:avLst/>
          </a:prstGeom>
        </p:spPr>
        <p:txBody>
          <a:bodyPr vert="horz" lIns="0" tIns="0" rIns="0" bIns="0" rtlCol="0" anchor="b" anchorCtr="0">
            <a:noAutofit/>
          </a:bodyPr>
          <a:lstStyle>
            <a:lvl1pPr algn="l">
              <a:defRPr sz="800">
                <a:solidFill>
                  <a:schemeClr val="accent3"/>
                </a:solidFill>
              </a:defRPr>
            </a:lvl1pPr>
          </a:lstStyle>
          <a:p>
            <a:r>
              <a:rPr lang="en-US" dirty="0" err="1" smtClean="0"/>
              <a:t>Dentsply</a:t>
            </a:r>
            <a:r>
              <a:rPr lang="en-US" dirty="0" smtClean="0"/>
              <a:t> Sirona 2016. </a:t>
            </a:r>
            <a:r>
              <a:rPr lang="en-US" dirty="0" err="1" smtClean="0"/>
              <a:t>Dentsply</a:t>
            </a:r>
            <a:r>
              <a:rPr lang="en-US" dirty="0" smtClean="0"/>
              <a:t> Sirona does not waive any right to its trademarks by not using the symbols  or .</a:t>
            </a:r>
            <a:endParaRPr lang="en-GB" dirty="0"/>
          </a:p>
        </p:txBody>
      </p:sp>
      <p:sp>
        <p:nvSpPr>
          <p:cNvPr id="14"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7194695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mp; Content - no wav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marL="363538" indent="-363538">
              <a:buFont typeface="Arial" pitchFamily="34" charset="0"/>
              <a:buChar char="•"/>
              <a:defRPr baseline="0">
                <a:solidFill>
                  <a:srgbClr val="000000"/>
                </a:solidFill>
              </a:defRPr>
            </a:lvl1pPr>
            <a:lvl2pPr marL="812800" indent="-363538">
              <a:buFont typeface="Arial" pitchFamily="34" charset="0"/>
              <a:buChar char="‒"/>
              <a:defRPr baseline="0">
                <a:solidFill>
                  <a:srgbClr val="000000"/>
                </a:solidFill>
              </a:defRPr>
            </a:lvl2pPr>
            <a:lvl3pPr marL="1160463" indent="-260350">
              <a:buFont typeface="Arial" pitchFamily="34" charset="0"/>
              <a:buChar char="•"/>
              <a:defRPr baseline="0">
                <a:solidFill>
                  <a:srgbClr val="000000"/>
                </a:solidFill>
              </a:defRPr>
            </a:lvl3pPr>
            <a:lvl4pPr marL="1611313" indent="-261938">
              <a:buFont typeface="Arial" pitchFamily="34" charset="0"/>
              <a:buChar char="‒"/>
              <a:defRPr baseline="0">
                <a:solidFill>
                  <a:srgbClr val="000000"/>
                </a:solidFill>
              </a:defRPr>
            </a:lvl4pPr>
            <a:lvl5pPr marL="2060575" indent="-260350">
              <a:defRPr baseline="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Rectangle 1028"/>
          <p:cNvSpPr>
            <a:spLocks noGrp="1" noChangeArrowheads="1"/>
          </p:cNvSpPr>
          <p:nvPr>
            <p:ph type="ftr" sz="quarter" idx="10"/>
          </p:nvPr>
        </p:nvSpPr>
        <p:spPr>
          <a:ln/>
        </p:spPr>
        <p:txBody>
          <a:bodyPr/>
          <a:lstStyle>
            <a:lvl1pPr>
              <a:defRPr/>
            </a:lvl1pPr>
          </a:lstStyle>
          <a:p>
            <a:pPr>
              <a:defRPr/>
            </a:pPr>
            <a:r>
              <a:rPr lang="en-US">
                <a:solidFill>
                  <a:srgbClr val="FFFFFF"/>
                </a:solidFill>
              </a:rPr>
              <a:t>  </a:t>
            </a:r>
            <a:fld id="{88A2B03D-C46B-45C7-BAD6-56C67DB692B8}" type="slidenum">
              <a:rPr lang="en-US">
                <a:solidFill>
                  <a:srgbClr val="FFFFFF"/>
                </a:solidFill>
              </a:rPr>
              <a:pPr>
                <a:defRPr/>
              </a:pPr>
              <a:t>‹#›</a:t>
            </a:fld>
            <a:endParaRPr lang="en-US">
              <a:solidFill>
                <a:srgbClr val="FFFFFF"/>
              </a:solidFill>
            </a:endParaRPr>
          </a:p>
        </p:txBody>
      </p:sp>
      <p:pic>
        <p:nvPicPr>
          <p:cNvPr id="6" name="Bild 5" descr="Logo_DENTSPLY-Implants.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0456" y="6093296"/>
            <a:ext cx="1722367" cy="540000"/>
          </a:xfrm>
          <a:prstGeom prst="rect">
            <a:avLst/>
          </a:prstGeom>
        </p:spPr>
      </p:pic>
    </p:spTree>
    <p:extLst>
      <p:ext uri="{BB962C8B-B14F-4D97-AF65-F5344CB8AC3E}">
        <p14:creationId xmlns:p14="http://schemas.microsoft.com/office/powerpoint/2010/main" val="426161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no wav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1354138" y="1752600"/>
            <a:ext cx="4665663" cy="4343400"/>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Content Placeholder 3"/>
          <p:cNvSpPr>
            <a:spLocks noGrp="1"/>
          </p:cNvSpPr>
          <p:nvPr>
            <p:ph sz="half" idx="2"/>
          </p:nvPr>
        </p:nvSpPr>
        <p:spPr>
          <a:xfrm>
            <a:off x="6172201" y="1752600"/>
            <a:ext cx="4665663" cy="4343400"/>
          </a:xfrm>
        </p:spPr>
        <p:txBody>
          <a:bodyPr/>
          <a:lstStyle>
            <a:lvl1pPr>
              <a:defRPr sz="2800">
                <a:solidFill>
                  <a:srgbClr val="000000"/>
                </a:solidFill>
              </a:defRPr>
            </a:lvl1pPr>
            <a:lvl2pPr>
              <a:defRPr sz="2400">
                <a:solidFill>
                  <a:srgbClr val="000000"/>
                </a:solidFill>
              </a:defRPr>
            </a:lvl2pPr>
            <a:lvl3pPr>
              <a:defRPr sz="2000"/>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5" name="Rectangle 1028"/>
          <p:cNvSpPr>
            <a:spLocks noGrp="1" noChangeArrowheads="1"/>
          </p:cNvSpPr>
          <p:nvPr>
            <p:ph type="ftr" sz="quarter" idx="10"/>
          </p:nvPr>
        </p:nvSpPr>
        <p:spPr>
          <a:ln/>
        </p:spPr>
        <p:txBody>
          <a:bodyPr/>
          <a:lstStyle>
            <a:lvl1pPr>
              <a:defRPr/>
            </a:lvl1pPr>
          </a:lstStyle>
          <a:p>
            <a:pPr>
              <a:defRPr/>
            </a:pPr>
            <a:r>
              <a:rPr lang="en-US">
                <a:solidFill>
                  <a:srgbClr val="FFFFFF"/>
                </a:solidFill>
              </a:rPr>
              <a:t>  </a:t>
            </a:r>
            <a:fld id="{D81650C2-C929-490B-9189-62764BEFBB36}" type="slidenum">
              <a:rPr lang="en-US">
                <a:solidFill>
                  <a:srgbClr val="FFFFFF"/>
                </a:solidFill>
              </a:rPr>
              <a:pPr>
                <a:defRPr/>
              </a:pPr>
              <a:t>‹#›</a:t>
            </a:fld>
            <a:endParaRPr lang="en-US">
              <a:solidFill>
                <a:srgbClr val="FFFFFF"/>
              </a:solidFill>
            </a:endParaRPr>
          </a:p>
        </p:txBody>
      </p:sp>
      <p:pic>
        <p:nvPicPr>
          <p:cNvPr id="7" name="Bild 8" descr="Logo_Atlantis.pdf"/>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1" t="16597" b="-23341"/>
          <a:stretch/>
        </p:blipFill>
        <p:spPr>
          <a:xfrm>
            <a:off x="10346622" y="6370552"/>
            <a:ext cx="1573480" cy="370816"/>
          </a:xfrm>
          <a:prstGeom prst="rect">
            <a:avLst/>
          </a:prstGeom>
        </p:spPr>
      </p:pic>
    </p:spTree>
    <p:extLst>
      <p:ext uri="{BB962C8B-B14F-4D97-AF65-F5344CB8AC3E}">
        <p14:creationId xmlns:p14="http://schemas.microsoft.com/office/powerpoint/2010/main" val="336139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 no wav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Rectangle 1028"/>
          <p:cNvSpPr>
            <a:spLocks noGrp="1" noChangeArrowheads="1"/>
          </p:cNvSpPr>
          <p:nvPr>
            <p:ph type="ftr" sz="quarter" idx="10"/>
          </p:nvPr>
        </p:nvSpPr>
        <p:spPr>
          <a:ln/>
        </p:spPr>
        <p:txBody>
          <a:bodyPr/>
          <a:lstStyle>
            <a:lvl1pPr>
              <a:defRPr/>
            </a:lvl1pPr>
          </a:lstStyle>
          <a:p>
            <a:pPr>
              <a:defRPr/>
            </a:pPr>
            <a:r>
              <a:rPr lang="en-US">
                <a:solidFill>
                  <a:srgbClr val="FFFFFF"/>
                </a:solidFill>
              </a:rPr>
              <a:t>  </a:t>
            </a:r>
            <a:fld id="{EDA57FB3-D46B-4E6F-8543-C2887B6BA58C}" type="slidenum">
              <a:rPr lang="en-US">
                <a:solidFill>
                  <a:srgbClr val="FFFFFF"/>
                </a:solidFill>
              </a:rPr>
              <a:pPr>
                <a:defRPr/>
              </a:pPr>
              <a:t>‹#›</a:t>
            </a:fld>
            <a:endParaRPr lang="en-US">
              <a:solidFill>
                <a:srgbClr val="FFFFFF"/>
              </a:solidFill>
            </a:endParaRPr>
          </a:p>
        </p:txBody>
      </p:sp>
      <p:pic>
        <p:nvPicPr>
          <p:cNvPr id="6" name="Bild 5" descr="Logo_DENTSPLY-Implants.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0456" y="6093296"/>
            <a:ext cx="1722367" cy="540000"/>
          </a:xfrm>
          <a:prstGeom prst="rect">
            <a:avLst/>
          </a:prstGeom>
        </p:spPr>
      </p:pic>
    </p:spTree>
    <p:extLst>
      <p:ext uri="{BB962C8B-B14F-4D97-AF65-F5344CB8AC3E}">
        <p14:creationId xmlns:p14="http://schemas.microsoft.com/office/powerpoint/2010/main" val="334095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linical case - start">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sv-SE" dirty="0"/>
          </a:p>
        </p:txBody>
      </p:sp>
      <p:sp>
        <p:nvSpPr>
          <p:cNvPr id="4" name="Rectangle 1028"/>
          <p:cNvSpPr>
            <a:spLocks noGrp="1" noChangeArrowheads="1"/>
          </p:cNvSpPr>
          <p:nvPr>
            <p:ph type="ftr" sz="quarter" idx="10"/>
          </p:nvPr>
        </p:nvSpPr>
        <p:spPr>
          <a:ln/>
        </p:spPr>
        <p:txBody>
          <a:bodyPr/>
          <a:lstStyle>
            <a:lvl1pPr>
              <a:defRPr>
                <a:solidFill>
                  <a:schemeClr val="tx1"/>
                </a:solidFill>
              </a:defRPr>
            </a:lvl1pPr>
          </a:lstStyle>
          <a:p>
            <a:pPr>
              <a:defRPr/>
            </a:pPr>
            <a:r>
              <a:rPr lang="en-US" smtClean="0"/>
              <a:t>  </a:t>
            </a:r>
            <a:fld id="{88A2B03D-C46B-45C7-BAD6-56C67DB692B8}" type="slidenum">
              <a:rPr lang="en-US" smtClean="0"/>
              <a:pPr>
                <a:defRPr/>
              </a:pPr>
              <a:t>‹#›</a:t>
            </a:fld>
            <a:endParaRPr lang="en-US"/>
          </a:p>
        </p:txBody>
      </p:sp>
      <p:sp>
        <p:nvSpPr>
          <p:cNvPr id="6" name="Content Placeholder 2"/>
          <p:cNvSpPr>
            <a:spLocks noGrp="1"/>
          </p:cNvSpPr>
          <p:nvPr>
            <p:ph idx="1"/>
          </p:nvPr>
        </p:nvSpPr>
        <p:spPr>
          <a:xfrm>
            <a:off x="1354138" y="1752600"/>
            <a:ext cx="9483725" cy="4343400"/>
          </a:xfrm>
        </p:spPr>
        <p:txBody>
          <a:bodyPr/>
          <a:lstStyle>
            <a:lvl1pPr marL="355600" indent="-355600">
              <a:buClr>
                <a:schemeClr val="bg1"/>
              </a:buClr>
              <a:buFont typeface="Arial" pitchFamily="34" charset="0"/>
              <a:buChar char="•"/>
              <a:defRPr baseline="0">
                <a:solidFill>
                  <a:srgbClr val="FFFFFF"/>
                </a:solidFill>
              </a:defRPr>
            </a:lvl1pPr>
            <a:lvl2pPr marL="812800" indent="-368300">
              <a:buClr>
                <a:srgbClr val="FFFFFF"/>
              </a:buClr>
              <a:buFont typeface="Arial" pitchFamily="34" charset="0"/>
              <a:buChar char="‒"/>
              <a:defRPr baseline="0">
                <a:solidFill>
                  <a:srgbClr val="FFFFFF"/>
                </a:solidFill>
              </a:defRPr>
            </a:lvl2pPr>
            <a:lvl3pPr marL="1168400" indent="-266700">
              <a:buClr>
                <a:schemeClr val="tx1"/>
              </a:buClr>
              <a:buFont typeface="Arial" pitchFamily="34" charset="0"/>
              <a:buChar char="•"/>
              <a:defRPr baseline="0">
                <a:solidFill>
                  <a:srgbClr val="FFFFFF"/>
                </a:solidFill>
              </a:defRPr>
            </a:lvl3pPr>
            <a:lvl4pPr marL="1612900" indent="-266700">
              <a:buClr>
                <a:srgbClr val="FFFFFF"/>
              </a:buClr>
              <a:buFont typeface="Arial" pitchFamily="34" charset="0"/>
              <a:buChar char="‒"/>
              <a:defRPr baseline="0">
                <a:solidFill>
                  <a:srgbClr val="FFFFFF"/>
                </a:solidFill>
              </a:defRPr>
            </a:lvl4pPr>
            <a:lvl5pPr marL="2057400" indent="-266700">
              <a:buClr>
                <a:srgbClr val="FFFFFF"/>
              </a:buClr>
              <a:defRPr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pic>
        <p:nvPicPr>
          <p:cNvPr id="8" name="Bild 8" descr="Logo_Atlantis.pdf"/>
          <p:cNvPicPr>
            <a:picLocks noChangeAspect="1"/>
          </p:cNvPicPr>
          <p:nvPr userDrawn="1"/>
        </p:nvPicPr>
        <p:blipFill rotWithShape="1">
          <a:blip r:embed="rId2" cstate="print">
            <a:lum bright="100000" contrast="-100000"/>
            <a:extLst>
              <a:ext uri="{28A0092B-C50C-407E-A947-70E740481C1C}">
                <a14:useLocalDpi xmlns:a14="http://schemas.microsoft.com/office/drawing/2010/main" val="0"/>
              </a:ext>
            </a:extLst>
          </a:blip>
          <a:srcRect l="2835" t="19672" r="1926" b="13825"/>
          <a:stretch/>
        </p:blipFill>
        <p:spPr>
          <a:xfrm>
            <a:off x="10376275" y="6371152"/>
            <a:ext cx="1515688" cy="226800"/>
          </a:xfrm>
          <a:prstGeom prst="rect">
            <a:avLst/>
          </a:prstGeom>
        </p:spPr>
      </p:pic>
    </p:spTree>
    <p:extLst>
      <p:ext uri="{BB962C8B-B14F-4D97-AF65-F5344CB8AC3E}">
        <p14:creationId xmlns:p14="http://schemas.microsoft.com/office/powerpoint/2010/main" val="91284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linical case - 4 images+captions">
    <p:bg>
      <p:bgPr>
        <a:solidFill>
          <a:srgbClr val="000000"/>
        </a:solidFill>
        <a:effectLst/>
      </p:bgPr>
    </p:bg>
    <p:spTree>
      <p:nvGrpSpPr>
        <p:cNvPr id="1" name=""/>
        <p:cNvGrpSpPr/>
        <p:nvPr/>
      </p:nvGrpSpPr>
      <p:grpSpPr>
        <a:xfrm>
          <a:off x="0" y="0"/>
          <a:ext cx="0" cy="0"/>
          <a:chOff x="0" y="0"/>
          <a:chExt cx="0" cy="0"/>
        </a:xfrm>
      </p:grpSpPr>
      <p:sp>
        <p:nvSpPr>
          <p:cNvPr id="4" name="Rectangle 1028"/>
          <p:cNvSpPr>
            <a:spLocks noGrp="1" noChangeArrowheads="1"/>
          </p:cNvSpPr>
          <p:nvPr>
            <p:ph type="ftr" sz="quarter" idx="10"/>
          </p:nvPr>
        </p:nvSpPr>
        <p:spPr>
          <a:ln/>
        </p:spPr>
        <p:txBody>
          <a:bodyPr/>
          <a:lstStyle>
            <a:lvl1pPr>
              <a:defRPr>
                <a:solidFill>
                  <a:schemeClr val="tx1"/>
                </a:solidFill>
              </a:defRPr>
            </a:lvl1pPr>
          </a:lstStyle>
          <a:p>
            <a:pPr>
              <a:defRPr/>
            </a:pPr>
            <a:r>
              <a:rPr lang="en-US" smtClean="0">
                <a:solidFill>
                  <a:srgbClr val="000000"/>
                </a:solidFill>
              </a:rPr>
              <a:t>  </a:t>
            </a:r>
            <a:fld id="{88A2B03D-C46B-45C7-BAD6-56C67DB692B8}" type="slidenum">
              <a:rPr lang="en-US" smtClean="0">
                <a:solidFill>
                  <a:srgbClr val="000000"/>
                </a:solidFill>
              </a:rPr>
              <a:pPr>
                <a:defRPr/>
              </a:pPr>
              <a:t>‹#›</a:t>
            </a:fld>
            <a:endParaRPr lang="en-US">
              <a:solidFill>
                <a:srgbClr val="000000"/>
              </a:solidFill>
            </a:endParaRPr>
          </a:p>
        </p:txBody>
      </p:sp>
      <p:sp>
        <p:nvSpPr>
          <p:cNvPr id="16" name="Platshållare för bild 2"/>
          <p:cNvSpPr>
            <a:spLocks noGrp="1"/>
          </p:cNvSpPr>
          <p:nvPr>
            <p:ph type="pic" idx="1"/>
          </p:nvPr>
        </p:nvSpPr>
        <p:spPr>
          <a:xfrm>
            <a:off x="1007435" y="1316765"/>
            <a:ext cx="2496000" cy="2640000"/>
          </a:xfrm>
          <a:ln w="6350">
            <a:solidFill>
              <a:srgbClr val="A4A4A4"/>
            </a:solidFill>
          </a:ln>
        </p:spPr>
        <p:txBody>
          <a:bodyPr>
            <a:normAutofit/>
          </a:bodyPr>
          <a:lstStyle>
            <a:lvl1pPr marL="0" indent="0" algn="ctr">
              <a:buNone/>
              <a:defRPr sz="2700">
                <a:solidFill>
                  <a:srgbClr val="FFFFFF"/>
                </a:solidFill>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smtClean="0"/>
              <a:t>Click icon to add picture</a:t>
            </a:r>
            <a:endParaRPr lang="en-US" dirty="0"/>
          </a:p>
        </p:txBody>
      </p:sp>
      <p:sp>
        <p:nvSpPr>
          <p:cNvPr id="17" name="Platshållare för text 3"/>
          <p:cNvSpPr>
            <a:spLocks noGrp="1"/>
          </p:cNvSpPr>
          <p:nvPr>
            <p:ph type="body" sz="half" idx="2"/>
          </p:nvPr>
        </p:nvSpPr>
        <p:spPr>
          <a:xfrm>
            <a:off x="1007435" y="4005064"/>
            <a:ext cx="2496000" cy="1344149"/>
          </a:xfrm>
        </p:spPr>
        <p:txBody>
          <a:bodyPr>
            <a:normAutofit/>
          </a:bodyPr>
          <a:lstStyle>
            <a:lvl1pPr marL="0" indent="0" algn="ctr">
              <a:buNone/>
              <a:defRPr sz="1600" baseline="0">
                <a:solidFill>
                  <a:srgbClr val="FFFFFF"/>
                </a:solidFill>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Click to edit Master text styles</a:t>
            </a:r>
          </a:p>
        </p:txBody>
      </p:sp>
      <p:sp>
        <p:nvSpPr>
          <p:cNvPr id="18" name="Platshållare för bild 2"/>
          <p:cNvSpPr>
            <a:spLocks noGrp="1"/>
          </p:cNvSpPr>
          <p:nvPr>
            <p:ph type="pic" idx="12"/>
          </p:nvPr>
        </p:nvSpPr>
        <p:spPr>
          <a:xfrm>
            <a:off x="3567719" y="1316765"/>
            <a:ext cx="2496000" cy="2640000"/>
          </a:xfrm>
          <a:ln w="6350">
            <a:solidFill>
              <a:srgbClr val="A4A4A4"/>
            </a:solidFill>
          </a:ln>
        </p:spPr>
        <p:txBody>
          <a:bodyPr>
            <a:normAutofit/>
          </a:bodyPr>
          <a:lstStyle>
            <a:lvl1pPr marL="0" indent="0" algn="ctr">
              <a:buNone/>
              <a:defRPr sz="2700">
                <a:solidFill>
                  <a:srgbClr val="FFFFFF"/>
                </a:solidFill>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smtClean="0"/>
              <a:t>Click icon to add picture</a:t>
            </a:r>
            <a:endParaRPr lang="en-US" dirty="0"/>
          </a:p>
        </p:txBody>
      </p:sp>
      <p:sp>
        <p:nvSpPr>
          <p:cNvPr id="19" name="Platshållare för bild 2"/>
          <p:cNvSpPr>
            <a:spLocks noGrp="1"/>
          </p:cNvSpPr>
          <p:nvPr>
            <p:ph type="pic" idx="13"/>
          </p:nvPr>
        </p:nvSpPr>
        <p:spPr>
          <a:xfrm>
            <a:off x="6128003" y="1316765"/>
            <a:ext cx="2496000" cy="2640000"/>
          </a:xfrm>
          <a:ln w="6350">
            <a:solidFill>
              <a:srgbClr val="A4A4A4"/>
            </a:solidFill>
          </a:ln>
        </p:spPr>
        <p:txBody>
          <a:bodyPr>
            <a:normAutofit/>
          </a:bodyPr>
          <a:lstStyle>
            <a:lvl1pPr marL="0" indent="0" algn="ctr">
              <a:buNone/>
              <a:defRPr sz="2700">
                <a:solidFill>
                  <a:srgbClr val="FFFFFF"/>
                </a:solidFill>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smtClean="0"/>
              <a:t>Click icon to add picture</a:t>
            </a:r>
            <a:endParaRPr lang="en-US" dirty="0"/>
          </a:p>
        </p:txBody>
      </p:sp>
      <p:sp>
        <p:nvSpPr>
          <p:cNvPr id="20" name="Platshållare för bild 2"/>
          <p:cNvSpPr>
            <a:spLocks noGrp="1"/>
          </p:cNvSpPr>
          <p:nvPr>
            <p:ph type="pic" idx="14"/>
          </p:nvPr>
        </p:nvSpPr>
        <p:spPr>
          <a:xfrm>
            <a:off x="8688288" y="1316765"/>
            <a:ext cx="2496000" cy="2640000"/>
          </a:xfrm>
          <a:ln w="6350">
            <a:solidFill>
              <a:srgbClr val="A4A4A4"/>
            </a:solidFill>
          </a:ln>
        </p:spPr>
        <p:txBody>
          <a:bodyPr>
            <a:normAutofit/>
          </a:bodyPr>
          <a:lstStyle>
            <a:lvl1pPr marL="0" indent="0" algn="ctr">
              <a:buNone/>
              <a:defRPr sz="2700">
                <a:solidFill>
                  <a:srgbClr val="FFFFFF"/>
                </a:solidFill>
              </a:defRPr>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smtClean="0"/>
              <a:t>Click icon to add picture</a:t>
            </a:r>
            <a:endParaRPr lang="en-US" dirty="0"/>
          </a:p>
        </p:txBody>
      </p:sp>
      <p:sp>
        <p:nvSpPr>
          <p:cNvPr id="21" name="Platshållare för text 3"/>
          <p:cNvSpPr>
            <a:spLocks noGrp="1"/>
          </p:cNvSpPr>
          <p:nvPr>
            <p:ph type="body" sz="half" idx="15"/>
          </p:nvPr>
        </p:nvSpPr>
        <p:spPr>
          <a:xfrm>
            <a:off x="3567719" y="4005064"/>
            <a:ext cx="2496000" cy="1344149"/>
          </a:xfrm>
        </p:spPr>
        <p:txBody>
          <a:bodyPr>
            <a:normAutofit/>
          </a:bodyPr>
          <a:lstStyle>
            <a:lvl1pPr marL="0" indent="0" algn="ctr">
              <a:buNone/>
              <a:defRPr sz="1600" baseline="0">
                <a:solidFill>
                  <a:srgbClr val="FFFFFF"/>
                </a:solidFill>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Click to edit Master text styles</a:t>
            </a:r>
          </a:p>
        </p:txBody>
      </p:sp>
      <p:sp>
        <p:nvSpPr>
          <p:cNvPr id="22" name="Platshållare för text 3"/>
          <p:cNvSpPr>
            <a:spLocks noGrp="1"/>
          </p:cNvSpPr>
          <p:nvPr>
            <p:ph type="body" sz="half" idx="16"/>
          </p:nvPr>
        </p:nvSpPr>
        <p:spPr>
          <a:xfrm>
            <a:off x="6128003" y="4005064"/>
            <a:ext cx="2496000" cy="1344149"/>
          </a:xfrm>
        </p:spPr>
        <p:txBody>
          <a:bodyPr>
            <a:normAutofit/>
          </a:bodyPr>
          <a:lstStyle>
            <a:lvl1pPr marL="0" indent="0" algn="ctr">
              <a:buNone/>
              <a:defRPr sz="1600" baseline="0">
                <a:solidFill>
                  <a:srgbClr val="FFFFFF"/>
                </a:solidFill>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Click to edit Master text styles</a:t>
            </a:r>
          </a:p>
        </p:txBody>
      </p:sp>
      <p:sp>
        <p:nvSpPr>
          <p:cNvPr id="23" name="Platshållare för text 3"/>
          <p:cNvSpPr>
            <a:spLocks noGrp="1"/>
          </p:cNvSpPr>
          <p:nvPr>
            <p:ph type="body" sz="half" idx="17"/>
          </p:nvPr>
        </p:nvSpPr>
        <p:spPr>
          <a:xfrm>
            <a:off x="8688288" y="4005064"/>
            <a:ext cx="2496000" cy="1344149"/>
          </a:xfrm>
        </p:spPr>
        <p:txBody>
          <a:bodyPr>
            <a:normAutofit/>
          </a:bodyPr>
          <a:lstStyle>
            <a:lvl1pPr marL="0" indent="0" algn="ctr">
              <a:buNone/>
              <a:defRPr sz="1600" baseline="0">
                <a:solidFill>
                  <a:srgbClr val="FFFFFF"/>
                </a:solidFill>
              </a:defRPr>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smtClean="0"/>
              <a:t>Click to edit Master text styles</a:t>
            </a:r>
          </a:p>
        </p:txBody>
      </p:sp>
      <p:pic>
        <p:nvPicPr>
          <p:cNvPr id="12" name="Bild 8" descr="Logo_Atlantis.pdf"/>
          <p:cNvPicPr>
            <a:picLocks noChangeAspect="1"/>
          </p:cNvPicPr>
          <p:nvPr userDrawn="1"/>
        </p:nvPicPr>
        <p:blipFill rotWithShape="1">
          <a:blip r:embed="rId2" cstate="print">
            <a:lum bright="100000" contrast="-100000"/>
            <a:extLst>
              <a:ext uri="{28A0092B-C50C-407E-A947-70E740481C1C}">
                <a14:useLocalDpi xmlns:a14="http://schemas.microsoft.com/office/drawing/2010/main" val="0"/>
              </a:ext>
            </a:extLst>
          </a:blip>
          <a:srcRect l="2835" t="19672" r="1926" b="13825"/>
          <a:stretch/>
        </p:blipFill>
        <p:spPr>
          <a:xfrm>
            <a:off x="10376275" y="6371152"/>
            <a:ext cx="1515688" cy="226800"/>
          </a:xfrm>
          <a:prstGeom prst="rect">
            <a:avLst/>
          </a:prstGeom>
        </p:spPr>
      </p:pic>
    </p:spTree>
    <p:extLst>
      <p:ext uri="{BB962C8B-B14F-4D97-AF65-F5344CB8AC3E}">
        <p14:creationId xmlns:p14="http://schemas.microsoft.com/office/powerpoint/2010/main" val="238554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0" name="Rektangel 9"/>
          <p:cNvSpPr/>
          <p:nvPr userDrawn="1"/>
        </p:nvSpPr>
        <p:spPr>
          <a:xfrm>
            <a:off x="0" y="5419792"/>
            <a:ext cx="12183576" cy="1438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7" name="Text Placeholder 6"/>
          <p:cNvSpPr>
            <a:spLocks noGrp="1"/>
          </p:cNvSpPr>
          <p:nvPr>
            <p:ph type="body" sz="quarter" idx="15"/>
          </p:nvPr>
        </p:nvSpPr>
        <p:spPr>
          <a:xfrm>
            <a:off x="330200" y="5985949"/>
            <a:ext cx="5621338" cy="376755"/>
          </a:xfrm>
        </p:spPr>
        <p:txBody>
          <a:bodyPr anchor="ctr" anchorCtr="0"/>
          <a:lstStyle>
            <a:lvl1pPr marL="0" indent="0">
              <a:buNone/>
              <a:defRPr sz="1400"/>
            </a:lvl1pPr>
          </a:lstStyle>
          <a:p>
            <a:pPr lvl="0"/>
            <a:r>
              <a:rPr lang="en-US" smtClean="0"/>
              <a:t>Click to edit Master text styles</a:t>
            </a:r>
          </a:p>
        </p:txBody>
      </p:sp>
      <p:sp>
        <p:nvSpPr>
          <p:cNvPr id="14"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pic>
        <p:nvPicPr>
          <p:cNvPr id="16" name="Bille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30200" y="5651195"/>
            <a:ext cx="11530013" cy="91494"/>
          </a:xfrm>
          <a:prstGeom prst="rect">
            <a:avLst/>
          </a:prstGeom>
        </p:spPr>
      </p:pic>
      <p:pic>
        <p:nvPicPr>
          <p:cNvPr id="17" name="Bille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4221" y="5972130"/>
            <a:ext cx="1505262" cy="427995"/>
          </a:xfrm>
          <a:prstGeom prst="rect">
            <a:avLst/>
          </a:prstGeom>
        </p:spPr>
      </p:pic>
      <p:sp>
        <p:nvSpPr>
          <p:cNvPr id="22"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484A80B5-B011-4E09-A387-4D7FC98CF63D}" type="datetime1">
              <a:rPr lang="da-DK" smtClean="0"/>
              <a:pPr/>
              <a:t>14-03-2017</a:t>
            </a:fld>
            <a:endParaRPr lang="en-GB" dirty="0"/>
          </a:p>
        </p:txBody>
      </p:sp>
      <p:sp>
        <p:nvSpPr>
          <p:cNvPr id="23"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GB" smtClean="0"/>
              <a:t>Dentsply Sirona 2016</a:t>
            </a:r>
            <a:endParaRPr lang="en-GB" dirty="0"/>
          </a:p>
        </p:txBody>
      </p:sp>
      <p:sp>
        <p:nvSpPr>
          <p:cNvPr id="24"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29864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
        <p:nvSpPr>
          <p:cNvPr id="14" name="Pladsholder til tekst 13"/>
          <p:cNvSpPr>
            <a:spLocks noGrp="1"/>
          </p:cNvSpPr>
          <p:nvPr>
            <p:ph type="body" sz="quarter" idx="13" hasCustomPrompt="1"/>
          </p:nvPr>
        </p:nvSpPr>
        <p:spPr>
          <a:xfrm>
            <a:off x="26" y="5480502"/>
            <a:ext cx="12191975" cy="950509"/>
          </a:xfrm>
          <a:blipFill>
            <a:blip r:embed="rId2"/>
            <a:stretch>
              <a:fillRect/>
            </a:stretch>
          </a:blipFill>
        </p:spPr>
        <p:txBody>
          <a:bodyPr/>
          <a:lstStyle>
            <a:lvl1pPr algn="r">
              <a:defRPr sz="100">
                <a:solidFill>
                  <a:schemeClr val="accent2"/>
                </a:solidFill>
              </a:defRPr>
            </a:lvl1pPr>
          </a:lstStyle>
          <a:p>
            <a:pPr lvl="0"/>
            <a:r>
              <a:rPr lang="en-GB" dirty="0" smtClean="0"/>
              <a:t>1</a:t>
            </a:r>
            <a:endParaRPr lang="en-GB" dirty="0"/>
          </a:p>
        </p:txBody>
      </p:sp>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 y="-1535009"/>
              <a:ext cx="11530013" cy="91494"/>
            </a:xfrm>
            <a:prstGeom prst="rect">
              <a:avLst/>
            </a:prstGeom>
          </p:spPr>
        </p:pic>
        <p:pic>
          <p:nvPicPr>
            <p:cNvPr id="19" name="Billede 18"/>
            <p:cNvPicPr>
              <a:picLocks noChangeAspect="1"/>
            </p:cNvPicPr>
            <p:nvPr userDrawn="1"/>
          </p:nvPicPr>
          <p:blipFill>
            <a:blip r:embed="rId4" cstate="print">
              <a:lum bright="100000"/>
              <a:extLst>
                <a:ext uri="{28A0092B-C50C-407E-A947-70E740481C1C}">
                  <a14:useLocalDpi xmlns:a14="http://schemas.microsoft.com/office/drawing/2010/main" val="0"/>
                </a:ext>
              </a:extLst>
            </a:blip>
            <a:stretch>
              <a:fillRect/>
            </a:stretch>
          </p:blipFill>
          <p:spPr>
            <a:xfrm>
              <a:off x="10384221" y="-1214074"/>
              <a:ext cx="1505262" cy="427995"/>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p>
          </p:txBody>
        </p:sp>
      </p:grpSp>
      <p:sp>
        <p:nvSpPr>
          <p:cNvPr id="16" name="Text Placeholder 6"/>
          <p:cNvSpPr>
            <a:spLocks noGrp="1"/>
          </p:cNvSpPr>
          <p:nvPr>
            <p:ph type="body" sz="quarter" idx="15"/>
          </p:nvPr>
        </p:nvSpPr>
        <p:spPr>
          <a:xfrm>
            <a:off x="330200" y="5985949"/>
            <a:ext cx="5461000" cy="376755"/>
          </a:xfrm>
        </p:spPr>
        <p:txBody>
          <a:bodyPr anchor="ctr" anchorCtr="0"/>
          <a:lstStyle>
            <a:lvl1pPr marL="0" indent="0">
              <a:buNone/>
              <a:defRPr sz="1400"/>
            </a:lvl1pPr>
          </a:lstStyle>
          <a:p>
            <a:pPr lvl="0"/>
            <a:r>
              <a:rPr lang="en-US" smtClean="0"/>
              <a:t>Click to edit Master text styles</a:t>
            </a:r>
          </a:p>
        </p:txBody>
      </p:sp>
      <p:sp>
        <p:nvSpPr>
          <p:cNvPr id="24"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tx2"/>
                </a:solidFill>
              </a:defRPr>
            </a:lvl1pPr>
          </a:lstStyle>
          <a:p>
            <a:fld id="{484A80B5-B011-4E09-A387-4D7FC98CF63D}" type="datetime1">
              <a:rPr lang="da-DK" smtClean="0"/>
              <a:pPr/>
              <a:t>14-03-2017</a:t>
            </a:fld>
            <a:endParaRPr lang="en-GB" dirty="0"/>
          </a:p>
        </p:txBody>
      </p:sp>
      <p:sp>
        <p:nvSpPr>
          <p:cNvPr id="25"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tx2"/>
                </a:solidFill>
              </a:defRPr>
            </a:lvl1pPr>
          </a:lstStyle>
          <a:p>
            <a:r>
              <a:rPr lang="en-GB" smtClean="0"/>
              <a:t>Dentsply Sirona 2016</a:t>
            </a:r>
            <a:endParaRPr lang="en-GB" dirty="0"/>
          </a:p>
        </p:txBody>
      </p:sp>
      <p:sp>
        <p:nvSpPr>
          <p:cNvPr id="26"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tx2"/>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64553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4" name="Pladsholder til tekst 13"/>
          <p:cNvSpPr>
            <a:spLocks noGrp="1"/>
          </p:cNvSpPr>
          <p:nvPr>
            <p:ph type="body" sz="quarter" idx="13" hasCustomPrompt="1"/>
          </p:nvPr>
        </p:nvSpPr>
        <p:spPr>
          <a:xfrm>
            <a:off x="26" y="5480502"/>
            <a:ext cx="12191975" cy="950509"/>
          </a:xfrm>
          <a:blipFill>
            <a:blip r:embed="rId2"/>
            <a:stretch>
              <a:fillRect/>
            </a:stretch>
          </a:blipFill>
        </p:spPr>
        <p:txBody>
          <a:bodyPr/>
          <a:lstStyle>
            <a:lvl1pPr algn="r">
              <a:defRPr sz="100">
                <a:solidFill>
                  <a:schemeClr val="accent2"/>
                </a:solidFill>
              </a:defRPr>
            </a:lvl1pPr>
          </a:lstStyle>
          <a:p>
            <a:pPr lvl="0"/>
            <a:r>
              <a:rPr lang="en-GB" dirty="0" smtClean="0"/>
              <a:t>1</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
        <p:nvSpPr>
          <p:cNvPr id="10" name="Text Placeholder 6"/>
          <p:cNvSpPr>
            <a:spLocks noGrp="1"/>
          </p:cNvSpPr>
          <p:nvPr>
            <p:ph type="body" sz="quarter" idx="15"/>
          </p:nvPr>
        </p:nvSpPr>
        <p:spPr>
          <a:xfrm>
            <a:off x="330200" y="5985949"/>
            <a:ext cx="5461000" cy="376755"/>
          </a:xfrm>
        </p:spPr>
        <p:txBody>
          <a:bodyPr anchor="ctr" anchorCtr="0"/>
          <a:lstStyle>
            <a:lvl1pPr marL="0" indent="0">
              <a:buNone/>
              <a:defRPr sz="1400">
                <a:solidFill>
                  <a:schemeClr val="bg1"/>
                </a:solidFill>
              </a:defRPr>
            </a:lvl1pPr>
          </a:lstStyle>
          <a:p>
            <a:pPr lvl="0"/>
            <a:r>
              <a:rPr lang="en-US" smtClean="0"/>
              <a:t>Click to edit Master text styles</a:t>
            </a:r>
          </a:p>
        </p:txBody>
      </p:sp>
      <p:sp>
        <p:nvSpPr>
          <p:cNvPr id="11"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484A80B5-B011-4E09-A387-4D7FC98CF63D}" type="datetime1">
              <a:rPr lang="da-DK" smtClean="0"/>
              <a:pPr/>
              <a:t>14-03-2017</a:t>
            </a:fld>
            <a:endParaRPr lang="en-GB" dirty="0"/>
          </a:p>
        </p:txBody>
      </p:sp>
      <p:sp>
        <p:nvSpPr>
          <p:cNvPr id="13"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smtClean="0"/>
              <a:t>Dentsply Sirona 2016</a:t>
            </a:r>
            <a:endParaRPr lang="en-GB" dirty="0"/>
          </a:p>
        </p:txBody>
      </p:sp>
      <p:sp>
        <p:nvSpPr>
          <p:cNvPr id="16"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405699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1200" y="555626"/>
            <a:ext cx="11529599" cy="1001712"/>
          </a:xfrm>
        </p:spPr>
        <p:txBody>
          <a:bodyPr/>
          <a:lstStyle>
            <a:lvl1pPr>
              <a:defRPr baseline="0"/>
            </a:lvl1pPr>
          </a:lstStyle>
          <a:p>
            <a:r>
              <a:rPr lang="en-GB" dirty="0" smtClean="0"/>
              <a:t>Agenda/Program</a:t>
            </a:r>
            <a:endParaRPr lang="en-GB" dirty="0"/>
          </a:p>
        </p:txBody>
      </p:sp>
      <p:sp>
        <p:nvSpPr>
          <p:cNvPr id="3" name="Content Placeholder 2"/>
          <p:cNvSpPr>
            <a:spLocks noGrp="1"/>
          </p:cNvSpPr>
          <p:nvPr>
            <p:ph sz="half" idx="1" hasCustomPrompt="1"/>
          </p:nvPr>
        </p:nvSpPr>
        <p:spPr>
          <a:xfrm>
            <a:off x="331200" y="1584995"/>
            <a:ext cx="11529599" cy="3943350"/>
          </a:xfrm>
        </p:spPr>
        <p:txBody>
          <a:bodyPr/>
          <a:lstStyle>
            <a:lvl1pPr marL="0" indent="0">
              <a:buNone/>
              <a:defRPr/>
            </a:lvl1pPr>
          </a:lstStyle>
          <a:p>
            <a:r>
              <a:rPr lang="en-GB" dirty="0" smtClean="0"/>
              <a:t>Click to edit</a:t>
            </a:r>
            <a:endParaRPr lang="en-GB" dirty="0"/>
          </a:p>
        </p:txBody>
      </p:sp>
      <p:sp>
        <p:nvSpPr>
          <p:cNvPr id="10"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484A80B5-B011-4E09-A387-4D7FC98CF63D}" type="datetime1">
              <a:rPr lang="da-DK" smtClean="0"/>
              <a:pPr/>
              <a:t>14-03-2017</a:t>
            </a:fld>
            <a:endParaRPr lang="en-GB" dirty="0"/>
          </a:p>
        </p:txBody>
      </p:sp>
      <p:sp>
        <p:nvSpPr>
          <p:cNvPr id="16"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GB" dirty="0" err="1" smtClean="0"/>
              <a:t>Dentsply</a:t>
            </a:r>
            <a:r>
              <a:rPr lang="en-GB" dirty="0" smtClean="0"/>
              <a:t> </a:t>
            </a:r>
            <a:r>
              <a:rPr lang="en-GB" dirty="0" err="1" smtClean="0"/>
              <a:t>Sirona</a:t>
            </a:r>
            <a:r>
              <a:rPr lang="en-GB" dirty="0" smtClean="0"/>
              <a:t> 2016</a:t>
            </a:r>
            <a:endParaRPr lang="en-GB" dirty="0"/>
          </a:p>
        </p:txBody>
      </p:sp>
      <p:sp>
        <p:nvSpPr>
          <p:cNvPr id="17"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pic>
        <p:nvPicPr>
          <p:cNvPr id="7"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8325" y="6350490"/>
            <a:ext cx="1091888" cy="310459"/>
          </a:xfrm>
          <a:prstGeom prst="rect">
            <a:avLst/>
          </a:prstGeom>
        </p:spPr>
      </p:pic>
    </p:spTree>
    <p:extLst>
      <p:ext uri="{BB962C8B-B14F-4D97-AF65-F5344CB8AC3E}">
        <p14:creationId xmlns:p14="http://schemas.microsoft.com/office/powerpoint/2010/main" val="3995587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smtClean="0"/>
              <a:t>Click to edit</a:t>
            </a:r>
            <a:endParaRPr lang="en-GB" dirty="0"/>
          </a:p>
        </p:txBody>
      </p:sp>
      <p:sp>
        <p:nvSpPr>
          <p:cNvPr id="3" name="Content Placeholder 2"/>
          <p:cNvSpPr>
            <a:spLocks noGrp="1"/>
          </p:cNvSpPr>
          <p:nvPr>
            <p:ph sz="half" idx="1" hasCustomPrompt="1"/>
          </p:nvPr>
        </p:nvSpPr>
        <p:spPr>
          <a:xfrm>
            <a:off x="330201" y="1584995"/>
            <a:ext cx="11530011" cy="3943350"/>
          </a:xfrm>
        </p:spPr>
        <p:txBody>
          <a:bodyPr/>
          <a:lstStyle>
            <a:lvl2pPr>
              <a:defRPr/>
            </a:lvl2pPr>
            <a:lvl3pPr>
              <a:defRPr/>
            </a:lvl3pPr>
            <a:lvl4pPr>
              <a:defRPr baseline="0"/>
            </a:lvl4p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
        <p:nvSpPr>
          <p:cNvPr id="8"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484A80B5-B011-4E09-A387-4D7FC98CF63D}" type="datetime1">
              <a:rPr lang="da-DK" smtClean="0"/>
              <a:pPr/>
              <a:t>14-03-2017</a:t>
            </a:fld>
            <a:endParaRPr lang="en-GB" dirty="0"/>
          </a:p>
        </p:txBody>
      </p:sp>
      <p:sp>
        <p:nvSpPr>
          <p:cNvPr id="9"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GB" smtClean="0"/>
              <a:t>Dentsply Sirona 2016</a:t>
            </a:r>
            <a:endParaRPr lang="en-GB" dirty="0"/>
          </a:p>
        </p:txBody>
      </p:sp>
      <p:sp>
        <p:nvSpPr>
          <p:cNvPr id="10"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pic>
        <p:nvPicPr>
          <p:cNvPr id="7"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8325" y="6350490"/>
            <a:ext cx="1091888" cy="310459"/>
          </a:xfrm>
          <a:prstGeom prst="rect">
            <a:avLst/>
          </a:prstGeom>
        </p:spPr>
      </p:pic>
    </p:spTree>
    <p:extLst>
      <p:ext uri="{BB962C8B-B14F-4D97-AF65-F5344CB8AC3E}">
        <p14:creationId xmlns:p14="http://schemas.microsoft.com/office/powerpoint/2010/main" val="48948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hasCustomPrompt="1"/>
          </p:nvPr>
        </p:nvSpPr>
        <p:spPr>
          <a:xfrm>
            <a:off x="330201" y="1576974"/>
            <a:ext cx="5621337"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
        <p:nvSpPr>
          <p:cNvPr id="4" name="Content Placeholder 3"/>
          <p:cNvSpPr>
            <a:spLocks noGrp="1"/>
          </p:cNvSpPr>
          <p:nvPr>
            <p:ph sz="half" idx="2" hasCustomPrompt="1"/>
          </p:nvPr>
        </p:nvSpPr>
        <p:spPr>
          <a:xfrm>
            <a:off x="6240463" y="1576974"/>
            <a:ext cx="5619749"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
        <p:nvSpPr>
          <p:cNvPr id="5" name="Platshållare för datum 4"/>
          <p:cNvSpPr>
            <a:spLocks noGrp="1"/>
          </p:cNvSpPr>
          <p:nvPr>
            <p:ph type="dt" sz="half" idx="10"/>
          </p:nvPr>
        </p:nvSpPr>
        <p:spPr/>
        <p:txBody>
          <a:bodyPr/>
          <a:lstStyle/>
          <a:p>
            <a:fld id="{484A80B5-B011-4E09-A387-4D7FC98CF63D}" type="datetime1">
              <a:rPr lang="da-DK" smtClean="0"/>
              <a:pPr/>
              <a:t>14-03-2017</a:t>
            </a:fld>
            <a:endParaRPr lang="en-GB" dirty="0"/>
          </a:p>
        </p:txBody>
      </p:sp>
      <p:sp>
        <p:nvSpPr>
          <p:cNvPr id="6" name="Platshållare för sidfot 5"/>
          <p:cNvSpPr>
            <a:spLocks noGrp="1"/>
          </p:cNvSpPr>
          <p:nvPr>
            <p:ph type="ftr" sz="quarter" idx="11"/>
          </p:nvPr>
        </p:nvSpPr>
        <p:spPr/>
        <p:txBody>
          <a:bodyPr/>
          <a:lstStyle/>
          <a:p>
            <a:r>
              <a:rPr lang="en-GB" smtClean="0"/>
              <a:t>Dentsply Sirona 2016</a:t>
            </a:r>
            <a:endParaRPr lang="en-GB" dirty="0"/>
          </a:p>
        </p:txBody>
      </p:sp>
      <p:sp>
        <p:nvSpPr>
          <p:cNvPr id="7" name="Platshållare för bildnummer 6"/>
          <p:cNvSpPr>
            <a:spLocks noGrp="1"/>
          </p:cNvSpPr>
          <p:nvPr>
            <p:ph type="sldNum" sz="quarter" idx="12"/>
          </p:nvPr>
        </p:nvSpPr>
        <p:spPr/>
        <p:txBody>
          <a:bodyPr/>
          <a:lstStyle/>
          <a:p>
            <a:fld id="{45D37B1E-C366-494F-A587-962AD9AABC83}" type="slidenum">
              <a:rPr lang="en-GB" smtClean="0"/>
              <a:pPr/>
              <a:t>‹#›</a:t>
            </a:fld>
            <a:endParaRPr lang="en-GB" dirty="0"/>
          </a:p>
        </p:txBody>
      </p:sp>
      <p:pic>
        <p:nvPicPr>
          <p:cNvPr id="8"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8325" y="6350490"/>
            <a:ext cx="1091888" cy="310459"/>
          </a:xfrm>
          <a:prstGeom prst="rect">
            <a:avLst/>
          </a:prstGeom>
        </p:spPr>
      </p:pic>
    </p:spTree>
    <p:extLst>
      <p:ext uri="{BB962C8B-B14F-4D97-AF65-F5344CB8AC3E}">
        <p14:creationId xmlns:p14="http://schemas.microsoft.com/office/powerpoint/2010/main" val="131716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
        <p:nvSpPr>
          <p:cNvPr id="9"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484A80B5-B011-4E09-A387-4D7FC98CF63D}" type="datetime1">
              <a:rPr lang="da-DK" smtClean="0"/>
              <a:pPr/>
              <a:t>14-03-2017</a:t>
            </a:fld>
            <a:endParaRPr lang="en-GB" dirty="0"/>
          </a:p>
        </p:txBody>
      </p:sp>
      <p:sp>
        <p:nvSpPr>
          <p:cNvPr id="10"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smtClean="0"/>
              <a:t>Dentsply Sirona 2016</a:t>
            </a:r>
            <a:endParaRPr lang="en-GB" dirty="0"/>
          </a:p>
        </p:txBody>
      </p:sp>
      <p:sp>
        <p:nvSpPr>
          <p:cNvPr id="11"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
        <p:nvSpPr>
          <p:cNvPr id="8" name="Pladsholder til tekst 13"/>
          <p:cNvSpPr>
            <a:spLocks noGrp="1"/>
          </p:cNvSpPr>
          <p:nvPr>
            <p:ph type="body" sz="quarter" idx="14" hasCustomPrompt="1"/>
          </p:nvPr>
        </p:nvSpPr>
        <p:spPr>
          <a:xfrm>
            <a:off x="10075333" y="5822462"/>
            <a:ext cx="2116667" cy="608548"/>
          </a:xfrm>
          <a:blipFill>
            <a:blip r:embed="rId2"/>
            <a:srcRect/>
            <a:stretch>
              <a:fillRect l="-332002" t="-56194" r="3" b="2"/>
            </a:stretch>
          </a:blipFill>
        </p:spPr>
        <p:txBody>
          <a:bodyPr/>
          <a:lstStyle>
            <a:lvl1pPr algn="r">
              <a:defRPr sz="100">
                <a:solidFill>
                  <a:schemeClr val="accent2"/>
                </a:solidFill>
              </a:defRPr>
            </a:lvl1pPr>
          </a:lstStyle>
          <a:p>
            <a:pPr lvl="0"/>
            <a:r>
              <a:rPr lang="en-GB" dirty="0" smtClean="0"/>
              <a:t>1</a:t>
            </a:r>
            <a:endParaRPr lang="en-GB" dirty="0"/>
          </a:p>
        </p:txBody>
      </p:sp>
    </p:spTree>
    <p:extLst>
      <p:ext uri="{BB962C8B-B14F-4D97-AF65-F5344CB8AC3E}">
        <p14:creationId xmlns:p14="http://schemas.microsoft.com/office/powerpoint/2010/main" val="158661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
        <p:nvSpPr>
          <p:cNvPr id="9"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484A80B5-B011-4E09-A387-4D7FC98CF63D}" type="datetime1">
              <a:rPr lang="da-DK" smtClean="0"/>
              <a:pPr/>
              <a:t>14-03-2017</a:t>
            </a:fld>
            <a:endParaRPr lang="en-GB" dirty="0"/>
          </a:p>
        </p:txBody>
      </p:sp>
      <p:sp>
        <p:nvSpPr>
          <p:cNvPr id="10"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smtClean="0"/>
              <a:t>Dentsply Sirona 2016</a:t>
            </a:r>
            <a:endParaRPr lang="en-GB" dirty="0"/>
          </a:p>
        </p:txBody>
      </p:sp>
      <p:sp>
        <p:nvSpPr>
          <p:cNvPr id="11"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
        <p:nvSpPr>
          <p:cNvPr id="8" name="Pladsholder til tekst 13"/>
          <p:cNvSpPr>
            <a:spLocks noGrp="1"/>
          </p:cNvSpPr>
          <p:nvPr>
            <p:ph type="body" sz="quarter" idx="14" hasCustomPrompt="1"/>
          </p:nvPr>
        </p:nvSpPr>
        <p:spPr>
          <a:xfrm>
            <a:off x="10075333" y="5822462"/>
            <a:ext cx="2116667" cy="608548"/>
          </a:xfrm>
          <a:blipFill>
            <a:blip r:embed="rId2"/>
            <a:srcRect/>
            <a:stretch>
              <a:fillRect l="-332002" t="-56194" r="3" b="2"/>
            </a:stretch>
          </a:blipFill>
        </p:spPr>
        <p:txBody>
          <a:bodyPr/>
          <a:lstStyle>
            <a:lvl1pPr algn="r">
              <a:defRPr sz="100">
                <a:solidFill>
                  <a:schemeClr val="accent2"/>
                </a:solidFill>
              </a:defRPr>
            </a:lvl1pPr>
          </a:lstStyle>
          <a:p>
            <a:pPr lvl="0"/>
            <a:r>
              <a:rPr lang="en-GB" dirty="0" smtClean="0"/>
              <a:t>1</a:t>
            </a:r>
            <a:endParaRPr lang="en-GB" dirty="0"/>
          </a:p>
        </p:txBody>
      </p:sp>
    </p:spTree>
    <p:extLst>
      <p:ext uri="{BB962C8B-B14F-4D97-AF65-F5344CB8AC3E}">
        <p14:creationId xmlns:p14="http://schemas.microsoft.com/office/powerpoint/2010/main" val="266470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201" y="555626"/>
            <a:ext cx="11530012" cy="1001712"/>
          </a:xfrm>
          <a:prstGeom prst="rect">
            <a:avLst/>
          </a:prstGeom>
        </p:spPr>
        <p:txBody>
          <a:bodyPr vert="horz" lIns="0" tIns="0" rIns="0" bIns="0" rtlCol="0" anchor="t" anchorCtr="0">
            <a:noAutofit/>
          </a:bodyPr>
          <a:lstStyle/>
          <a:p>
            <a:r>
              <a:rPr lang="da-DK" dirty="0" err="1" smtClean="0"/>
              <a:t>Click</a:t>
            </a:r>
            <a:r>
              <a:rPr lang="da-DK" dirty="0" smtClean="0"/>
              <a:t> to </a:t>
            </a:r>
            <a:r>
              <a:rPr lang="da-DK" dirty="0" err="1" smtClean="0"/>
              <a:t>edit</a:t>
            </a:r>
            <a:r>
              <a:rPr lang="da-DK" dirty="0" smtClean="0"/>
              <a:t> master</a:t>
            </a:r>
            <a:endParaRPr lang="en-GB" dirty="0"/>
          </a:p>
        </p:txBody>
      </p:sp>
      <p:sp>
        <p:nvSpPr>
          <p:cNvPr id="3" name="Text Placeholder 2"/>
          <p:cNvSpPr>
            <a:spLocks noGrp="1"/>
          </p:cNvSpPr>
          <p:nvPr>
            <p:ph type="body" idx="1"/>
          </p:nvPr>
        </p:nvSpPr>
        <p:spPr>
          <a:xfrm>
            <a:off x="330201" y="1620667"/>
            <a:ext cx="11530012" cy="3943350"/>
          </a:xfrm>
          <a:prstGeom prst="rect">
            <a:avLst/>
          </a:prstGeom>
        </p:spPr>
        <p:txBody>
          <a:bodyPr vert="horz" lIns="0" tIns="0" rIns="0" bIns="0" rtlCol="0">
            <a:noAutofit/>
          </a:bodyPr>
          <a:lstStyle/>
          <a:p>
            <a:pPr lvl="0"/>
            <a:r>
              <a:rPr lang="da-DK" dirty="0" err="1" smtClean="0"/>
              <a:t>Click</a:t>
            </a:r>
            <a:r>
              <a:rPr lang="da-DK" dirty="0" smtClean="0"/>
              <a:t> to </a:t>
            </a:r>
            <a:r>
              <a:rPr lang="da-DK" dirty="0" err="1" smtClean="0"/>
              <a:t>edit</a:t>
            </a:r>
            <a:r>
              <a:rPr lang="da-DK" dirty="0" smtClean="0"/>
              <a:t> master </a:t>
            </a:r>
            <a:r>
              <a:rPr lang="da-DK" dirty="0" err="1" smtClean="0"/>
              <a:t>level</a:t>
            </a:r>
            <a:r>
              <a:rPr lang="da-DK" dirty="0" smtClean="0"/>
              <a:t> A</a:t>
            </a:r>
          </a:p>
          <a:p>
            <a:pPr lvl="1"/>
            <a:r>
              <a:rPr lang="da-DK" dirty="0" smtClean="0"/>
              <a:t>Level B</a:t>
            </a:r>
          </a:p>
          <a:p>
            <a:pPr lvl="2"/>
            <a:r>
              <a:rPr lang="da-DK" dirty="0" smtClean="0"/>
              <a:t>Level C</a:t>
            </a:r>
          </a:p>
          <a:p>
            <a:pPr lvl="3"/>
            <a:r>
              <a:rPr lang="da-DK" dirty="0" smtClean="0"/>
              <a:t>Level D</a:t>
            </a:r>
          </a:p>
          <a:p>
            <a:pPr lvl="4"/>
            <a:r>
              <a:rPr lang="da-DK" dirty="0" smtClean="0"/>
              <a:t>Level E</a:t>
            </a:r>
          </a:p>
          <a:p>
            <a:pPr lvl="5"/>
            <a:r>
              <a:rPr lang="da-DK" dirty="0" smtClean="0"/>
              <a:t>Level F</a:t>
            </a:r>
          </a:p>
          <a:p>
            <a:pPr lvl="6"/>
            <a:r>
              <a:rPr lang="da-DK" dirty="0" smtClean="0"/>
              <a:t>Level G</a:t>
            </a:r>
          </a:p>
          <a:p>
            <a:pPr lvl="7"/>
            <a:r>
              <a:rPr lang="da-DK" dirty="0" smtClean="0"/>
              <a:t>Level H</a:t>
            </a:r>
          </a:p>
          <a:p>
            <a:pPr lvl="8"/>
            <a:r>
              <a:rPr lang="da-DK" dirty="0" smtClean="0"/>
              <a:t>Level I</a:t>
            </a:r>
            <a:endParaRPr lang="en-GB" dirty="0"/>
          </a:p>
        </p:txBody>
      </p:sp>
      <p:sp>
        <p:nvSpPr>
          <p:cNvPr id="4"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accent3"/>
                </a:solidFill>
              </a:defRPr>
            </a:lvl1pPr>
          </a:lstStyle>
          <a:p>
            <a:fld id="{484A80B5-B011-4E09-A387-4D7FC98CF63D}" type="datetime1">
              <a:rPr lang="da-DK" smtClean="0"/>
              <a:pPr/>
              <a:t>14-03-2017</a:t>
            </a:fld>
            <a:endParaRPr lang="en-GB" dirty="0"/>
          </a:p>
        </p:txBody>
      </p:sp>
      <p:sp>
        <p:nvSpPr>
          <p:cNvPr id="5"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accent3"/>
                </a:solidFill>
              </a:defRPr>
            </a:lvl1pPr>
          </a:lstStyle>
          <a:p>
            <a:r>
              <a:rPr lang="en-GB" smtClean="0"/>
              <a:t>Dentsply Sirona 2016</a:t>
            </a:r>
            <a:endParaRPr lang="en-GB" dirty="0"/>
          </a:p>
        </p:txBody>
      </p:sp>
      <p:sp>
        <p:nvSpPr>
          <p:cNvPr id="6"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dirty="0"/>
          </a:p>
        </p:txBody>
      </p:sp>
      <p:pic>
        <p:nvPicPr>
          <p:cNvPr id="11" name="Billede 10"/>
          <p:cNvPicPr preferRelativeResize="0">
            <a:picLocks/>
          </p:cNvPicPr>
          <p:nvPr/>
        </p:nvPicPr>
        <p:blipFill>
          <a:blip r:embed="rId20">
            <a:extLst>
              <a:ext uri="{28A0092B-C50C-407E-A947-70E740481C1C}">
                <a14:useLocalDpi xmlns:a14="http://schemas.microsoft.com/office/drawing/2010/main" val="0"/>
              </a:ext>
            </a:extLst>
          </a:blip>
          <a:stretch>
            <a:fillRect/>
          </a:stretch>
        </p:blipFill>
        <p:spPr>
          <a:xfrm flipH="1">
            <a:off x="330201" y="6088857"/>
            <a:ext cx="11530012" cy="54000"/>
          </a:xfrm>
          <a:prstGeom prst="rect">
            <a:avLst/>
          </a:prstGeom>
        </p:spPr>
      </p:pic>
      <p:pic>
        <p:nvPicPr>
          <p:cNvPr id="8" name="Billede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768325" y="6350490"/>
            <a:ext cx="1091888" cy="310459"/>
          </a:xfrm>
          <a:prstGeom prst="rect">
            <a:avLst/>
          </a:prstGeom>
        </p:spPr>
      </p:pic>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66" r:id="rId5"/>
    <p:sldLayoutId id="2147483663" r:id="rId6"/>
    <p:sldLayoutId id="2147483664" r:id="rId7"/>
    <p:sldLayoutId id="2147483661" r:id="rId8"/>
    <p:sldLayoutId id="2147483662" r:id="rId9"/>
    <p:sldLayoutId id="2147483669" r:id="rId10"/>
    <p:sldLayoutId id="2147483682" r:id="rId11"/>
    <p:sldLayoutId id="2147483675" r:id="rId12"/>
    <p:sldLayoutId id="2147483668" r:id="rId13"/>
    <p:sldLayoutId id="2147483683" r:id="rId14"/>
    <p:sldLayoutId id="2147483684" r:id="rId15"/>
    <p:sldLayoutId id="2147483685" r:id="rId16"/>
    <p:sldLayoutId id="2147483686" r:id="rId17"/>
    <p:sldLayoutId id="2147483687" r:id="rId18"/>
  </p:sldLayoutIdLst>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8" userDrawn="1">
          <p15:clr>
            <a:srgbClr val="F26B43"/>
          </p15:clr>
        </p15:guide>
        <p15:guide id="2" pos="7471" userDrawn="1">
          <p15:clr>
            <a:srgbClr val="F26B43"/>
          </p15:clr>
        </p15:guide>
        <p15:guide id="3" orient="horz" pos="350" userDrawn="1">
          <p15:clr>
            <a:srgbClr val="F26B43"/>
          </p15:clr>
        </p15:guide>
        <p15:guide id="4" orient="horz" pos="981" userDrawn="1">
          <p15:clr>
            <a:srgbClr val="F26B43"/>
          </p15:clr>
        </p15:guide>
        <p15:guide id="5" pos="3749" userDrawn="1">
          <p15:clr>
            <a:srgbClr val="F26B43"/>
          </p15:clr>
        </p15:guide>
        <p15:guide id="6" orient="horz" pos="1150" userDrawn="1">
          <p15:clr>
            <a:srgbClr val="F26B43"/>
          </p15:clr>
        </p15:guide>
        <p15:guide id="7" orient="horz" pos="3634" userDrawn="1">
          <p15:clr>
            <a:srgbClr val="F26B43"/>
          </p15:clr>
        </p15:guide>
        <p15:guide id="8" pos="3931" userDrawn="1">
          <p15:clr>
            <a:srgbClr val="F26B43"/>
          </p15:clr>
        </p15:guide>
        <p15:guide id="9" pos="74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audio" Target="../media/media2.mp3"/></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2.jpg"/><Relationship Id="rId5" Type="http://schemas.openxmlformats.org/officeDocument/2006/relationships/image" Target="../media/image46.jp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5.jp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4.tiff"/></Relationships>
</file>

<file path=ppt/slides/_rels/slide3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77.tiff"/><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0.tiff"/><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1.tiff"/><Relationship Id="rId7" Type="http://schemas.openxmlformats.org/officeDocument/2006/relationships/image" Target="../media/image85.tiff"/><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tiff"/></Relationships>
</file>

<file path=ppt/slides/_rels/slide42.xml.rels><?xml version="1.0" encoding="UTF-8" standalone="yes"?>
<Relationships xmlns="http://schemas.openxmlformats.org/package/2006/relationships"><Relationship Id="rId8" Type="http://schemas.openxmlformats.org/officeDocument/2006/relationships/image" Target="../media/image85.tiff"/><Relationship Id="rId3" Type="http://schemas.openxmlformats.org/officeDocument/2006/relationships/image" Target="../media/image86.tiff"/><Relationship Id="rId7" Type="http://schemas.openxmlformats.org/officeDocument/2006/relationships/image" Target="../media/image89.tiff"/><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tiff"/><Relationship Id="rId4" Type="http://schemas.openxmlformats.org/officeDocument/2006/relationships/image" Target="../media/image81.tiff"/></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96.emf"/><Relationship Id="rId4" Type="http://schemas.openxmlformats.org/officeDocument/2006/relationships/image" Target="../media/image95.emf"/></Relationships>
</file>

<file path=ppt/slides/_rels/slide4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99.emf"/><Relationship Id="rId4" Type="http://schemas.openxmlformats.org/officeDocument/2006/relationships/image" Target="../media/image98.emf"/></Relationships>
</file>

<file path=ppt/slides/_rels/slide4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102.emf"/><Relationship Id="rId4" Type="http://schemas.openxmlformats.org/officeDocument/2006/relationships/image" Target="../media/image101.emf"/></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15.tiff"/></Relationships>
</file>

<file path=ppt/slides/_rels/slide5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tiff"/><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tif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34.png"/><Relationship Id="rId4" Type="http://schemas.openxmlformats.org/officeDocument/2006/relationships/image" Target="../media/image133.png"/></Relationships>
</file>

<file path=ppt/slides/_rels/slide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0.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2" descr="sitting_in_doorway__quickscr_300ppi.jpg"/>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42" r="42"/>
          <a:stretch/>
        </p:blipFill>
        <p:spPr>
          <a:prstGeom prst="rect">
            <a:avLst/>
          </a:prstGeom>
        </p:spPr>
      </p:pic>
      <p:sp>
        <p:nvSpPr>
          <p:cNvPr id="2" name="Title 1"/>
          <p:cNvSpPr>
            <a:spLocks noGrp="1"/>
          </p:cNvSpPr>
          <p:nvPr>
            <p:ph type="ctrTitle"/>
          </p:nvPr>
        </p:nvSpPr>
        <p:spPr>
          <a:xfrm>
            <a:off x="7139586" y="2034204"/>
            <a:ext cx="3452036" cy="1231078"/>
          </a:xfrm>
        </p:spPr>
        <p:txBody>
          <a:bodyPr/>
          <a:lstStyle/>
          <a:p>
            <a:r>
              <a:rPr lang="en-US" sz="3200" dirty="0">
                <a:solidFill>
                  <a:schemeClr val="tx2"/>
                </a:solidFill>
                <a:cs typeface="Arial"/>
              </a:rPr>
              <a:t>For better, </a:t>
            </a:r>
            <a:r>
              <a:rPr lang="en-US" sz="3200" dirty="0" smtClean="0">
                <a:solidFill>
                  <a:schemeClr val="tx2"/>
                </a:solidFill>
                <a:cs typeface="Arial"/>
              </a:rPr>
              <a:t>safer, faster dental care</a:t>
            </a:r>
            <a:endParaRPr lang="en-US" sz="3200" dirty="0"/>
          </a:p>
        </p:txBody>
      </p:sp>
      <p:sp>
        <p:nvSpPr>
          <p:cNvPr id="20" name="Text Placeholder 19"/>
          <p:cNvSpPr>
            <a:spLocks noGrp="1"/>
          </p:cNvSpPr>
          <p:nvPr>
            <p:ph type="body" sz="quarter" idx="13"/>
          </p:nvPr>
        </p:nvSpPr>
        <p:spPr/>
        <p:txBody>
          <a:bodyPr/>
          <a:lstStyle/>
          <a:p>
            <a:endParaRPr lang="en-US" dirty="0"/>
          </a:p>
        </p:txBody>
      </p:sp>
      <p:sp>
        <p:nvSpPr>
          <p:cNvPr id="21" name="Text Placeholder 20"/>
          <p:cNvSpPr>
            <a:spLocks noGrp="1"/>
          </p:cNvSpPr>
          <p:nvPr>
            <p:ph type="body" sz="quarter" idx="15"/>
          </p:nvPr>
        </p:nvSpPr>
        <p:spPr/>
        <p:txBody>
          <a:bodyPr/>
          <a:lstStyle/>
          <a:p>
            <a:r>
              <a:rPr lang="en-US" dirty="0" smtClean="0">
                <a:solidFill>
                  <a:schemeClr val="bg1"/>
                </a:solidFill>
              </a:rPr>
              <a:t>Implants</a:t>
            </a:r>
            <a:endParaRPr lang="en-US" dirty="0">
              <a:solidFill>
                <a:schemeClr val="bg1"/>
              </a:solidFill>
            </a:endParaRPr>
          </a:p>
        </p:txBody>
      </p:sp>
      <p:sp>
        <p:nvSpPr>
          <p:cNvPr id="4" name="Pladsholder til dato 3"/>
          <p:cNvSpPr>
            <a:spLocks noGrp="1"/>
          </p:cNvSpPr>
          <p:nvPr>
            <p:ph type="dt" sz="half" idx="2"/>
          </p:nvPr>
        </p:nvSpPr>
        <p:spPr/>
        <p:txBody>
          <a:bodyPr/>
          <a:lstStyle/>
          <a:p>
            <a:fld id="{F01551F9-C41E-4B34-AC91-21AD5F21EF08}" type="datetime1">
              <a:rPr lang="en-GB" smtClean="0">
                <a:solidFill>
                  <a:schemeClr val="bg1"/>
                </a:solidFill>
              </a:rPr>
              <a:t>14/03/2017</a:t>
            </a:fld>
            <a:endParaRPr lang="en-GB" dirty="0">
              <a:solidFill>
                <a:schemeClr val="bg1"/>
              </a:solidFill>
            </a:endParaRPr>
          </a:p>
        </p:txBody>
      </p:sp>
      <p:sp>
        <p:nvSpPr>
          <p:cNvPr id="5" name="Pladsholder til sidefod 4"/>
          <p:cNvSpPr>
            <a:spLocks noGrp="1"/>
          </p:cNvSpPr>
          <p:nvPr>
            <p:ph type="ftr" sz="quarter" idx="3"/>
          </p:nvPr>
        </p:nvSpPr>
        <p:spPr/>
        <p:txBody>
          <a:bodyPr/>
          <a:lstStyle/>
          <a:p>
            <a:r>
              <a:rPr lang="en-GB" smtClean="0">
                <a:solidFill>
                  <a:schemeClr val="bg1"/>
                </a:solidFill>
              </a:rPr>
              <a:t>Dentsply Sirona 2016</a:t>
            </a:r>
            <a:endParaRPr lang="en-GB" dirty="0">
              <a:solidFill>
                <a:schemeClr val="bg1"/>
              </a:solidFill>
            </a:endParaRPr>
          </a:p>
        </p:txBody>
      </p:sp>
      <p:sp>
        <p:nvSpPr>
          <p:cNvPr id="6" name="Pladsholder til slidenummer 5"/>
          <p:cNvSpPr>
            <a:spLocks noGrp="1"/>
          </p:cNvSpPr>
          <p:nvPr>
            <p:ph type="sldNum" sz="quarter" idx="4"/>
          </p:nvPr>
        </p:nvSpPr>
        <p:spPr/>
        <p:txBody>
          <a:bodyPr/>
          <a:lstStyle/>
          <a:p>
            <a:fld id="{45D37B1E-C366-494F-A587-962AD9AABC83}" type="slidenum">
              <a:rPr lang="en-GB" smtClean="0">
                <a:solidFill>
                  <a:schemeClr val="bg1"/>
                </a:solidFill>
              </a:rPr>
              <a:pPr/>
              <a:t>1</a:t>
            </a:fld>
            <a:endParaRPr lang="en-GB" dirty="0">
              <a:solidFill>
                <a:schemeClr val="bg1"/>
              </a:solidFill>
            </a:endParaRPr>
          </a:p>
        </p:txBody>
      </p:sp>
    </p:spTree>
    <p:extLst>
      <p:ext uri="{BB962C8B-B14F-4D97-AF65-F5344CB8AC3E}">
        <p14:creationId xmlns:p14="http://schemas.microsoft.com/office/powerpoint/2010/main" val="42355053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85" r="9866"/>
          <a:stretch/>
        </p:blipFill>
        <p:spPr bwMode="auto">
          <a:xfrm>
            <a:off x="489993" y="1531559"/>
            <a:ext cx="5533999" cy="31351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784" r="6864" b="4200"/>
          <a:stretch/>
        </p:blipFill>
        <p:spPr bwMode="auto">
          <a:xfrm>
            <a:off x="6240016" y="1531559"/>
            <a:ext cx="5533999" cy="31463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01" r="10174"/>
          <a:stretch/>
        </p:blipFill>
        <p:spPr bwMode="auto">
          <a:xfrm>
            <a:off x="3124200" y="3024162"/>
            <a:ext cx="5943600" cy="28139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3"/>
          <p:cNvSpPr>
            <a:spLocks noGrp="1"/>
          </p:cNvSpPr>
          <p:nvPr>
            <p:ph type="title"/>
          </p:nvPr>
        </p:nvSpPr>
        <p:spPr>
          <a:xfrm>
            <a:off x="330201" y="555626"/>
            <a:ext cx="11530012" cy="1001712"/>
          </a:xfrm>
        </p:spPr>
        <p:txBody>
          <a:bodyPr/>
          <a:lstStyle/>
          <a:p>
            <a:r>
              <a:rPr lang="en-US" dirty="0" smtClean="0"/>
              <a:t>Address challenging implant placement</a:t>
            </a:r>
            <a:endParaRPr lang="en-US" dirty="0"/>
          </a:p>
        </p:txBody>
      </p:sp>
    </p:spTree>
    <p:extLst>
      <p:ext uri="{BB962C8B-B14F-4D97-AF65-F5344CB8AC3E}">
        <p14:creationId xmlns:p14="http://schemas.microsoft.com/office/powerpoint/2010/main" val="19810957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AFT_v_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0853"/>
          <a:stretch/>
        </p:blipFill>
        <p:spPr>
          <a:xfrm>
            <a:off x="0" y="1110525"/>
            <a:ext cx="10832123" cy="4496456"/>
          </a:xfrm>
          <a:prstGeom prst="rect">
            <a:avLst/>
          </a:prstGeom>
        </p:spPr>
      </p:pic>
      <p:pic>
        <p:nvPicPr>
          <p:cNvPr id="3" name="Vinjett 60 sek alt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08526" y="-675456"/>
            <a:ext cx="609600" cy="609600"/>
          </a:xfrm>
          <a:prstGeom prst="rect">
            <a:avLst/>
          </a:prstGeom>
        </p:spPr>
      </p:pic>
      <p:sp>
        <p:nvSpPr>
          <p:cNvPr id="5" name="Title 3"/>
          <p:cNvSpPr>
            <a:spLocks noGrp="1"/>
          </p:cNvSpPr>
          <p:nvPr>
            <p:ph type="title"/>
          </p:nvPr>
        </p:nvSpPr>
        <p:spPr>
          <a:xfrm>
            <a:off x="330201" y="555626"/>
            <a:ext cx="11530012" cy="1001712"/>
          </a:xfrm>
        </p:spPr>
        <p:txBody>
          <a:bodyPr/>
          <a:lstStyle/>
          <a:p>
            <a:r>
              <a:rPr lang="en-US" dirty="0" smtClean="0"/>
              <a:t>Handling procedures</a:t>
            </a:r>
            <a:endParaRPr lang="en-US" dirty="0"/>
          </a:p>
        </p:txBody>
      </p:sp>
    </p:spTree>
    <p:extLst>
      <p:ext uri="{BB962C8B-B14F-4D97-AF65-F5344CB8AC3E}">
        <p14:creationId xmlns:p14="http://schemas.microsoft.com/office/powerpoint/2010/main" val="773132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26" fill="hold"/>
                                        <p:tgtEl>
                                          <p:spTgt spid="2"/>
                                        </p:tgtEl>
                                      </p:cBhvr>
                                    </p:cmd>
                                  </p:childTnLst>
                                </p:cTn>
                              </p:par>
                              <p:par>
                                <p:cTn id="7" presetID="1" presetClass="mediacall" presetSubtype="0" fill="hold" nodeType="withEffect">
                                  <p:stCondLst>
                                    <p:cond delay="1000"/>
                                  </p:stCondLst>
                                  <p:childTnLst>
                                    <p:cmd type="call" cmd="playFrom(0.0)">
                                      <p:cBhvr>
                                        <p:cTn id="8" dur="6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p:txBody>
          <a:bodyPr/>
          <a:lstStyle/>
          <a:p>
            <a:r>
              <a:rPr lang="en-US" dirty="0" smtClean="0"/>
              <a:t>Atlantis </a:t>
            </a:r>
            <a:r>
              <a:rPr lang="en-US" dirty="0" err="1" smtClean="0"/>
              <a:t>BioDesign</a:t>
            </a:r>
            <a:r>
              <a:rPr lang="en-US" dirty="0" smtClean="0"/>
              <a:t> Matrix</a:t>
            </a:r>
            <a:endParaRPr lang="en-US" dirty="0"/>
          </a:p>
        </p:txBody>
      </p:sp>
      <p:grpSp>
        <p:nvGrpSpPr>
          <p:cNvPr id="2" name="Group 1"/>
          <p:cNvGrpSpPr/>
          <p:nvPr/>
        </p:nvGrpSpPr>
        <p:grpSpPr>
          <a:xfrm>
            <a:off x="2026195" y="1160349"/>
            <a:ext cx="9213849" cy="4741862"/>
            <a:chOff x="382590" y="1160349"/>
            <a:chExt cx="9213849" cy="4741862"/>
          </a:xfrm>
        </p:grpSpPr>
        <p:pic>
          <p:nvPicPr>
            <p:cNvPr id="890929" name="Picture 49" descr="AB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90" y="1160349"/>
              <a:ext cx="4343400" cy="4741862"/>
            </a:xfrm>
            <a:prstGeom prst="rect">
              <a:avLst/>
            </a:prstGeom>
            <a:noFill/>
            <a:extLst>
              <a:ext uri="{909E8E84-426E-40DD-AFC4-6F175D3DCCD1}">
                <a14:hiddenFill xmlns:a14="http://schemas.microsoft.com/office/drawing/2010/main">
                  <a:solidFill>
                    <a:srgbClr val="FFFFFF"/>
                  </a:solidFill>
                </a14:hiddenFill>
              </a:ext>
            </a:extLst>
          </p:spPr>
        </p:pic>
        <p:sp>
          <p:nvSpPr>
            <p:cNvPr id="890902" name="Text Box 22"/>
            <p:cNvSpPr txBox="1">
              <a:spLocks noChangeArrowheads="1"/>
            </p:cNvSpPr>
            <p:nvPr/>
          </p:nvSpPr>
          <p:spPr bwMode="auto">
            <a:xfrm>
              <a:off x="3721101" y="1251701"/>
              <a:ext cx="5875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accent2"/>
                  </a:solidFill>
                </a:rPr>
                <a:t>Atlantis VAD </a:t>
              </a:r>
              <a:r>
                <a:rPr lang="en-US" sz="1600" b="1" dirty="0">
                  <a:solidFill>
                    <a:schemeClr val="accent2"/>
                  </a:solidFill>
                </a:rPr>
                <a:t>(Virtual Abutment Design)</a:t>
              </a:r>
            </a:p>
          </p:txBody>
        </p:sp>
        <p:sp>
          <p:nvSpPr>
            <p:cNvPr id="890903" name="Text Box 23"/>
            <p:cNvSpPr txBox="1">
              <a:spLocks noChangeArrowheads="1"/>
            </p:cNvSpPr>
            <p:nvPr/>
          </p:nvSpPr>
          <p:spPr bwMode="auto">
            <a:xfrm>
              <a:off x="4818064" y="3688513"/>
              <a:ext cx="3473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accent2"/>
                  </a:solidFill>
                </a:rPr>
                <a:t>Soft Tissue Adapt</a:t>
              </a:r>
              <a:endParaRPr lang="en-US" sz="1600" b="1" dirty="0">
                <a:solidFill>
                  <a:schemeClr val="accent2"/>
                </a:solidFill>
              </a:endParaRPr>
            </a:p>
          </p:txBody>
        </p:sp>
        <p:sp>
          <p:nvSpPr>
            <p:cNvPr id="890904" name="Text Box 24"/>
            <p:cNvSpPr txBox="1">
              <a:spLocks noChangeArrowheads="1"/>
            </p:cNvSpPr>
            <p:nvPr/>
          </p:nvSpPr>
          <p:spPr bwMode="auto">
            <a:xfrm>
              <a:off x="3757614" y="5063387"/>
              <a:ext cx="43005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accent2"/>
                  </a:solidFill>
                </a:rPr>
                <a:t>Custom </a:t>
              </a:r>
              <a:r>
                <a:rPr lang="en-US" sz="1600" b="1" dirty="0" smtClean="0">
                  <a:solidFill>
                    <a:schemeClr val="accent2"/>
                  </a:solidFill>
                </a:rPr>
                <a:t>Connect</a:t>
              </a:r>
              <a:endParaRPr lang="en-US" sz="1600" b="1" dirty="0">
                <a:solidFill>
                  <a:schemeClr val="accent2"/>
                </a:solidFill>
              </a:endParaRPr>
            </a:p>
          </p:txBody>
        </p:sp>
        <p:sp>
          <p:nvSpPr>
            <p:cNvPr id="890905" name="Text Box 25"/>
            <p:cNvSpPr txBox="1">
              <a:spLocks noChangeArrowheads="1"/>
            </p:cNvSpPr>
            <p:nvPr/>
          </p:nvSpPr>
          <p:spPr bwMode="auto">
            <a:xfrm>
              <a:off x="3721101" y="1538823"/>
              <a:ext cx="38877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tx2"/>
                  </a:solidFill>
                </a:rPr>
                <a:t>Designed from the final tooth shape</a:t>
              </a:r>
            </a:p>
          </p:txBody>
        </p:sp>
        <p:sp>
          <p:nvSpPr>
            <p:cNvPr id="890906" name="Text Box 26"/>
            <p:cNvSpPr txBox="1">
              <a:spLocks noChangeArrowheads="1"/>
            </p:cNvSpPr>
            <p:nvPr/>
          </p:nvSpPr>
          <p:spPr bwMode="auto">
            <a:xfrm>
              <a:off x="4818064" y="3975635"/>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tx2"/>
                  </a:solidFill>
                </a:rPr>
                <a:t>Optimal support for soft tissue sculpturing </a:t>
              </a:r>
              <a:r>
                <a:rPr lang="en-US" sz="1200" dirty="0" smtClean="0">
                  <a:solidFill>
                    <a:schemeClr val="tx2"/>
                  </a:solidFill>
                </a:rPr>
                <a:t/>
              </a:r>
              <a:br>
                <a:rPr lang="en-US" sz="1200" dirty="0" smtClean="0">
                  <a:solidFill>
                    <a:schemeClr val="tx2"/>
                  </a:solidFill>
                </a:rPr>
              </a:br>
              <a:r>
                <a:rPr lang="en-US" sz="1200" dirty="0" smtClean="0">
                  <a:solidFill>
                    <a:schemeClr val="tx2"/>
                  </a:solidFill>
                </a:rPr>
                <a:t>and </a:t>
              </a:r>
              <a:r>
                <a:rPr lang="en-US" sz="1200" dirty="0">
                  <a:solidFill>
                    <a:schemeClr val="tx2"/>
                  </a:solidFill>
                </a:rPr>
                <a:t>adaptation to the finished crown</a:t>
              </a:r>
            </a:p>
          </p:txBody>
        </p:sp>
        <p:sp>
          <p:nvSpPr>
            <p:cNvPr id="890907" name="Text Box 27"/>
            <p:cNvSpPr txBox="1">
              <a:spLocks noChangeArrowheads="1"/>
            </p:cNvSpPr>
            <p:nvPr/>
          </p:nvSpPr>
          <p:spPr bwMode="auto">
            <a:xfrm>
              <a:off x="3757614" y="5298861"/>
              <a:ext cx="331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tx2"/>
                  </a:solidFill>
                </a:rPr>
                <a:t>Strong and stable fit – customized connection for all major implant systems</a:t>
              </a:r>
            </a:p>
          </p:txBody>
        </p:sp>
        <p:sp>
          <p:nvSpPr>
            <p:cNvPr id="890909" name="Text Box 29"/>
            <p:cNvSpPr txBox="1">
              <a:spLocks noChangeArrowheads="1"/>
            </p:cNvSpPr>
            <p:nvPr/>
          </p:nvSpPr>
          <p:spPr bwMode="auto">
            <a:xfrm>
              <a:off x="4818064" y="2332788"/>
              <a:ext cx="3309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accent2"/>
                  </a:solidFill>
                </a:rPr>
                <a:t>Natural </a:t>
              </a:r>
              <a:r>
                <a:rPr lang="en-US" sz="1600" b="1" dirty="0" smtClean="0">
                  <a:solidFill>
                    <a:schemeClr val="accent2"/>
                  </a:solidFill>
                </a:rPr>
                <a:t>Shape</a:t>
              </a:r>
              <a:endParaRPr lang="en-US" sz="1600" b="1" dirty="0">
                <a:solidFill>
                  <a:schemeClr val="accent2"/>
                </a:solidFill>
              </a:endParaRPr>
            </a:p>
          </p:txBody>
        </p:sp>
        <p:sp>
          <p:nvSpPr>
            <p:cNvPr id="890910" name="Text Box 30"/>
            <p:cNvSpPr txBox="1">
              <a:spLocks noChangeArrowheads="1"/>
            </p:cNvSpPr>
            <p:nvPr/>
          </p:nvSpPr>
          <p:spPr bwMode="auto">
            <a:xfrm>
              <a:off x="4818064" y="261991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tx2"/>
                  </a:solidFill>
                </a:rPr>
                <a:t>Shape and emergence profile are based on </a:t>
              </a:r>
              <a:r>
                <a:rPr lang="en-US" sz="1200" dirty="0" smtClean="0">
                  <a:solidFill>
                    <a:schemeClr val="tx2"/>
                  </a:solidFill>
                </a:rPr>
                <a:t/>
              </a:r>
              <a:br>
                <a:rPr lang="en-US" sz="1200" dirty="0" smtClean="0">
                  <a:solidFill>
                    <a:schemeClr val="tx2"/>
                  </a:solidFill>
                </a:rPr>
              </a:br>
              <a:r>
                <a:rPr lang="en-US" sz="1200" dirty="0" smtClean="0">
                  <a:solidFill>
                    <a:schemeClr val="tx2"/>
                  </a:solidFill>
                </a:rPr>
                <a:t>the </a:t>
              </a:r>
              <a:r>
                <a:rPr lang="en-US" sz="1200" dirty="0">
                  <a:solidFill>
                    <a:schemeClr val="tx2"/>
                  </a:solidFill>
                </a:rPr>
                <a:t>individual patient anatomy</a:t>
              </a:r>
            </a:p>
          </p:txBody>
        </p:sp>
      </p:grpSp>
    </p:spTree>
    <p:extLst>
      <p:ext uri="{BB962C8B-B14F-4D97-AF65-F5344CB8AC3E}">
        <p14:creationId xmlns:p14="http://schemas.microsoft.com/office/powerpoint/2010/main" val="2940375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p:txBody>
          <a:bodyPr/>
          <a:lstStyle/>
          <a:p>
            <a:r>
              <a:rPr lang="en-US" dirty="0" smtClean="0"/>
              <a:t>Atlantis </a:t>
            </a:r>
            <a:r>
              <a:rPr lang="en-US" dirty="0" err="1" smtClean="0"/>
              <a:t>BioDesign</a:t>
            </a:r>
            <a:r>
              <a:rPr lang="en-US" dirty="0" smtClean="0"/>
              <a:t> Matrix</a:t>
            </a:r>
            <a:endParaRPr lang="en-US" dirty="0"/>
          </a:p>
        </p:txBody>
      </p:sp>
      <p:grpSp>
        <p:nvGrpSpPr>
          <p:cNvPr id="2" name="Group 1"/>
          <p:cNvGrpSpPr/>
          <p:nvPr/>
        </p:nvGrpSpPr>
        <p:grpSpPr>
          <a:xfrm>
            <a:off x="2026195" y="1160349"/>
            <a:ext cx="9213849" cy="4741862"/>
            <a:chOff x="382590" y="1160349"/>
            <a:chExt cx="9213849" cy="4741862"/>
          </a:xfrm>
        </p:grpSpPr>
        <p:pic>
          <p:nvPicPr>
            <p:cNvPr id="890929" name="Picture 49" descr="AB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90" y="1160349"/>
              <a:ext cx="4343400" cy="4741862"/>
            </a:xfrm>
            <a:prstGeom prst="rect">
              <a:avLst/>
            </a:prstGeom>
            <a:noFill/>
            <a:extLst>
              <a:ext uri="{909E8E84-426E-40DD-AFC4-6F175D3DCCD1}">
                <a14:hiddenFill xmlns:a14="http://schemas.microsoft.com/office/drawing/2010/main">
                  <a:solidFill>
                    <a:srgbClr val="FFFFFF"/>
                  </a:solidFill>
                </a14:hiddenFill>
              </a:ext>
            </a:extLst>
          </p:spPr>
        </p:pic>
        <p:sp>
          <p:nvSpPr>
            <p:cNvPr id="890902" name="Text Box 22"/>
            <p:cNvSpPr txBox="1">
              <a:spLocks noChangeArrowheads="1"/>
            </p:cNvSpPr>
            <p:nvPr/>
          </p:nvSpPr>
          <p:spPr bwMode="auto">
            <a:xfrm>
              <a:off x="3721101" y="1251701"/>
              <a:ext cx="5875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accent2"/>
                  </a:solidFill>
                </a:rPr>
                <a:t>Atlantis VAD </a:t>
              </a:r>
              <a:r>
                <a:rPr lang="en-US" sz="1600" b="1" dirty="0">
                  <a:solidFill>
                    <a:schemeClr val="accent2"/>
                  </a:solidFill>
                </a:rPr>
                <a:t>(Virtual Abutment Design)</a:t>
              </a:r>
            </a:p>
          </p:txBody>
        </p:sp>
        <p:sp>
          <p:nvSpPr>
            <p:cNvPr id="890903" name="Text Box 23"/>
            <p:cNvSpPr txBox="1">
              <a:spLocks noChangeArrowheads="1"/>
            </p:cNvSpPr>
            <p:nvPr/>
          </p:nvSpPr>
          <p:spPr bwMode="auto">
            <a:xfrm>
              <a:off x="4818064" y="3688513"/>
              <a:ext cx="3473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bg1">
                      <a:lumMod val="85000"/>
                    </a:schemeClr>
                  </a:solidFill>
                </a:rPr>
                <a:t>Soft Tissue Adapt</a:t>
              </a:r>
              <a:endParaRPr lang="en-US" sz="1600" b="1" dirty="0">
                <a:solidFill>
                  <a:schemeClr val="bg1">
                    <a:lumMod val="85000"/>
                  </a:schemeClr>
                </a:solidFill>
              </a:endParaRPr>
            </a:p>
          </p:txBody>
        </p:sp>
        <p:sp>
          <p:nvSpPr>
            <p:cNvPr id="890904" name="Text Box 24"/>
            <p:cNvSpPr txBox="1">
              <a:spLocks noChangeArrowheads="1"/>
            </p:cNvSpPr>
            <p:nvPr/>
          </p:nvSpPr>
          <p:spPr bwMode="auto">
            <a:xfrm>
              <a:off x="3757614" y="5063387"/>
              <a:ext cx="43005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bg1">
                      <a:lumMod val="85000"/>
                    </a:schemeClr>
                  </a:solidFill>
                </a:rPr>
                <a:t>Custom </a:t>
              </a:r>
              <a:r>
                <a:rPr lang="en-US" sz="1600" b="1" dirty="0" smtClean="0">
                  <a:solidFill>
                    <a:schemeClr val="bg1">
                      <a:lumMod val="85000"/>
                    </a:schemeClr>
                  </a:solidFill>
                </a:rPr>
                <a:t>Connect</a:t>
              </a:r>
              <a:endParaRPr lang="en-US" sz="1600" b="1" dirty="0">
                <a:solidFill>
                  <a:schemeClr val="bg1">
                    <a:lumMod val="85000"/>
                  </a:schemeClr>
                </a:solidFill>
              </a:endParaRPr>
            </a:p>
          </p:txBody>
        </p:sp>
        <p:sp>
          <p:nvSpPr>
            <p:cNvPr id="890905" name="Text Box 25"/>
            <p:cNvSpPr txBox="1">
              <a:spLocks noChangeArrowheads="1"/>
            </p:cNvSpPr>
            <p:nvPr/>
          </p:nvSpPr>
          <p:spPr bwMode="auto">
            <a:xfrm>
              <a:off x="3721101" y="1538823"/>
              <a:ext cx="38877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tx2"/>
                  </a:solidFill>
                </a:rPr>
                <a:t>Designed from the final tooth shape</a:t>
              </a:r>
            </a:p>
          </p:txBody>
        </p:sp>
        <p:sp>
          <p:nvSpPr>
            <p:cNvPr id="890906" name="Text Box 26"/>
            <p:cNvSpPr txBox="1">
              <a:spLocks noChangeArrowheads="1"/>
            </p:cNvSpPr>
            <p:nvPr/>
          </p:nvSpPr>
          <p:spPr bwMode="auto">
            <a:xfrm>
              <a:off x="4818064" y="3975635"/>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Optimal support for soft tissue sculpturing </a:t>
              </a:r>
              <a:r>
                <a:rPr lang="en-US" sz="1200" dirty="0" smtClean="0">
                  <a:solidFill>
                    <a:schemeClr val="bg1">
                      <a:lumMod val="85000"/>
                    </a:schemeClr>
                  </a:solidFill>
                </a:rPr>
                <a:t/>
              </a:r>
              <a:br>
                <a:rPr lang="en-US" sz="1200" dirty="0" smtClean="0">
                  <a:solidFill>
                    <a:schemeClr val="bg1">
                      <a:lumMod val="85000"/>
                    </a:schemeClr>
                  </a:solidFill>
                </a:rPr>
              </a:br>
              <a:r>
                <a:rPr lang="en-US" sz="1200" dirty="0" smtClean="0">
                  <a:solidFill>
                    <a:schemeClr val="bg1">
                      <a:lumMod val="85000"/>
                    </a:schemeClr>
                  </a:solidFill>
                </a:rPr>
                <a:t>and </a:t>
              </a:r>
              <a:r>
                <a:rPr lang="en-US" sz="1200" dirty="0">
                  <a:solidFill>
                    <a:schemeClr val="bg1">
                      <a:lumMod val="85000"/>
                    </a:schemeClr>
                  </a:solidFill>
                </a:rPr>
                <a:t>adaptation to the finished crown</a:t>
              </a:r>
            </a:p>
          </p:txBody>
        </p:sp>
        <p:sp>
          <p:nvSpPr>
            <p:cNvPr id="890907" name="Text Box 27"/>
            <p:cNvSpPr txBox="1">
              <a:spLocks noChangeArrowheads="1"/>
            </p:cNvSpPr>
            <p:nvPr/>
          </p:nvSpPr>
          <p:spPr bwMode="auto">
            <a:xfrm>
              <a:off x="3757614" y="5298861"/>
              <a:ext cx="331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Strong and stable fit – customized connection for all major implant systems</a:t>
              </a:r>
            </a:p>
          </p:txBody>
        </p:sp>
        <p:sp>
          <p:nvSpPr>
            <p:cNvPr id="890909" name="Text Box 29"/>
            <p:cNvSpPr txBox="1">
              <a:spLocks noChangeArrowheads="1"/>
            </p:cNvSpPr>
            <p:nvPr/>
          </p:nvSpPr>
          <p:spPr bwMode="auto">
            <a:xfrm>
              <a:off x="4818064" y="2332788"/>
              <a:ext cx="3309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bg1">
                      <a:lumMod val="85000"/>
                    </a:schemeClr>
                  </a:solidFill>
                </a:rPr>
                <a:t>Natural </a:t>
              </a:r>
              <a:r>
                <a:rPr lang="en-US" sz="1600" b="1" dirty="0" smtClean="0">
                  <a:solidFill>
                    <a:schemeClr val="bg1">
                      <a:lumMod val="85000"/>
                    </a:schemeClr>
                  </a:solidFill>
                </a:rPr>
                <a:t>Shape</a:t>
              </a:r>
              <a:endParaRPr lang="en-US" sz="1600" b="1" dirty="0">
                <a:solidFill>
                  <a:schemeClr val="bg1">
                    <a:lumMod val="85000"/>
                  </a:schemeClr>
                </a:solidFill>
              </a:endParaRPr>
            </a:p>
          </p:txBody>
        </p:sp>
        <p:sp>
          <p:nvSpPr>
            <p:cNvPr id="890910" name="Text Box 30"/>
            <p:cNvSpPr txBox="1">
              <a:spLocks noChangeArrowheads="1"/>
            </p:cNvSpPr>
            <p:nvPr/>
          </p:nvSpPr>
          <p:spPr bwMode="auto">
            <a:xfrm>
              <a:off x="4818064" y="261991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Shape and emergence profile are based on </a:t>
              </a:r>
              <a:r>
                <a:rPr lang="en-US" sz="1200" dirty="0" smtClean="0">
                  <a:solidFill>
                    <a:schemeClr val="bg1">
                      <a:lumMod val="85000"/>
                    </a:schemeClr>
                  </a:solidFill>
                </a:rPr>
                <a:t/>
              </a:r>
              <a:br>
                <a:rPr lang="en-US" sz="1200" dirty="0" smtClean="0">
                  <a:solidFill>
                    <a:schemeClr val="bg1">
                      <a:lumMod val="85000"/>
                    </a:schemeClr>
                  </a:solidFill>
                </a:rPr>
              </a:br>
              <a:r>
                <a:rPr lang="en-US" sz="1200" dirty="0" smtClean="0">
                  <a:solidFill>
                    <a:schemeClr val="bg1">
                      <a:lumMod val="85000"/>
                    </a:schemeClr>
                  </a:solidFill>
                </a:rPr>
                <a:t>the </a:t>
              </a:r>
              <a:r>
                <a:rPr lang="en-US" sz="1200" dirty="0">
                  <a:solidFill>
                    <a:schemeClr val="bg1">
                      <a:lumMod val="85000"/>
                    </a:schemeClr>
                  </a:solidFill>
                </a:rPr>
                <a:t>individual patient anatomy</a:t>
              </a:r>
            </a:p>
          </p:txBody>
        </p:sp>
      </p:grpSp>
    </p:spTree>
    <p:extLst>
      <p:ext uri="{BB962C8B-B14F-4D97-AF65-F5344CB8AC3E}">
        <p14:creationId xmlns:p14="http://schemas.microsoft.com/office/powerpoint/2010/main" val="88860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4" descr="ppt_05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5163" y="1557338"/>
            <a:ext cx="61150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Atlantis VAD goes beyond CAD</a:t>
            </a:r>
            <a:endParaRPr lang="en-US" dirty="0"/>
          </a:p>
        </p:txBody>
      </p:sp>
      <p:sp>
        <p:nvSpPr>
          <p:cNvPr id="7" name="TextBox 6"/>
          <p:cNvSpPr txBox="1"/>
          <p:nvPr/>
        </p:nvSpPr>
        <p:spPr>
          <a:xfrm>
            <a:off x="330201" y="1557338"/>
            <a:ext cx="9649072" cy="2431435"/>
          </a:xfrm>
          <a:prstGeom prst="rect">
            <a:avLst/>
          </a:prstGeom>
          <a:noFill/>
        </p:spPr>
        <p:txBody>
          <a:bodyPr wrap="square" rtlCol="0">
            <a:spAutoFit/>
          </a:bodyPr>
          <a:lstStyle/>
          <a:p>
            <a:r>
              <a:rPr lang="en-US" sz="3200" b="1" dirty="0" smtClean="0">
                <a:solidFill>
                  <a:schemeClr val="accent2"/>
                </a:solidFill>
              </a:rPr>
              <a:t>CAD</a:t>
            </a:r>
          </a:p>
          <a:p>
            <a:r>
              <a:rPr lang="en-US" sz="2800" dirty="0"/>
              <a:t>D</a:t>
            </a:r>
            <a:r>
              <a:rPr lang="en-US" sz="2800" dirty="0" smtClean="0"/>
              <a:t>esigned by </a:t>
            </a:r>
            <a:r>
              <a:rPr lang="en-US" sz="2800" dirty="0"/>
              <a:t>technicians</a:t>
            </a:r>
            <a:r>
              <a:rPr lang="en-US" sz="2800" dirty="0" smtClean="0"/>
              <a:t> – aided </a:t>
            </a:r>
            <a:r>
              <a:rPr lang="en-US" sz="2800" dirty="0"/>
              <a:t>by </a:t>
            </a:r>
            <a:r>
              <a:rPr lang="en-US" sz="2800" dirty="0" smtClean="0"/>
              <a:t>computer</a:t>
            </a:r>
          </a:p>
          <a:p>
            <a:r>
              <a:rPr lang="en-US" sz="3200" b="1" dirty="0" smtClean="0"/>
              <a:t/>
            </a:r>
            <a:br>
              <a:rPr lang="en-US" sz="3200" b="1" dirty="0" smtClean="0"/>
            </a:br>
            <a:r>
              <a:rPr lang="en-US" sz="3200" b="1" dirty="0" smtClean="0">
                <a:solidFill>
                  <a:schemeClr val="accent2"/>
                </a:solidFill>
              </a:rPr>
              <a:t>Atlantis VAD (Virtual Abutment Design)</a:t>
            </a:r>
            <a:r>
              <a:rPr lang="en-US" sz="3200" baseline="30000" dirty="0" smtClean="0"/>
              <a:t/>
            </a:r>
            <a:br>
              <a:rPr lang="en-US" sz="3200" baseline="30000" dirty="0" smtClean="0"/>
            </a:br>
            <a:r>
              <a:rPr lang="en-US" sz="2800" dirty="0"/>
              <a:t>D</a:t>
            </a:r>
            <a:r>
              <a:rPr lang="en-US" sz="2800" dirty="0" smtClean="0"/>
              <a:t>esigned </a:t>
            </a:r>
            <a:r>
              <a:rPr lang="en-US" sz="2800" dirty="0"/>
              <a:t>by computer </a:t>
            </a:r>
            <a:r>
              <a:rPr lang="en-US" sz="2800" dirty="0" smtClean="0"/>
              <a:t>– </a:t>
            </a:r>
            <a:r>
              <a:rPr lang="en-US" sz="2800" dirty="0"/>
              <a:t>aided by technicians </a:t>
            </a:r>
            <a:endParaRPr lang="en-US" sz="3200" dirty="0"/>
          </a:p>
        </p:txBody>
      </p:sp>
    </p:spTree>
    <p:extLst>
      <p:ext uri="{BB962C8B-B14F-4D97-AF65-F5344CB8AC3E}">
        <p14:creationId xmlns:p14="http://schemas.microsoft.com/office/powerpoint/2010/main" val="42062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Atlantis VAD considers all design parameters</a:t>
            </a:r>
            <a:endParaRPr lang="en-US" dirty="0"/>
          </a:p>
        </p:txBody>
      </p:sp>
      <p:sp>
        <p:nvSpPr>
          <p:cNvPr id="12" name="TextBox 11"/>
          <p:cNvSpPr txBox="1"/>
          <p:nvPr/>
        </p:nvSpPr>
        <p:spPr>
          <a:xfrm>
            <a:off x="512445" y="4467108"/>
            <a:ext cx="3312368" cy="400110"/>
          </a:xfrm>
          <a:prstGeom prst="rect">
            <a:avLst/>
          </a:prstGeom>
          <a:noFill/>
        </p:spPr>
        <p:txBody>
          <a:bodyPr wrap="square" rtlCol="0">
            <a:spAutoFit/>
          </a:bodyPr>
          <a:lstStyle/>
          <a:p>
            <a:pPr algn="ctr"/>
            <a:r>
              <a:rPr lang="en-US" sz="2000" dirty="0" smtClean="0">
                <a:solidFill>
                  <a:schemeClr val="tx2"/>
                </a:solidFill>
              </a:rPr>
              <a:t>Proposed tooth shape</a:t>
            </a:r>
          </a:p>
        </p:txBody>
      </p:sp>
      <p:sp>
        <p:nvSpPr>
          <p:cNvPr id="13" name="TextBox 12"/>
          <p:cNvSpPr txBox="1"/>
          <p:nvPr/>
        </p:nvSpPr>
        <p:spPr>
          <a:xfrm>
            <a:off x="4367098" y="4466928"/>
            <a:ext cx="3312368" cy="707886"/>
          </a:xfrm>
          <a:prstGeom prst="rect">
            <a:avLst/>
          </a:prstGeom>
          <a:noFill/>
        </p:spPr>
        <p:txBody>
          <a:bodyPr wrap="square" rtlCol="0">
            <a:spAutoFit/>
          </a:bodyPr>
          <a:lstStyle/>
          <a:p>
            <a:pPr algn="ctr"/>
            <a:r>
              <a:rPr lang="en-US" sz="2000" dirty="0" smtClean="0">
                <a:solidFill>
                  <a:schemeClr val="tx2"/>
                </a:solidFill>
              </a:rPr>
              <a:t>Abutment design based </a:t>
            </a:r>
            <a:br>
              <a:rPr lang="en-US" sz="2000" dirty="0" smtClean="0">
                <a:solidFill>
                  <a:schemeClr val="tx2"/>
                </a:solidFill>
              </a:rPr>
            </a:br>
            <a:r>
              <a:rPr lang="en-US" sz="2000" dirty="0" smtClean="0">
                <a:solidFill>
                  <a:schemeClr val="tx2"/>
                </a:solidFill>
              </a:rPr>
              <a:t>on tooth shape</a:t>
            </a:r>
          </a:p>
        </p:txBody>
      </p:sp>
      <p:sp>
        <p:nvSpPr>
          <p:cNvPr id="14" name="TextBox 13"/>
          <p:cNvSpPr txBox="1"/>
          <p:nvPr/>
        </p:nvSpPr>
        <p:spPr>
          <a:xfrm>
            <a:off x="8222386" y="4467108"/>
            <a:ext cx="3312368" cy="707886"/>
          </a:xfrm>
          <a:prstGeom prst="rect">
            <a:avLst/>
          </a:prstGeom>
          <a:noFill/>
        </p:spPr>
        <p:txBody>
          <a:bodyPr wrap="square" rtlCol="0">
            <a:spAutoFit/>
          </a:bodyPr>
          <a:lstStyle/>
          <a:p>
            <a:pPr algn="ctr"/>
            <a:r>
              <a:rPr lang="en-US" sz="2000" dirty="0" smtClean="0">
                <a:solidFill>
                  <a:schemeClr val="tx2"/>
                </a:solidFill>
              </a:rPr>
              <a:t>Final Atlantis</a:t>
            </a:r>
            <a:br>
              <a:rPr lang="en-US" sz="2000" dirty="0" smtClean="0">
                <a:solidFill>
                  <a:schemeClr val="tx2"/>
                </a:solidFill>
              </a:rPr>
            </a:br>
            <a:r>
              <a:rPr lang="en-US" sz="2000" dirty="0" smtClean="0">
                <a:solidFill>
                  <a:schemeClr val="tx2"/>
                </a:solidFill>
              </a:rPr>
              <a:t>abutment design</a:t>
            </a:r>
          </a:p>
        </p:txBody>
      </p:sp>
      <p:pic>
        <p:nvPicPr>
          <p:cNvPr id="9" name="Bildobjekt 8"/>
          <p:cNvPicPr>
            <a:picLocks noChangeAspect="1"/>
          </p:cNvPicPr>
          <p:nvPr/>
        </p:nvPicPr>
        <p:blipFill rotWithShape="1">
          <a:blip r:embed="rId3" cstate="print">
            <a:extLst>
              <a:ext uri="{28A0092B-C50C-407E-A947-70E740481C1C}">
                <a14:useLocalDpi xmlns:a14="http://schemas.microsoft.com/office/drawing/2010/main" val="0"/>
              </a:ext>
            </a:extLst>
          </a:blip>
          <a:srcRect l="4654"/>
          <a:stretch/>
        </p:blipFill>
        <p:spPr>
          <a:xfrm>
            <a:off x="330201" y="2213991"/>
            <a:ext cx="3676857" cy="2169184"/>
          </a:xfrm>
          <a:prstGeom prst="rect">
            <a:avLst/>
          </a:prstGeom>
          <a:ln>
            <a:solidFill>
              <a:schemeClr val="bg1">
                <a:lumMod val="85000"/>
              </a:schemeClr>
            </a:solidFill>
          </a:ln>
        </p:spPr>
      </p:pic>
      <p:pic>
        <p:nvPicPr>
          <p:cNvPr id="17" name="Bildobjekt 16"/>
          <p:cNvPicPr>
            <a:picLocks noChangeAspect="1"/>
          </p:cNvPicPr>
          <p:nvPr/>
        </p:nvPicPr>
        <p:blipFill rotWithShape="1">
          <a:blip r:embed="rId4" cstate="print">
            <a:extLst>
              <a:ext uri="{28A0092B-C50C-407E-A947-70E740481C1C}">
                <a14:useLocalDpi xmlns:a14="http://schemas.microsoft.com/office/drawing/2010/main" val="0"/>
              </a:ext>
            </a:extLst>
          </a:blip>
          <a:srcRect l="4795"/>
          <a:stretch/>
        </p:blipFill>
        <p:spPr>
          <a:xfrm>
            <a:off x="4187573" y="2213991"/>
            <a:ext cx="3671418" cy="2169184"/>
          </a:xfrm>
          <a:prstGeom prst="rect">
            <a:avLst/>
          </a:prstGeom>
          <a:ln>
            <a:solidFill>
              <a:schemeClr val="bg1">
                <a:lumMod val="85000"/>
              </a:schemeClr>
            </a:solidFill>
          </a:ln>
        </p:spPr>
      </p:pic>
      <p:pic>
        <p:nvPicPr>
          <p:cNvPr id="18" name="Bildobjekt 17"/>
          <p:cNvPicPr>
            <a:picLocks noChangeAspect="1"/>
          </p:cNvPicPr>
          <p:nvPr/>
        </p:nvPicPr>
        <p:blipFill rotWithShape="1">
          <a:blip r:embed="rId5" cstate="print">
            <a:extLst>
              <a:ext uri="{28A0092B-C50C-407E-A947-70E740481C1C}">
                <a14:useLocalDpi xmlns:a14="http://schemas.microsoft.com/office/drawing/2010/main" val="0"/>
              </a:ext>
            </a:extLst>
          </a:blip>
          <a:srcRect l="4620"/>
          <a:stretch/>
        </p:blipFill>
        <p:spPr>
          <a:xfrm>
            <a:off x="8039506" y="2213991"/>
            <a:ext cx="3678128" cy="2169184"/>
          </a:xfrm>
          <a:prstGeom prst="rect">
            <a:avLst/>
          </a:prstGeom>
          <a:ln>
            <a:solidFill>
              <a:schemeClr val="bg1">
                <a:lumMod val="85000"/>
              </a:schemeClr>
            </a:solidFill>
          </a:ln>
        </p:spPr>
      </p:pic>
    </p:spTree>
    <p:extLst>
      <p:ext uri="{BB962C8B-B14F-4D97-AF65-F5344CB8AC3E}">
        <p14:creationId xmlns:p14="http://schemas.microsoft.com/office/powerpoint/2010/main" val="1785174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951055" y="752354"/>
            <a:ext cx="9909158" cy="5034988"/>
            <a:chOff x="1951055" y="752354"/>
            <a:chExt cx="9909158" cy="5034988"/>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6202" b="10380"/>
            <a:stretch/>
          </p:blipFill>
          <p:spPr>
            <a:xfrm>
              <a:off x="2666207" y="752354"/>
              <a:ext cx="6858000" cy="5034988"/>
            </a:xfrm>
            <a:prstGeom prst="rect">
              <a:avLst/>
            </a:prstGeom>
          </p:spPr>
        </p:pic>
        <p:sp>
          <p:nvSpPr>
            <p:cNvPr id="7" name="TextBox 6"/>
            <p:cNvSpPr txBox="1"/>
            <p:nvPr/>
          </p:nvSpPr>
          <p:spPr>
            <a:xfrm>
              <a:off x="7322344" y="2628730"/>
              <a:ext cx="4298066" cy="215444"/>
            </a:xfrm>
            <a:prstGeom prst="rect">
              <a:avLst/>
            </a:prstGeom>
            <a:noFill/>
          </p:spPr>
          <p:txBody>
            <a:bodyPr wrap="square" lIns="0" tIns="0" rIns="0" bIns="0" rtlCol="0">
              <a:spAutoFit/>
            </a:bodyPr>
            <a:lstStyle/>
            <a:p>
              <a:r>
                <a:rPr lang="en-US" sz="1400" b="1" dirty="0" smtClean="0">
                  <a:solidFill>
                    <a:schemeClr val="accent3"/>
                  </a:solidFill>
                </a:rPr>
                <a:t>Emergence width options</a:t>
              </a:r>
            </a:p>
          </p:txBody>
        </p:sp>
        <p:sp>
          <p:nvSpPr>
            <p:cNvPr id="8" name="TextBox 7"/>
            <p:cNvSpPr txBox="1"/>
            <p:nvPr/>
          </p:nvSpPr>
          <p:spPr>
            <a:xfrm>
              <a:off x="7562147" y="3242493"/>
              <a:ext cx="4298066" cy="215444"/>
            </a:xfrm>
            <a:prstGeom prst="rect">
              <a:avLst/>
            </a:prstGeom>
            <a:noFill/>
          </p:spPr>
          <p:txBody>
            <a:bodyPr wrap="square" lIns="0" tIns="0" rIns="0" bIns="0" rtlCol="0">
              <a:spAutoFit/>
            </a:bodyPr>
            <a:lstStyle/>
            <a:p>
              <a:r>
                <a:rPr lang="en-US" sz="1400" b="1" dirty="0" smtClean="0">
                  <a:solidFill>
                    <a:schemeClr val="accent3"/>
                  </a:solidFill>
                </a:rPr>
                <a:t>Margin follows soft tissue</a:t>
              </a:r>
            </a:p>
          </p:txBody>
        </p:sp>
        <p:sp>
          <p:nvSpPr>
            <p:cNvPr id="9" name="TextBox 8"/>
            <p:cNvSpPr txBox="1"/>
            <p:nvPr/>
          </p:nvSpPr>
          <p:spPr>
            <a:xfrm>
              <a:off x="7101240" y="3804211"/>
              <a:ext cx="4298066" cy="215444"/>
            </a:xfrm>
            <a:prstGeom prst="rect">
              <a:avLst/>
            </a:prstGeom>
            <a:noFill/>
          </p:spPr>
          <p:txBody>
            <a:bodyPr wrap="square" lIns="0" tIns="0" rIns="0" bIns="0" rtlCol="0">
              <a:spAutoFit/>
            </a:bodyPr>
            <a:lstStyle/>
            <a:p>
              <a:r>
                <a:rPr lang="en-US" sz="1400" b="1" dirty="0" smtClean="0">
                  <a:solidFill>
                    <a:schemeClr val="accent3"/>
                  </a:solidFill>
                </a:rPr>
                <a:t>Papilla support</a:t>
              </a:r>
            </a:p>
          </p:txBody>
        </p:sp>
        <p:sp>
          <p:nvSpPr>
            <p:cNvPr id="10" name="TextBox 9"/>
            <p:cNvSpPr txBox="1"/>
            <p:nvPr/>
          </p:nvSpPr>
          <p:spPr>
            <a:xfrm>
              <a:off x="6812090" y="4430536"/>
              <a:ext cx="4298066" cy="215444"/>
            </a:xfrm>
            <a:prstGeom prst="rect">
              <a:avLst/>
            </a:prstGeom>
            <a:noFill/>
          </p:spPr>
          <p:txBody>
            <a:bodyPr wrap="square" lIns="0" tIns="0" rIns="0" bIns="0" rtlCol="0">
              <a:spAutoFit/>
            </a:bodyPr>
            <a:lstStyle/>
            <a:p>
              <a:r>
                <a:rPr lang="en-US" sz="1400" b="1" dirty="0" smtClean="0">
                  <a:solidFill>
                    <a:schemeClr val="accent3"/>
                  </a:solidFill>
                </a:rPr>
                <a:t>Controlled core thickness</a:t>
              </a:r>
            </a:p>
          </p:txBody>
        </p:sp>
        <p:sp>
          <p:nvSpPr>
            <p:cNvPr id="11" name="TextBox 10"/>
            <p:cNvSpPr txBox="1"/>
            <p:nvPr/>
          </p:nvSpPr>
          <p:spPr>
            <a:xfrm>
              <a:off x="6249677" y="5010180"/>
              <a:ext cx="1402617" cy="215444"/>
            </a:xfrm>
            <a:prstGeom prst="rect">
              <a:avLst/>
            </a:prstGeom>
            <a:noFill/>
          </p:spPr>
          <p:txBody>
            <a:bodyPr wrap="square" lIns="0" tIns="0" rIns="0" bIns="0" rtlCol="0">
              <a:spAutoFit/>
            </a:bodyPr>
            <a:lstStyle/>
            <a:p>
              <a:r>
                <a:rPr lang="en-US" sz="1400" b="1" dirty="0" smtClean="0">
                  <a:solidFill>
                    <a:schemeClr val="accent3"/>
                  </a:solidFill>
                </a:rPr>
                <a:t>Taper angle</a:t>
              </a:r>
            </a:p>
          </p:txBody>
        </p:sp>
        <p:sp>
          <p:nvSpPr>
            <p:cNvPr id="12" name="TextBox 11"/>
            <p:cNvSpPr txBox="1"/>
            <p:nvPr/>
          </p:nvSpPr>
          <p:spPr>
            <a:xfrm>
              <a:off x="4678948" y="5415923"/>
              <a:ext cx="4298066" cy="215444"/>
            </a:xfrm>
            <a:prstGeom prst="rect">
              <a:avLst/>
            </a:prstGeom>
            <a:noFill/>
          </p:spPr>
          <p:txBody>
            <a:bodyPr wrap="square" lIns="0" tIns="0" rIns="0" bIns="0" rtlCol="0">
              <a:spAutoFit/>
            </a:bodyPr>
            <a:lstStyle/>
            <a:p>
              <a:r>
                <a:rPr lang="en-US" sz="1400" b="1" dirty="0" smtClean="0">
                  <a:solidFill>
                    <a:schemeClr val="accent3"/>
                  </a:solidFill>
                </a:rPr>
                <a:t>Cusp and fossa position</a:t>
              </a:r>
            </a:p>
          </p:txBody>
        </p:sp>
        <p:sp>
          <p:nvSpPr>
            <p:cNvPr id="13" name="TextBox 12"/>
            <p:cNvSpPr txBox="1"/>
            <p:nvPr/>
          </p:nvSpPr>
          <p:spPr>
            <a:xfrm>
              <a:off x="4390281" y="4785773"/>
              <a:ext cx="1402617" cy="215444"/>
            </a:xfrm>
            <a:prstGeom prst="rect">
              <a:avLst/>
            </a:prstGeom>
            <a:noFill/>
          </p:spPr>
          <p:txBody>
            <a:bodyPr wrap="square" lIns="0" tIns="0" rIns="0" bIns="0" rtlCol="0">
              <a:spAutoFit/>
            </a:bodyPr>
            <a:lstStyle/>
            <a:p>
              <a:r>
                <a:rPr lang="en-US" sz="1400" b="1" dirty="0" smtClean="0">
                  <a:solidFill>
                    <a:schemeClr val="accent3"/>
                  </a:solidFill>
                </a:rPr>
                <a:t>Cusp angles </a:t>
              </a:r>
            </a:p>
          </p:txBody>
        </p:sp>
        <p:sp>
          <p:nvSpPr>
            <p:cNvPr id="14" name="TextBox 13"/>
            <p:cNvSpPr txBox="1"/>
            <p:nvPr/>
          </p:nvSpPr>
          <p:spPr>
            <a:xfrm>
              <a:off x="2937435" y="4099484"/>
              <a:ext cx="2262350" cy="215444"/>
            </a:xfrm>
            <a:prstGeom prst="rect">
              <a:avLst/>
            </a:prstGeom>
            <a:noFill/>
          </p:spPr>
          <p:txBody>
            <a:bodyPr wrap="square" lIns="0" tIns="0" rIns="0" bIns="0" rtlCol="0">
              <a:spAutoFit/>
            </a:bodyPr>
            <a:lstStyle/>
            <a:p>
              <a:r>
                <a:rPr lang="en-US" sz="1400" b="1" dirty="0" smtClean="0">
                  <a:solidFill>
                    <a:schemeClr val="accent3"/>
                  </a:solidFill>
                </a:rPr>
                <a:t>Retentive surface</a:t>
              </a:r>
            </a:p>
          </p:txBody>
        </p:sp>
        <p:sp>
          <p:nvSpPr>
            <p:cNvPr id="15" name="TextBox 14"/>
            <p:cNvSpPr txBox="1"/>
            <p:nvPr/>
          </p:nvSpPr>
          <p:spPr>
            <a:xfrm>
              <a:off x="5039300" y="4094312"/>
              <a:ext cx="1710189" cy="215444"/>
            </a:xfrm>
            <a:prstGeom prst="rect">
              <a:avLst/>
            </a:prstGeom>
            <a:noFill/>
          </p:spPr>
          <p:txBody>
            <a:bodyPr wrap="square" lIns="0" tIns="0" rIns="0" bIns="0" rtlCol="0">
              <a:spAutoFit/>
            </a:bodyPr>
            <a:lstStyle/>
            <a:p>
              <a:r>
                <a:rPr lang="en-US" sz="1400" b="1" dirty="0" smtClean="0">
                  <a:solidFill>
                    <a:schemeClr val="accent3"/>
                  </a:solidFill>
                </a:rPr>
                <a:t>Path of insertion</a:t>
              </a:r>
            </a:p>
          </p:txBody>
        </p:sp>
        <p:sp>
          <p:nvSpPr>
            <p:cNvPr id="16" name="TextBox 15"/>
            <p:cNvSpPr txBox="1"/>
            <p:nvPr/>
          </p:nvSpPr>
          <p:spPr>
            <a:xfrm>
              <a:off x="5401974" y="3473125"/>
              <a:ext cx="1710189" cy="215444"/>
            </a:xfrm>
            <a:prstGeom prst="rect">
              <a:avLst/>
            </a:prstGeom>
            <a:noFill/>
          </p:spPr>
          <p:txBody>
            <a:bodyPr wrap="square" lIns="0" tIns="0" rIns="0" bIns="0" rtlCol="0">
              <a:spAutoFit/>
            </a:bodyPr>
            <a:lstStyle/>
            <a:p>
              <a:r>
                <a:rPr lang="en-US" sz="1400" b="1" dirty="0" smtClean="0">
                  <a:solidFill>
                    <a:schemeClr val="accent3"/>
                  </a:solidFill>
                </a:rPr>
                <a:t>Parallelism</a:t>
              </a:r>
            </a:p>
          </p:txBody>
        </p:sp>
        <p:sp>
          <p:nvSpPr>
            <p:cNvPr id="17" name="TextBox 16"/>
            <p:cNvSpPr txBox="1"/>
            <p:nvPr/>
          </p:nvSpPr>
          <p:spPr>
            <a:xfrm>
              <a:off x="4678196" y="2815771"/>
              <a:ext cx="2551017" cy="215444"/>
            </a:xfrm>
            <a:prstGeom prst="rect">
              <a:avLst/>
            </a:prstGeom>
            <a:noFill/>
          </p:spPr>
          <p:txBody>
            <a:bodyPr wrap="square" lIns="0" tIns="0" rIns="0" bIns="0" rtlCol="0">
              <a:spAutoFit/>
            </a:bodyPr>
            <a:lstStyle/>
            <a:p>
              <a:r>
                <a:rPr lang="en-US" sz="1400" b="1" dirty="0" smtClean="0">
                  <a:solidFill>
                    <a:schemeClr val="accent3"/>
                  </a:solidFill>
                </a:rPr>
                <a:t>Material strength control</a:t>
              </a:r>
            </a:p>
          </p:txBody>
        </p:sp>
        <p:sp>
          <p:nvSpPr>
            <p:cNvPr id="18" name="TextBox 17"/>
            <p:cNvSpPr txBox="1"/>
            <p:nvPr/>
          </p:nvSpPr>
          <p:spPr>
            <a:xfrm>
              <a:off x="4398693" y="1236302"/>
              <a:ext cx="1710189" cy="215444"/>
            </a:xfrm>
            <a:prstGeom prst="rect">
              <a:avLst/>
            </a:prstGeom>
            <a:noFill/>
          </p:spPr>
          <p:txBody>
            <a:bodyPr wrap="square" lIns="0" tIns="0" rIns="0" bIns="0" rtlCol="0">
              <a:spAutoFit/>
            </a:bodyPr>
            <a:lstStyle/>
            <a:p>
              <a:r>
                <a:rPr lang="en-US" sz="1400" b="1" dirty="0">
                  <a:solidFill>
                    <a:schemeClr val="accent3"/>
                  </a:solidFill>
                </a:rPr>
                <a:t>I</a:t>
              </a:r>
              <a:r>
                <a:rPr lang="en-US" sz="1400" b="1" dirty="0" smtClean="0">
                  <a:solidFill>
                    <a:schemeClr val="accent3"/>
                  </a:solidFill>
                </a:rPr>
                <a:t>ndexing</a:t>
              </a:r>
            </a:p>
          </p:txBody>
        </p:sp>
        <p:sp>
          <p:nvSpPr>
            <p:cNvPr id="19" name="TextBox 18"/>
            <p:cNvSpPr txBox="1"/>
            <p:nvPr/>
          </p:nvSpPr>
          <p:spPr>
            <a:xfrm>
              <a:off x="3807962" y="1607205"/>
              <a:ext cx="1710189" cy="215444"/>
            </a:xfrm>
            <a:prstGeom prst="rect">
              <a:avLst/>
            </a:prstGeom>
            <a:noFill/>
          </p:spPr>
          <p:txBody>
            <a:bodyPr wrap="square" lIns="0" tIns="0" rIns="0" bIns="0" rtlCol="0">
              <a:spAutoFit/>
            </a:bodyPr>
            <a:lstStyle/>
            <a:p>
              <a:r>
                <a:rPr lang="en-US" sz="1400" b="1" dirty="0" smtClean="0">
                  <a:solidFill>
                    <a:schemeClr val="accent3"/>
                  </a:solidFill>
                </a:rPr>
                <a:t>Anti-rotation</a:t>
              </a:r>
            </a:p>
          </p:txBody>
        </p:sp>
        <p:sp>
          <p:nvSpPr>
            <p:cNvPr id="20" name="TextBox 19"/>
            <p:cNvSpPr txBox="1"/>
            <p:nvPr/>
          </p:nvSpPr>
          <p:spPr>
            <a:xfrm>
              <a:off x="3140087" y="2061201"/>
              <a:ext cx="2378064" cy="215444"/>
            </a:xfrm>
            <a:prstGeom prst="rect">
              <a:avLst/>
            </a:prstGeom>
            <a:noFill/>
          </p:spPr>
          <p:txBody>
            <a:bodyPr wrap="square" lIns="0" tIns="0" rIns="0" bIns="0" rtlCol="0">
              <a:spAutoFit/>
            </a:bodyPr>
            <a:lstStyle/>
            <a:p>
              <a:r>
                <a:rPr lang="en-US" sz="1400" b="1" dirty="0" smtClean="0">
                  <a:solidFill>
                    <a:schemeClr val="accent3"/>
                  </a:solidFill>
                </a:rPr>
                <a:t>Abutment-to-implant fit</a:t>
              </a:r>
            </a:p>
          </p:txBody>
        </p:sp>
        <p:sp>
          <p:nvSpPr>
            <p:cNvPr id="21" name="TextBox 20"/>
            <p:cNvSpPr txBox="1"/>
            <p:nvPr/>
          </p:nvSpPr>
          <p:spPr>
            <a:xfrm>
              <a:off x="1989937" y="2584048"/>
              <a:ext cx="2378064" cy="215444"/>
            </a:xfrm>
            <a:prstGeom prst="rect">
              <a:avLst/>
            </a:prstGeom>
            <a:noFill/>
          </p:spPr>
          <p:txBody>
            <a:bodyPr wrap="square" lIns="0" tIns="0" rIns="0" bIns="0" rtlCol="0">
              <a:spAutoFit/>
            </a:bodyPr>
            <a:lstStyle/>
            <a:p>
              <a:r>
                <a:rPr lang="en-US" sz="1400" b="1" dirty="0" smtClean="0">
                  <a:solidFill>
                    <a:schemeClr val="accent3"/>
                  </a:solidFill>
                </a:rPr>
                <a:t>Tooth-related base shape</a:t>
              </a:r>
            </a:p>
          </p:txBody>
        </p:sp>
        <p:sp>
          <p:nvSpPr>
            <p:cNvPr id="22" name="TextBox 21"/>
            <p:cNvSpPr txBox="1"/>
            <p:nvPr/>
          </p:nvSpPr>
          <p:spPr>
            <a:xfrm>
              <a:off x="2666207" y="3048617"/>
              <a:ext cx="2378064" cy="215444"/>
            </a:xfrm>
            <a:prstGeom prst="rect">
              <a:avLst/>
            </a:prstGeom>
            <a:noFill/>
          </p:spPr>
          <p:txBody>
            <a:bodyPr wrap="square" lIns="0" tIns="0" rIns="0" bIns="0" rtlCol="0">
              <a:spAutoFit/>
            </a:bodyPr>
            <a:lstStyle/>
            <a:p>
              <a:r>
                <a:rPr lang="en-US" sz="1400" b="1" dirty="0" smtClean="0">
                  <a:solidFill>
                    <a:schemeClr val="accent3"/>
                  </a:solidFill>
                </a:rPr>
                <a:t>Shoulder control</a:t>
              </a:r>
            </a:p>
          </p:txBody>
        </p:sp>
        <p:sp>
          <p:nvSpPr>
            <p:cNvPr id="23" name="TextBox 22"/>
            <p:cNvSpPr txBox="1"/>
            <p:nvPr/>
          </p:nvSpPr>
          <p:spPr>
            <a:xfrm>
              <a:off x="1951055" y="3538433"/>
              <a:ext cx="2378064" cy="215444"/>
            </a:xfrm>
            <a:prstGeom prst="rect">
              <a:avLst/>
            </a:prstGeom>
            <a:noFill/>
          </p:spPr>
          <p:txBody>
            <a:bodyPr wrap="square" lIns="0" tIns="0" rIns="0" bIns="0" rtlCol="0">
              <a:spAutoFit/>
            </a:bodyPr>
            <a:lstStyle/>
            <a:p>
              <a:r>
                <a:rPr lang="en-US" sz="1400" b="1" dirty="0" smtClean="0">
                  <a:solidFill>
                    <a:schemeClr val="accent3"/>
                  </a:solidFill>
                </a:rPr>
                <a:t>Core height and retention</a:t>
              </a:r>
            </a:p>
          </p:txBody>
        </p:sp>
      </p:grpSp>
      <p:sp>
        <p:nvSpPr>
          <p:cNvPr id="2" name="Title 1"/>
          <p:cNvSpPr>
            <a:spLocks noGrp="1"/>
          </p:cNvSpPr>
          <p:nvPr>
            <p:ph type="title"/>
          </p:nvPr>
        </p:nvSpPr>
        <p:spPr/>
        <p:txBody>
          <a:bodyPr/>
          <a:lstStyle/>
          <a:p>
            <a:r>
              <a:rPr lang="sv-SE" dirty="0" smtClean="0"/>
              <a:t>Design options that go beyond CAD/CAM</a:t>
            </a:r>
            <a:endParaRPr lang="sv-SE" dirty="0"/>
          </a:p>
        </p:txBody>
      </p:sp>
    </p:spTree>
    <p:extLst>
      <p:ext uri="{BB962C8B-B14F-4D97-AF65-F5344CB8AC3E}">
        <p14:creationId xmlns:p14="http://schemas.microsoft.com/office/powerpoint/2010/main" val="1975311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p:txBody>
          <a:bodyPr/>
          <a:lstStyle/>
          <a:p>
            <a:r>
              <a:rPr lang="en-US" dirty="0" smtClean="0"/>
              <a:t>Atlantis </a:t>
            </a:r>
            <a:r>
              <a:rPr lang="en-US" dirty="0" err="1" smtClean="0"/>
              <a:t>BioDesign</a:t>
            </a:r>
            <a:r>
              <a:rPr lang="en-US" dirty="0" smtClean="0"/>
              <a:t> Matrix</a:t>
            </a:r>
            <a:endParaRPr lang="en-US" dirty="0"/>
          </a:p>
        </p:txBody>
      </p:sp>
      <p:grpSp>
        <p:nvGrpSpPr>
          <p:cNvPr id="2" name="Group 1"/>
          <p:cNvGrpSpPr/>
          <p:nvPr/>
        </p:nvGrpSpPr>
        <p:grpSpPr>
          <a:xfrm>
            <a:off x="2026195" y="1160349"/>
            <a:ext cx="9213849" cy="4741862"/>
            <a:chOff x="382590" y="1160349"/>
            <a:chExt cx="9213849" cy="4741862"/>
          </a:xfrm>
        </p:grpSpPr>
        <p:pic>
          <p:nvPicPr>
            <p:cNvPr id="890929" name="Picture 49" descr="AB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90" y="1160349"/>
              <a:ext cx="4343400" cy="4741862"/>
            </a:xfrm>
            <a:prstGeom prst="rect">
              <a:avLst/>
            </a:prstGeom>
            <a:noFill/>
            <a:extLst>
              <a:ext uri="{909E8E84-426E-40DD-AFC4-6F175D3DCCD1}">
                <a14:hiddenFill xmlns:a14="http://schemas.microsoft.com/office/drawing/2010/main">
                  <a:solidFill>
                    <a:srgbClr val="FFFFFF"/>
                  </a:solidFill>
                </a14:hiddenFill>
              </a:ext>
            </a:extLst>
          </p:spPr>
        </p:pic>
        <p:sp>
          <p:nvSpPr>
            <p:cNvPr id="890902" name="Text Box 22"/>
            <p:cNvSpPr txBox="1">
              <a:spLocks noChangeArrowheads="1"/>
            </p:cNvSpPr>
            <p:nvPr/>
          </p:nvSpPr>
          <p:spPr bwMode="auto">
            <a:xfrm>
              <a:off x="3721101" y="1251701"/>
              <a:ext cx="5875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bg1">
                      <a:lumMod val="85000"/>
                    </a:schemeClr>
                  </a:solidFill>
                </a:rPr>
                <a:t>Atlantis VAD </a:t>
              </a:r>
              <a:r>
                <a:rPr lang="en-US" sz="1600" b="1" dirty="0">
                  <a:solidFill>
                    <a:schemeClr val="bg1">
                      <a:lumMod val="85000"/>
                    </a:schemeClr>
                  </a:solidFill>
                </a:rPr>
                <a:t>(Virtual Abutment Design)</a:t>
              </a:r>
            </a:p>
          </p:txBody>
        </p:sp>
        <p:sp>
          <p:nvSpPr>
            <p:cNvPr id="890903" name="Text Box 23"/>
            <p:cNvSpPr txBox="1">
              <a:spLocks noChangeArrowheads="1"/>
            </p:cNvSpPr>
            <p:nvPr/>
          </p:nvSpPr>
          <p:spPr bwMode="auto">
            <a:xfrm>
              <a:off x="4818064" y="3688513"/>
              <a:ext cx="3473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bg1">
                      <a:lumMod val="85000"/>
                    </a:schemeClr>
                  </a:solidFill>
                </a:rPr>
                <a:t>Soft Tissue Adapt</a:t>
              </a:r>
              <a:endParaRPr lang="en-US" sz="1600" b="1" dirty="0">
                <a:solidFill>
                  <a:schemeClr val="bg1">
                    <a:lumMod val="85000"/>
                  </a:schemeClr>
                </a:solidFill>
              </a:endParaRPr>
            </a:p>
          </p:txBody>
        </p:sp>
        <p:sp>
          <p:nvSpPr>
            <p:cNvPr id="890904" name="Text Box 24"/>
            <p:cNvSpPr txBox="1">
              <a:spLocks noChangeArrowheads="1"/>
            </p:cNvSpPr>
            <p:nvPr/>
          </p:nvSpPr>
          <p:spPr bwMode="auto">
            <a:xfrm>
              <a:off x="3757614" y="5063387"/>
              <a:ext cx="43005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bg1">
                      <a:lumMod val="85000"/>
                    </a:schemeClr>
                  </a:solidFill>
                </a:rPr>
                <a:t>Custom </a:t>
              </a:r>
              <a:r>
                <a:rPr lang="en-US" sz="1600" b="1" dirty="0" smtClean="0">
                  <a:solidFill>
                    <a:schemeClr val="bg1">
                      <a:lumMod val="85000"/>
                    </a:schemeClr>
                  </a:solidFill>
                </a:rPr>
                <a:t>Connect</a:t>
              </a:r>
              <a:endParaRPr lang="en-US" sz="1600" b="1" dirty="0">
                <a:solidFill>
                  <a:schemeClr val="bg1">
                    <a:lumMod val="85000"/>
                  </a:schemeClr>
                </a:solidFill>
              </a:endParaRPr>
            </a:p>
          </p:txBody>
        </p:sp>
        <p:sp>
          <p:nvSpPr>
            <p:cNvPr id="890905" name="Text Box 25"/>
            <p:cNvSpPr txBox="1">
              <a:spLocks noChangeArrowheads="1"/>
            </p:cNvSpPr>
            <p:nvPr/>
          </p:nvSpPr>
          <p:spPr bwMode="auto">
            <a:xfrm>
              <a:off x="3721101" y="1538823"/>
              <a:ext cx="38877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Designed from the final tooth shape</a:t>
              </a:r>
            </a:p>
          </p:txBody>
        </p:sp>
        <p:sp>
          <p:nvSpPr>
            <p:cNvPr id="890906" name="Text Box 26"/>
            <p:cNvSpPr txBox="1">
              <a:spLocks noChangeArrowheads="1"/>
            </p:cNvSpPr>
            <p:nvPr/>
          </p:nvSpPr>
          <p:spPr bwMode="auto">
            <a:xfrm>
              <a:off x="4818064" y="3975635"/>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Optimal support for soft tissue sculpturing </a:t>
              </a:r>
              <a:r>
                <a:rPr lang="en-US" sz="1200" dirty="0" smtClean="0">
                  <a:solidFill>
                    <a:schemeClr val="bg1">
                      <a:lumMod val="85000"/>
                    </a:schemeClr>
                  </a:solidFill>
                </a:rPr>
                <a:t/>
              </a:r>
              <a:br>
                <a:rPr lang="en-US" sz="1200" dirty="0" smtClean="0">
                  <a:solidFill>
                    <a:schemeClr val="bg1">
                      <a:lumMod val="85000"/>
                    </a:schemeClr>
                  </a:solidFill>
                </a:rPr>
              </a:br>
              <a:r>
                <a:rPr lang="en-US" sz="1200" dirty="0" smtClean="0">
                  <a:solidFill>
                    <a:schemeClr val="bg1">
                      <a:lumMod val="85000"/>
                    </a:schemeClr>
                  </a:solidFill>
                </a:rPr>
                <a:t>and </a:t>
              </a:r>
              <a:r>
                <a:rPr lang="en-US" sz="1200" dirty="0">
                  <a:solidFill>
                    <a:schemeClr val="bg1">
                      <a:lumMod val="85000"/>
                    </a:schemeClr>
                  </a:solidFill>
                </a:rPr>
                <a:t>adaptation to the finished crown</a:t>
              </a:r>
            </a:p>
          </p:txBody>
        </p:sp>
        <p:sp>
          <p:nvSpPr>
            <p:cNvPr id="890907" name="Text Box 27"/>
            <p:cNvSpPr txBox="1">
              <a:spLocks noChangeArrowheads="1"/>
            </p:cNvSpPr>
            <p:nvPr/>
          </p:nvSpPr>
          <p:spPr bwMode="auto">
            <a:xfrm>
              <a:off x="3757614" y="5298861"/>
              <a:ext cx="331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Strong and stable fit – customized connection for all major implant systems</a:t>
              </a:r>
            </a:p>
          </p:txBody>
        </p:sp>
        <p:sp>
          <p:nvSpPr>
            <p:cNvPr id="890909" name="Text Box 29"/>
            <p:cNvSpPr txBox="1">
              <a:spLocks noChangeArrowheads="1"/>
            </p:cNvSpPr>
            <p:nvPr/>
          </p:nvSpPr>
          <p:spPr bwMode="auto">
            <a:xfrm>
              <a:off x="4818064" y="2332788"/>
              <a:ext cx="3309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accent2"/>
                  </a:solidFill>
                </a:rPr>
                <a:t>Natural </a:t>
              </a:r>
              <a:r>
                <a:rPr lang="en-US" sz="1600" b="1" dirty="0" smtClean="0">
                  <a:solidFill>
                    <a:schemeClr val="accent2"/>
                  </a:solidFill>
                </a:rPr>
                <a:t>Shape</a:t>
              </a:r>
              <a:endParaRPr lang="en-US" sz="1600" b="1" dirty="0">
                <a:solidFill>
                  <a:schemeClr val="accent2"/>
                </a:solidFill>
              </a:endParaRPr>
            </a:p>
          </p:txBody>
        </p:sp>
        <p:sp>
          <p:nvSpPr>
            <p:cNvPr id="890910" name="Text Box 30"/>
            <p:cNvSpPr txBox="1">
              <a:spLocks noChangeArrowheads="1"/>
            </p:cNvSpPr>
            <p:nvPr/>
          </p:nvSpPr>
          <p:spPr bwMode="auto">
            <a:xfrm>
              <a:off x="4818064" y="261991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tx2"/>
                  </a:solidFill>
                </a:rPr>
                <a:t>Shape and emergence profile are based on </a:t>
              </a:r>
              <a:r>
                <a:rPr lang="en-US" sz="1200" dirty="0" smtClean="0">
                  <a:solidFill>
                    <a:schemeClr val="tx2"/>
                  </a:solidFill>
                </a:rPr>
                <a:t/>
              </a:r>
              <a:br>
                <a:rPr lang="en-US" sz="1200" dirty="0" smtClean="0">
                  <a:solidFill>
                    <a:schemeClr val="tx2"/>
                  </a:solidFill>
                </a:rPr>
              </a:br>
              <a:r>
                <a:rPr lang="en-US" sz="1200" dirty="0" smtClean="0">
                  <a:solidFill>
                    <a:schemeClr val="tx2"/>
                  </a:solidFill>
                </a:rPr>
                <a:t>the </a:t>
              </a:r>
              <a:r>
                <a:rPr lang="en-US" sz="1200" dirty="0">
                  <a:solidFill>
                    <a:schemeClr val="tx2"/>
                  </a:solidFill>
                </a:rPr>
                <a:t>individual patient anatomy</a:t>
              </a:r>
            </a:p>
          </p:txBody>
        </p:sp>
      </p:grpSp>
    </p:spTree>
    <p:extLst>
      <p:ext uri="{BB962C8B-B14F-4D97-AF65-F5344CB8AC3E}">
        <p14:creationId xmlns:p14="http://schemas.microsoft.com/office/powerpoint/2010/main" val="3534036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8" descr="ppt_06.jpg"/>
          <p:cNvPicPr>
            <a:picLocks noChangeAspect="1"/>
          </p:cNvPicPr>
          <p:nvPr/>
        </p:nvPicPr>
        <p:blipFill>
          <a:blip r:embed="rId3">
            <a:extLst>
              <a:ext uri="{28A0092B-C50C-407E-A947-70E740481C1C}">
                <a14:useLocalDpi xmlns:a14="http://schemas.microsoft.com/office/drawing/2010/main" val="0"/>
              </a:ext>
            </a:extLst>
          </a:blip>
          <a:srcRect b="10918"/>
          <a:stretch>
            <a:fillRect/>
          </a:stretch>
        </p:blipFill>
        <p:spPr bwMode="auto">
          <a:xfrm>
            <a:off x="5037252" y="-295802"/>
            <a:ext cx="6568318" cy="6078674"/>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p:txBody>
          <a:bodyPr/>
          <a:lstStyle/>
          <a:p>
            <a:r>
              <a:rPr lang="en-US" dirty="0" smtClean="0"/>
              <a:t>Natural Shape</a:t>
            </a:r>
            <a:endParaRPr lang="en-US" dirty="0"/>
          </a:p>
        </p:txBody>
      </p:sp>
      <p:sp>
        <p:nvSpPr>
          <p:cNvPr id="10" name="Platshållare för innehåll 9"/>
          <p:cNvSpPr>
            <a:spLocks noGrp="1"/>
          </p:cNvSpPr>
          <p:nvPr>
            <p:ph sz="half" idx="1"/>
          </p:nvPr>
        </p:nvSpPr>
        <p:spPr>
          <a:xfrm>
            <a:off x="330201" y="1576974"/>
            <a:ext cx="4707051" cy="3943350"/>
          </a:xfrm>
        </p:spPr>
        <p:txBody>
          <a:bodyPr/>
          <a:lstStyle/>
          <a:p>
            <a:r>
              <a:rPr lang="en-US" dirty="0" smtClean="0"/>
              <a:t>A choice of anatomical emergence profiles for excellent function and esthetics</a:t>
            </a:r>
          </a:p>
          <a:p>
            <a:r>
              <a:rPr lang="en-US" dirty="0" smtClean="0"/>
              <a:t>Margins designed and placed </a:t>
            </a:r>
            <a:br>
              <a:rPr lang="en-US" dirty="0" smtClean="0"/>
            </a:br>
            <a:r>
              <a:rPr lang="en-US" dirty="0" smtClean="0"/>
              <a:t>at an ideal level for easy and safe removal of excess cement</a:t>
            </a:r>
            <a:endParaRPr lang="en-US" dirty="0"/>
          </a:p>
        </p:txBody>
      </p:sp>
    </p:spTree>
    <p:extLst>
      <p:ext uri="{BB962C8B-B14F-4D97-AF65-F5344CB8AC3E}">
        <p14:creationId xmlns:p14="http://schemas.microsoft.com/office/powerpoint/2010/main" val="2266335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p:txBody>
          <a:bodyPr/>
          <a:lstStyle/>
          <a:p>
            <a:r>
              <a:rPr lang="en-US" dirty="0" smtClean="0"/>
              <a:t>Atlantis </a:t>
            </a:r>
            <a:r>
              <a:rPr lang="en-US" dirty="0" err="1" smtClean="0"/>
              <a:t>BioDesign</a:t>
            </a:r>
            <a:r>
              <a:rPr lang="en-US" dirty="0" smtClean="0"/>
              <a:t> Matrix</a:t>
            </a:r>
            <a:endParaRPr lang="en-US" dirty="0"/>
          </a:p>
        </p:txBody>
      </p:sp>
      <p:grpSp>
        <p:nvGrpSpPr>
          <p:cNvPr id="2" name="Group 1"/>
          <p:cNvGrpSpPr/>
          <p:nvPr/>
        </p:nvGrpSpPr>
        <p:grpSpPr>
          <a:xfrm>
            <a:off x="2026195" y="1160349"/>
            <a:ext cx="9213849" cy="4741862"/>
            <a:chOff x="382590" y="1160349"/>
            <a:chExt cx="9213849" cy="4741862"/>
          </a:xfrm>
        </p:grpSpPr>
        <p:pic>
          <p:nvPicPr>
            <p:cNvPr id="890929" name="Picture 49" descr="AB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90" y="1160349"/>
              <a:ext cx="4343400" cy="4741862"/>
            </a:xfrm>
            <a:prstGeom prst="rect">
              <a:avLst/>
            </a:prstGeom>
            <a:noFill/>
            <a:extLst>
              <a:ext uri="{909E8E84-426E-40DD-AFC4-6F175D3DCCD1}">
                <a14:hiddenFill xmlns:a14="http://schemas.microsoft.com/office/drawing/2010/main">
                  <a:solidFill>
                    <a:srgbClr val="FFFFFF"/>
                  </a:solidFill>
                </a14:hiddenFill>
              </a:ext>
            </a:extLst>
          </p:spPr>
        </p:pic>
        <p:sp>
          <p:nvSpPr>
            <p:cNvPr id="890902" name="Text Box 22"/>
            <p:cNvSpPr txBox="1">
              <a:spLocks noChangeArrowheads="1"/>
            </p:cNvSpPr>
            <p:nvPr/>
          </p:nvSpPr>
          <p:spPr bwMode="auto">
            <a:xfrm>
              <a:off x="3721101" y="1251701"/>
              <a:ext cx="5875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bg1">
                      <a:lumMod val="85000"/>
                    </a:schemeClr>
                  </a:solidFill>
                </a:rPr>
                <a:t>Atlantis VAD </a:t>
              </a:r>
              <a:r>
                <a:rPr lang="en-US" sz="1600" b="1" dirty="0">
                  <a:solidFill>
                    <a:schemeClr val="bg1">
                      <a:lumMod val="85000"/>
                    </a:schemeClr>
                  </a:solidFill>
                </a:rPr>
                <a:t>(Virtual Abutment Design)</a:t>
              </a:r>
            </a:p>
          </p:txBody>
        </p:sp>
        <p:sp>
          <p:nvSpPr>
            <p:cNvPr id="890903" name="Text Box 23"/>
            <p:cNvSpPr txBox="1">
              <a:spLocks noChangeArrowheads="1"/>
            </p:cNvSpPr>
            <p:nvPr/>
          </p:nvSpPr>
          <p:spPr bwMode="auto">
            <a:xfrm>
              <a:off x="4818064" y="3688513"/>
              <a:ext cx="3473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accent2"/>
                  </a:solidFill>
                </a:rPr>
                <a:t>Soft Tissue Adapt</a:t>
              </a:r>
              <a:endParaRPr lang="en-US" sz="1600" b="1" dirty="0">
                <a:solidFill>
                  <a:schemeClr val="accent2"/>
                </a:solidFill>
              </a:endParaRPr>
            </a:p>
          </p:txBody>
        </p:sp>
        <p:sp>
          <p:nvSpPr>
            <p:cNvPr id="890904" name="Text Box 24"/>
            <p:cNvSpPr txBox="1">
              <a:spLocks noChangeArrowheads="1"/>
            </p:cNvSpPr>
            <p:nvPr/>
          </p:nvSpPr>
          <p:spPr bwMode="auto">
            <a:xfrm>
              <a:off x="3757614" y="5063387"/>
              <a:ext cx="43005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bg1">
                      <a:lumMod val="85000"/>
                    </a:schemeClr>
                  </a:solidFill>
                </a:rPr>
                <a:t>Custom </a:t>
              </a:r>
              <a:r>
                <a:rPr lang="en-US" sz="1600" b="1" dirty="0" smtClean="0">
                  <a:solidFill>
                    <a:schemeClr val="bg1">
                      <a:lumMod val="85000"/>
                    </a:schemeClr>
                  </a:solidFill>
                </a:rPr>
                <a:t>Connect</a:t>
              </a:r>
              <a:endParaRPr lang="en-US" sz="1600" b="1" dirty="0">
                <a:solidFill>
                  <a:schemeClr val="bg1">
                    <a:lumMod val="85000"/>
                  </a:schemeClr>
                </a:solidFill>
              </a:endParaRPr>
            </a:p>
          </p:txBody>
        </p:sp>
        <p:sp>
          <p:nvSpPr>
            <p:cNvPr id="890905" name="Text Box 25"/>
            <p:cNvSpPr txBox="1">
              <a:spLocks noChangeArrowheads="1"/>
            </p:cNvSpPr>
            <p:nvPr/>
          </p:nvSpPr>
          <p:spPr bwMode="auto">
            <a:xfrm>
              <a:off x="3721101" y="1538823"/>
              <a:ext cx="38877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Designed from the final tooth shape</a:t>
              </a:r>
            </a:p>
          </p:txBody>
        </p:sp>
        <p:sp>
          <p:nvSpPr>
            <p:cNvPr id="890906" name="Text Box 26"/>
            <p:cNvSpPr txBox="1">
              <a:spLocks noChangeArrowheads="1"/>
            </p:cNvSpPr>
            <p:nvPr/>
          </p:nvSpPr>
          <p:spPr bwMode="auto">
            <a:xfrm>
              <a:off x="4818064" y="3975635"/>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tx2"/>
                  </a:solidFill>
                </a:rPr>
                <a:t>Optimal support for soft tissue sculpturing </a:t>
              </a:r>
              <a:r>
                <a:rPr lang="en-US" sz="1200" dirty="0" smtClean="0">
                  <a:solidFill>
                    <a:schemeClr val="tx2"/>
                  </a:solidFill>
                </a:rPr>
                <a:t/>
              </a:r>
              <a:br>
                <a:rPr lang="en-US" sz="1200" dirty="0" smtClean="0">
                  <a:solidFill>
                    <a:schemeClr val="tx2"/>
                  </a:solidFill>
                </a:rPr>
              </a:br>
              <a:r>
                <a:rPr lang="en-US" sz="1200" dirty="0" smtClean="0">
                  <a:solidFill>
                    <a:schemeClr val="tx2"/>
                  </a:solidFill>
                </a:rPr>
                <a:t>and </a:t>
              </a:r>
              <a:r>
                <a:rPr lang="en-US" sz="1200" dirty="0">
                  <a:solidFill>
                    <a:schemeClr val="tx2"/>
                  </a:solidFill>
                </a:rPr>
                <a:t>adaptation to the finished crown</a:t>
              </a:r>
            </a:p>
          </p:txBody>
        </p:sp>
        <p:sp>
          <p:nvSpPr>
            <p:cNvPr id="890907" name="Text Box 27"/>
            <p:cNvSpPr txBox="1">
              <a:spLocks noChangeArrowheads="1"/>
            </p:cNvSpPr>
            <p:nvPr/>
          </p:nvSpPr>
          <p:spPr bwMode="auto">
            <a:xfrm>
              <a:off x="3757614" y="5298861"/>
              <a:ext cx="331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Strong and stable fit – customized connection for all major implant systems</a:t>
              </a:r>
            </a:p>
          </p:txBody>
        </p:sp>
        <p:sp>
          <p:nvSpPr>
            <p:cNvPr id="890909" name="Text Box 29"/>
            <p:cNvSpPr txBox="1">
              <a:spLocks noChangeArrowheads="1"/>
            </p:cNvSpPr>
            <p:nvPr/>
          </p:nvSpPr>
          <p:spPr bwMode="auto">
            <a:xfrm>
              <a:off x="4818064" y="2332788"/>
              <a:ext cx="3309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bg1">
                      <a:lumMod val="85000"/>
                    </a:schemeClr>
                  </a:solidFill>
                </a:rPr>
                <a:t>Natural </a:t>
              </a:r>
              <a:r>
                <a:rPr lang="en-US" sz="1600" b="1" dirty="0" smtClean="0">
                  <a:solidFill>
                    <a:schemeClr val="bg1">
                      <a:lumMod val="85000"/>
                    </a:schemeClr>
                  </a:solidFill>
                </a:rPr>
                <a:t>Shape</a:t>
              </a:r>
              <a:endParaRPr lang="en-US" sz="1600" b="1" dirty="0">
                <a:solidFill>
                  <a:schemeClr val="bg1">
                    <a:lumMod val="85000"/>
                  </a:schemeClr>
                </a:solidFill>
              </a:endParaRPr>
            </a:p>
          </p:txBody>
        </p:sp>
        <p:sp>
          <p:nvSpPr>
            <p:cNvPr id="890910" name="Text Box 30"/>
            <p:cNvSpPr txBox="1">
              <a:spLocks noChangeArrowheads="1"/>
            </p:cNvSpPr>
            <p:nvPr/>
          </p:nvSpPr>
          <p:spPr bwMode="auto">
            <a:xfrm>
              <a:off x="4818064" y="261991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Shape and emergence profile are based on </a:t>
              </a:r>
              <a:r>
                <a:rPr lang="en-US" sz="1200" dirty="0" smtClean="0">
                  <a:solidFill>
                    <a:schemeClr val="bg1">
                      <a:lumMod val="85000"/>
                    </a:schemeClr>
                  </a:solidFill>
                </a:rPr>
                <a:t/>
              </a:r>
              <a:br>
                <a:rPr lang="en-US" sz="1200" dirty="0" smtClean="0">
                  <a:solidFill>
                    <a:schemeClr val="bg1">
                      <a:lumMod val="85000"/>
                    </a:schemeClr>
                  </a:solidFill>
                </a:rPr>
              </a:br>
              <a:r>
                <a:rPr lang="en-US" sz="1200" dirty="0" smtClean="0">
                  <a:solidFill>
                    <a:schemeClr val="bg1">
                      <a:lumMod val="85000"/>
                    </a:schemeClr>
                  </a:solidFill>
                </a:rPr>
                <a:t>the </a:t>
              </a:r>
              <a:r>
                <a:rPr lang="en-US" sz="1200" dirty="0">
                  <a:solidFill>
                    <a:schemeClr val="bg1">
                      <a:lumMod val="85000"/>
                    </a:schemeClr>
                  </a:solidFill>
                </a:rPr>
                <a:t>individual patient anatomy</a:t>
              </a:r>
            </a:p>
          </p:txBody>
        </p:sp>
      </p:grpSp>
    </p:spTree>
    <p:extLst>
      <p:ext uri="{BB962C8B-B14F-4D97-AF65-F5344CB8AC3E}">
        <p14:creationId xmlns:p14="http://schemas.microsoft.com/office/powerpoint/2010/main" val="158850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2621" t="3312" r="22029" b="25081"/>
          <a:stretch/>
        </p:blipFill>
        <p:spPr/>
      </p:pic>
      <p:sp>
        <p:nvSpPr>
          <p:cNvPr id="7" name="Title 6"/>
          <p:cNvSpPr>
            <a:spLocks noGrp="1"/>
          </p:cNvSpPr>
          <p:nvPr>
            <p:ph type="ctrTitle"/>
          </p:nvPr>
        </p:nvSpPr>
        <p:spPr>
          <a:xfrm>
            <a:off x="330200" y="2094356"/>
            <a:ext cx="4595761" cy="1784469"/>
          </a:xfrm>
        </p:spPr>
        <p:txBody>
          <a:bodyPr/>
          <a:lstStyle/>
          <a:p>
            <a:r>
              <a:rPr lang="en-US" dirty="0">
                <a:solidFill>
                  <a:schemeClr val="accent1"/>
                </a:solidFill>
              </a:rPr>
              <a:t>Atlantis</a:t>
            </a:r>
            <a:br>
              <a:rPr lang="en-US" dirty="0">
                <a:solidFill>
                  <a:schemeClr val="accent1"/>
                </a:solidFill>
              </a:rPr>
            </a:br>
            <a:r>
              <a:rPr lang="en-US" dirty="0"/>
              <a:t/>
            </a:r>
            <a:br>
              <a:rPr lang="en-US" dirty="0"/>
            </a:br>
            <a:r>
              <a:rPr lang="en-US" sz="3600" dirty="0">
                <a:solidFill>
                  <a:schemeClr val="tx2"/>
                </a:solidFill>
              </a:rPr>
              <a:t>Beyond CAD/CAM</a:t>
            </a:r>
            <a:br>
              <a:rPr lang="en-US" sz="3600" dirty="0">
                <a:solidFill>
                  <a:schemeClr val="tx2"/>
                </a:solidFill>
              </a:rPr>
            </a:br>
            <a:r>
              <a:rPr lang="en-US" dirty="0">
                <a:solidFill>
                  <a:schemeClr val="tx2"/>
                </a:solidFill>
              </a:rPr>
              <a:t>Patient-specific </a:t>
            </a:r>
            <a:r>
              <a:rPr lang="en-US" dirty="0" smtClean="0">
                <a:solidFill>
                  <a:schemeClr val="tx2"/>
                </a:solidFill>
              </a:rPr>
              <a:t>abutments for </a:t>
            </a:r>
            <a:r>
              <a:rPr lang="en-US" dirty="0">
                <a:solidFill>
                  <a:schemeClr val="tx2"/>
                </a:solidFill>
              </a:rPr>
              <a:t>all major implant systems</a:t>
            </a:r>
            <a:br>
              <a:rPr lang="en-US" dirty="0">
                <a:solidFill>
                  <a:schemeClr val="tx2"/>
                </a:solidFill>
              </a:rPr>
            </a:br>
            <a:r>
              <a:rPr lang="en-US" dirty="0">
                <a:solidFill>
                  <a:schemeClr val="tx2"/>
                </a:solidFill>
              </a:rPr>
              <a:t>  </a:t>
            </a:r>
          </a:p>
        </p:txBody>
      </p:sp>
    </p:spTree>
    <p:extLst>
      <p:ext uri="{BB962C8B-B14F-4D97-AF65-F5344CB8AC3E}">
        <p14:creationId xmlns:p14="http://schemas.microsoft.com/office/powerpoint/2010/main" val="3220926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Soft tissue Adapt</a:t>
            </a:r>
            <a:endParaRPr lang="en-US" dirty="0"/>
          </a:p>
        </p:txBody>
      </p:sp>
      <p:grpSp>
        <p:nvGrpSpPr>
          <p:cNvPr id="3" name="Group 2"/>
          <p:cNvGrpSpPr/>
          <p:nvPr/>
        </p:nvGrpSpPr>
        <p:grpSpPr>
          <a:xfrm>
            <a:off x="4450148" y="664755"/>
            <a:ext cx="6974456" cy="5040560"/>
            <a:chOff x="445308" y="898640"/>
            <a:chExt cx="6974456" cy="5040560"/>
          </a:xfrm>
        </p:grpSpPr>
        <p:pic>
          <p:nvPicPr>
            <p:cNvPr id="4" name="Bildobjekt 3"/>
            <p:cNvPicPr>
              <a:picLocks noChangeAspect="1"/>
            </p:cNvPicPr>
            <p:nvPr/>
          </p:nvPicPr>
          <p:blipFill rotWithShape="1">
            <a:blip r:embed="rId3">
              <a:extLst>
                <a:ext uri="{28A0092B-C50C-407E-A947-70E740481C1C}">
                  <a14:useLocalDpi xmlns:a14="http://schemas.microsoft.com/office/drawing/2010/main" val="0"/>
                </a:ext>
              </a:extLst>
            </a:blip>
            <a:srcRect r="44359"/>
            <a:stretch/>
          </p:blipFill>
          <p:spPr>
            <a:xfrm>
              <a:off x="913628" y="3704222"/>
              <a:ext cx="2211364" cy="2234978"/>
            </a:xfrm>
            <a:prstGeom prst="roundRect">
              <a:avLst/>
            </a:prstGeom>
            <a:ln/>
          </p:spPr>
          <p:style>
            <a:lnRef idx="2">
              <a:schemeClr val="accent6"/>
            </a:lnRef>
            <a:fillRef idx="1">
              <a:schemeClr val="lt1"/>
            </a:fillRef>
            <a:effectRef idx="0">
              <a:schemeClr val="accent6"/>
            </a:effectRef>
            <a:fontRef idx="minor">
              <a:schemeClr val="dk1"/>
            </a:fontRef>
          </p:style>
        </p:pic>
        <p:pic>
          <p:nvPicPr>
            <p:cNvPr id="5" name="Bildobjekt 4"/>
            <p:cNvPicPr>
              <a:picLocks noChangeAspect="1"/>
            </p:cNvPicPr>
            <p:nvPr/>
          </p:nvPicPr>
          <p:blipFill rotWithShape="1">
            <a:blip r:embed="rId4">
              <a:extLst>
                <a:ext uri="{28A0092B-C50C-407E-A947-70E740481C1C}">
                  <a14:useLocalDpi xmlns:a14="http://schemas.microsoft.com/office/drawing/2010/main" val="0"/>
                </a:ext>
              </a:extLst>
            </a:blip>
            <a:srcRect r="44359"/>
            <a:stretch/>
          </p:blipFill>
          <p:spPr>
            <a:xfrm>
              <a:off x="913628" y="1330687"/>
              <a:ext cx="2211364" cy="2234978"/>
            </a:xfrm>
            <a:prstGeom prst="roundRect">
              <a:avLst/>
            </a:prstGeom>
            <a:ln/>
          </p:spPr>
          <p:style>
            <a:lnRef idx="2">
              <a:schemeClr val="accent6"/>
            </a:lnRef>
            <a:fillRef idx="1">
              <a:schemeClr val="lt1"/>
            </a:fillRef>
            <a:effectRef idx="0">
              <a:schemeClr val="accent6"/>
            </a:effectRef>
            <a:fontRef idx="minor">
              <a:schemeClr val="dk1"/>
            </a:fontRef>
          </p:style>
        </p:pic>
        <p:sp>
          <p:nvSpPr>
            <p:cNvPr id="6" name="textruta 5"/>
            <p:cNvSpPr txBox="1"/>
            <p:nvPr/>
          </p:nvSpPr>
          <p:spPr>
            <a:xfrm rot="16200000">
              <a:off x="-325537" y="2248120"/>
              <a:ext cx="1941799" cy="400110"/>
            </a:xfrm>
            <a:prstGeom prst="rect">
              <a:avLst/>
            </a:prstGeom>
            <a:noFill/>
          </p:spPr>
          <p:txBody>
            <a:bodyPr wrap="square" rtlCol="0">
              <a:spAutoFit/>
            </a:bodyPr>
            <a:lstStyle/>
            <a:p>
              <a:pPr algn="ctr"/>
              <a:r>
                <a:rPr lang="en-US" sz="2000" dirty="0" smtClean="0">
                  <a:solidFill>
                    <a:schemeClr val="tx2"/>
                  </a:solidFill>
                </a:rPr>
                <a:t>Narrow</a:t>
              </a:r>
            </a:p>
          </p:txBody>
        </p:sp>
        <p:sp>
          <p:nvSpPr>
            <p:cNvPr id="7" name="textruta 6"/>
            <p:cNvSpPr txBox="1"/>
            <p:nvPr/>
          </p:nvSpPr>
          <p:spPr>
            <a:xfrm rot="16200000">
              <a:off x="-325537" y="4621655"/>
              <a:ext cx="1941799" cy="400110"/>
            </a:xfrm>
            <a:prstGeom prst="rect">
              <a:avLst/>
            </a:prstGeom>
            <a:noFill/>
          </p:spPr>
          <p:txBody>
            <a:bodyPr wrap="square" rtlCol="0">
              <a:spAutoFit/>
            </a:bodyPr>
            <a:lstStyle/>
            <a:p>
              <a:pPr algn="ctr"/>
              <a:r>
                <a:rPr lang="en-US" sz="2000" dirty="0" smtClean="0">
                  <a:solidFill>
                    <a:schemeClr val="tx2"/>
                  </a:solidFill>
                </a:rPr>
                <a:t>Wide</a:t>
              </a:r>
            </a:p>
          </p:txBody>
        </p:sp>
        <p:sp>
          <p:nvSpPr>
            <p:cNvPr id="8" name="textruta 7"/>
            <p:cNvSpPr txBox="1"/>
            <p:nvPr/>
          </p:nvSpPr>
          <p:spPr>
            <a:xfrm>
              <a:off x="784421" y="898640"/>
              <a:ext cx="2469778" cy="400110"/>
            </a:xfrm>
            <a:prstGeom prst="rect">
              <a:avLst/>
            </a:prstGeom>
            <a:noFill/>
          </p:spPr>
          <p:txBody>
            <a:bodyPr wrap="square" rtlCol="0">
              <a:spAutoFit/>
            </a:bodyPr>
            <a:lstStyle/>
            <a:p>
              <a:pPr algn="ctr"/>
              <a:r>
                <a:rPr lang="en-US" sz="2000" dirty="0">
                  <a:solidFill>
                    <a:schemeClr val="tx2"/>
                  </a:solidFill>
                </a:rPr>
                <a:t>H</a:t>
              </a:r>
              <a:r>
                <a:rPr lang="en-US" sz="2000" dirty="0" smtClean="0">
                  <a:solidFill>
                    <a:schemeClr val="tx2"/>
                  </a:solidFill>
                </a:rPr>
                <a:t>ealing space</a:t>
              </a:r>
            </a:p>
          </p:txBody>
        </p:sp>
        <p:pic>
          <p:nvPicPr>
            <p:cNvPr id="9" name="Bildobjekt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411" y="1370718"/>
              <a:ext cx="3974353" cy="2234978"/>
            </a:xfrm>
            <a:prstGeom prst="roundRect">
              <a:avLst/>
            </a:prstGeom>
            <a:ln/>
          </p:spPr>
          <p:style>
            <a:lnRef idx="2">
              <a:schemeClr val="accent6"/>
            </a:lnRef>
            <a:fillRef idx="1">
              <a:schemeClr val="lt1"/>
            </a:fillRef>
            <a:effectRef idx="0">
              <a:schemeClr val="accent6"/>
            </a:effectRef>
            <a:fontRef idx="minor">
              <a:schemeClr val="dk1"/>
            </a:fontRef>
          </p:style>
        </p:pic>
        <p:sp>
          <p:nvSpPr>
            <p:cNvPr id="10" name="textruta 9"/>
            <p:cNvSpPr txBox="1"/>
            <p:nvPr/>
          </p:nvSpPr>
          <p:spPr>
            <a:xfrm>
              <a:off x="3485098" y="898640"/>
              <a:ext cx="3528326" cy="400110"/>
            </a:xfrm>
            <a:prstGeom prst="rect">
              <a:avLst/>
            </a:prstGeom>
            <a:noFill/>
          </p:spPr>
          <p:txBody>
            <a:bodyPr wrap="square" rtlCol="0">
              <a:spAutoFit/>
            </a:bodyPr>
            <a:lstStyle/>
            <a:p>
              <a:pPr algn="ctr"/>
              <a:r>
                <a:rPr lang="en-US" sz="2000" b="1" dirty="0" smtClean="0">
                  <a:solidFill>
                    <a:schemeClr val="tx2"/>
                  </a:solidFill>
                </a:rPr>
                <a:t>No tissue displacement</a:t>
              </a:r>
            </a:p>
          </p:txBody>
        </p:sp>
        <p:pic>
          <p:nvPicPr>
            <p:cNvPr id="11" name="Bildobjekt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2617" y="3704221"/>
              <a:ext cx="3974353" cy="2234978"/>
            </a:xfrm>
            <a:prstGeom prst="roundRect">
              <a:avLst/>
            </a:prstGeom>
            <a:ln/>
          </p:spPr>
          <p:style>
            <a:lnRef idx="2">
              <a:schemeClr val="accent6"/>
            </a:lnRef>
            <a:fillRef idx="1">
              <a:schemeClr val="lt1"/>
            </a:fillRef>
            <a:effectRef idx="0">
              <a:schemeClr val="accent6"/>
            </a:effectRef>
            <a:fontRef idx="minor">
              <a:schemeClr val="dk1"/>
            </a:fontRef>
          </p:style>
        </p:pic>
      </p:grpSp>
      <p:sp>
        <p:nvSpPr>
          <p:cNvPr id="13" name="Platshållare för innehåll 9"/>
          <p:cNvSpPr>
            <a:spLocks noGrp="1"/>
          </p:cNvSpPr>
          <p:nvPr>
            <p:ph sz="half" idx="1"/>
          </p:nvPr>
        </p:nvSpPr>
        <p:spPr>
          <a:xfrm>
            <a:off x="330201" y="1213360"/>
            <a:ext cx="4707051" cy="3943350"/>
          </a:xfrm>
        </p:spPr>
        <p:txBody>
          <a:bodyPr/>
          <a:lstStyle/>
          <a:p>
            <a:r>
              <a:rPr lang="en-US" dirty="0" smtClean="0"/>
              <a:t>Emergence width options</a:t>
            </a:r>
          </a:p>
        </p:txBody>
      </p:sp>
    </p:spTree>
    <p:extLst>
      <p:ext uri="{BB962C8B-B14F-4D97-AF65-F5344CB8AC3E}">
        <p14:creationId xmlns:p14="http://schemas.microsoft.com/office/powerpoint/2010/main" val="3326011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24409" y="675669"/>
            <a:ext cx="6793482" cy="5041182"/>
            <a:chOff x="330202" y="918737"/>
            <a:chExt cx="6793482" cy="5041182"/>
          </a:xfrm>
        </p:grpSpPr>
        <p:pic>
          <p:nvPicPr>
            <p:cNvPr id="12" name="Bildobjekt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978" y="1350784"/>
              <a:ext cx="3974353" cy="2234978"/>
            </a:xfrm>
            <a:prstGeom prst="roundRect">
              <a:avLst/>
            </a:prstGeom>
            <a:ln w="12700">
              <a:solidFill>
                <a:schemeClr val="accent6"/>
              </a:solidFill>
            </a:ln>
          </p:spPr>
        </p:pic>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225" y="3724319"/>
              <a:ext cx="3975459" cy="2235600"/>
            </a:xfrm>
            <a:prstGeom prst="roundRect">
              <a:avLst/>
            </a:prstGeom>
            <a:ln w="12700">
              <a:solidFill>
                <a:schemeClr val="accent6"/>
              </a:solidFill>
            </a:ln>
          </p:spPr>
        </p:pic>
        <p:pic>
          <p:nvPicPr>
            <p:cNvPr id="4" name="Bildobjekt 3"/>
            <p:cNvPicPr>
              <a:picLocks noChangeAspect="1"/>
            </p:cNvPicPr>
            <p:nvPr/>
          </p:nvPicPr>
          <p:blipFill rotWithShape="1">
            <a:blip r:embed="rId5">
              <a:extLst>
                <a:ext uri="{28A0092B-C50C-407E-A947-70E740481C1C}">
                  <a14:useLocalDpi xmlns:a14="http://schemas.microsoft.com/office/drawing/2010/main" val="0"/>
                </a:ext>
              </a:extLst>
            </a:blip>
            <a:srcRect r="44359"/>
            <a:stretch/>
          </p:blipFill>
          <p:spPr>
            <a:xfrm>
              <a:off x="798522" y="3724319"/>
              <a:ext cx="2211364" cy="2234978"/>
            </a:xfrm>
            <a:prstGeom prst="roundRect">
              <a:avLst/>
            </a:prstGeom>
            <a:ln w="12700">
              <a:solidFill>
                <a:schemeClr val="accent6"/>
              </a:solidFill>
            </a:ln>
          </p:spPr>
        </p:pic>
        <p:pic>
          <p:nvPicPr>
            <p:cNvPr id="5" name="Bildobjekt 4"/>
            <p:cNvPicPr>
              <a:picLocks noChangeAspect="1"/>
            </p:cNvPicPr>
            <p:nvPr/>
          </p:nvPicPr>
          <p:blipFill rotWithShape="1">
            <a:blip r:embed="rId6">
              <a:extLst>
                <a:ext uri="{28A0092B-C50C-407E-A947-70E740481C1C}">
                  <a14:useLocalDpi xmlns:a14="http://schemas.microsoft.com/office/drawing/2010/main" val="0"/>
                </a:ext>
              </a:extLst>
            </a:blip>
            <a:srcRect r="44359"/>
            <a:stretch/>
          </p:blipFill>
          <p:spPr>
            <a:xfrm>
              <a:off x="798522" y="1350784"/>
              <a:ext cx="2211364" cy="2234978"/>
            </a:xfrm>
            <a:prstGeom prst="roundRect">
              <a:avLst/>
            </a:prstGeom>
            <a:ln w="12700">
              <a:solidFill>
                <a:schemeClr val="accent6"/>
              </a:solidFill>
            </a:ln>
          </p:spPr>
        </p:pic>
        <p:sp>
          <p:nvSpPr>
            <p:cNvPr id="6" name="textruta 5"/>
            <p:cNvSpPr txBox="1"/>
            <p:nvPr/>
          </p:nvSpPr>
          <p:spPr>
            <a:xfrm rot="16200000">
              <a:off x="-440643" y="2268217"/>
              <a:ext cx="1941799" cy="400110"/>
            </a:xfrm>
            <a:prstGeom prst="rect">
              <a:avLst/>
            </a:prstGeom>
            <a:noFill/>
          </p:spPr>
          <p:txBody>
            <a:bodyPr wrap="square" rtlCol="0">
              <a:spAutoFit/>
            </a:bodyPr>
            <a:lstStyle/>
            <a:p>
              <a:pPr algn="ctr"/>
              <a:r>
                <a:rPr lang="en-US" sz="2000" dirty="0" smtClean="0">
                  <a:solidFill>
                    <a:schemeClr val="tx2"/>
                  </a:solidFill>
                </a:rPr>
                <a:t>Narrow</a:t>
              </a:r>
            </a:p>
          </p:txBody>
        </p:sp>
        <p:sp>
          <p:nvSpPr>
            <p:cNvPr id="7" name="textruta 6"/>
            <p:cNvSpPr txBox="1"/>
            <p:nvPr/>
          </p:nvSpPr>
          <p:spPr>
            <a:xfrm rot="16200000">
              <a:off x="-440643" y="4641752"/>
              <a:ext cx="1941799" cy="400110"/>
            </a:xfrm>
            <a:prstGeom prst="rect">
              <a:avLst/>
            </a:prstGeom>
            <a:noFill/>
          </p:spPr>
          <p:txBody>
            <a:bodyPr wrap="square" rtlCol="0">
              <a:spAutoFit/>
            </a:bodyPr>
            <a:lstStyle/>
            <a:p>
              <a:pPr algn="ctr"/>
              <a:r>
                <a:rPr lang="en-US" sz="2000" dirty="0" smtClean="0">
                  <a:solidFill>
                    <a:schemeClr val="tx2"/>
                  </a:solidFill>
                </a:rPr>
                <a:t>Wide</a:t>
              </a:r>
            </a:p>
          </p:txBody>
        </p:sp>
        <p:sp>
          <p:nvSpPr>
            <p:cNvPr id="8" name="textruta 7"/>
            <p:cNvSpPr txBox="1"/>
            <p:nvPr/>
          </p:nvSpPr>
          <p:spPr>
            <a:xfrm>
              <a:off x="669315" y="918737"/>
              <a:ext cx="2469778" cy="400110"/>
            </a:xfrm>
            <a:prstGeom prst="rect">
              <a:avLst/>
            </a:prstGeom>
            <a:noFill/>
          </p:spPr>
          <p:txBody>
            <a:bodyPr wrap="square" rtlCol="0">
              <a:spAutoFit/>
            </a:bodyPr>
            <a:lstStyle/>
            <a:p>
              <a:pPr algn="ctr"/>
              <a:r>
                <a:rPr lang="en-US" sz="2000" dirty="0">
                  <a:solidFill>
                    <a:schemeClr val="tx2"/>
                  </a:solidFill>
                </a:rPr>
                <a:t>H</a:t>
              </a:r>
              <a:r>
                <a:rPr lang="en-US" sz="2000" dirty="0" smtClean="0">
                  <a:solidFill>
                    <a:schemeClr val="tx2"/>
                  </a:solidFill>
                </a:rPr>
                <a:t>ealing space</a:t>
              </a:r>
            </a:p>
          </p:txBody>
        </p:sp>
        <p:sp>
          <p:nvSpPr>
            <p:cNvPr id="10" name="textruta 9"/>
            <p:cNvSpPr txBox="1"/>
            <p:nvPr/>
          </p:nvSpPr>
          <p:spPr>
            <a:xfrm>
              <a:off x="3369992" y="918737"/>
              <a:ext cx="3528326" cy="400110"/>
            </a:xfrm>
            <a:prstGeom prst="rect">
              <a:avLst/>
            </a:prstGeom>
            <a:noFill/>
          </p:spPr>
          <p:txBody>
            <a:bodyPr wrap="square" rtlCol="0">
              <a:spAutoFit/>
            </a:bodyPr>
            <a:lstStyle/>
            <a:p>
              <a:pPr algn="ctr"/>
              <a:r>
                <a:rPr lang="en-US" sz="2000" b="1" dirty="0" smtClean="0">
                  <a:solidFill>
                    <a:schemeClr val="tx2"/>
                  </a:solidFill>
                </a:rPr>
                <a:t>Support tissue</a:t>
              </a:r>
            </a:p>
          </p:txBody>
        </p:sp>
      </p:grpSp>
      <p:sp>
        <p:nvSpPr>
          <p:cNvPr id="13" name="Rubrik 1"/>
          <p:cNvSpPr>
            <a:spLocks noGrp="1"/>
          </p:cNvSpPr>
          <p:nvPr>
            <p:ph type="title"/>
          </p:nvPr>
        </p:nvSpPr>
        <p:spPr/>
        <p:txBody>
          <a:bodyPr/>
          <a:lstStyle/>
          <a:p>
            <a:r>
              <a:rPr lang="en-US" dirty="0" smtClean="0"/>
              <a:t>Soft tissue Adapt</a:t>
            </a:r>
            <a:endParaRPr lang="en-US" dirty="0"/>
          </a:p>
        </p:txBody>
      </p:sp>
      <p:sp>
        <p:nvSpPr>
          <p:cNvPr id="14" name="Platshållare för innehåll 9"/>
          <p:cNvSpPr>
            <a:spLocks noGrp="1"/>
          </p:cNvSpPr>
          <p:nvPr>
            <p:ph sz="half" idx="1"/>
          </p:nvPr>
        </p:nvSpPr>
        <p:spPr>
          <a:xfrm>
            <a:off x="330201" y="1213360"/>
            <a:ext cx="4707051" cy="328878"/>
          </a:xfrm>
        </p:spPr>
        <p:txBody>
          <a:bodyPr/>
          <a:lstStyle/>
          <a:p>
            <a:r>
              <a:rPr lang="en-US" dirty="0" smtClean="0"/>
              <a:t>Emergence width options</a:t>
            </a:r>
            <a:endParaRPr lang="en-US" dirty="0"/>
          </a:p>
        </p:txBody>
      </p:sp>
    </p:spTree>
    <p:extLst>
      <p:ext uri="{BB962C8B-B14F-4D97-AF65-F5344CB8AC3E}">
        <p14:creationId xmlns:p14="http://schemas.microsoft.com/office/powerpoint/2010/main" val="3111392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536" y="1086602"/>
            <a:ext cx="3975460" cy="2235600"/>
          </a:xfrm>
          <a:prstGeom prst="roundRect">
            <a:avLst/>
          </a:prstGeom>
          <a:ln w="12700">
            <a:solidFill>
              <a:schemeClr val="accent6"/>
            </a:solidFill>
          </a:ln>
        </p:spPr>
      </p:pic>
      <p:pic>
        <p:nvPicPr>
          <p:cNvPr id="4" name="Bildobjekt 3"/>
          <p:cNvPicPr>
            <a:picLocks noChangeAspect="1"/>
          </p:cNvPicPr>
          <p:nvPr/>
        </p:nvPicPr>
        <p:blipFill rotWithShape="1">
          <a:blip r:embed="rId4">
            <a:extLst>
              <a:ext uri="{28A0092B-C50C-407E-A947-70E740481C1C}">
                <a14:useLocalDpi xmlns:a14="http://schemas.microsoft.com/office/drawing/2010/main" val="0"/>
              </a:ext>
            </a:extLst>
          </a:blip>
          <a:srcRect r="44359"/>
          <a:stretch/>
        </p:blipFill>
        <p:spPr>
          <a:xfrm>
            <a:off x="5268833" y="3460137"/>
            <a:ext cx="2211364" cy="2234978"/>
          </a:xfrm>
          <a:prstGeom prst="roundRect">
            <a:avLst/>
          </a:prstGeom>
          <a:ln w="12700">
            <a:solidFill>
              <a:schemeClr val="accent6"/>
            </a:solidFill>
          </a:ln>
        </p:spPr>
      </p:pic>
      <p:pic>
        <p:nvPicPr>
          <p:cNvPr id="5" name="Bildobjekt 4"/>
          <p:cNvPicPr>
            <a:picLocks noChangeAspect="1"/>
          </p:cNvPicPr>
          <p:nvPr/>
        </p:nvPicPr>
        <p:blipFill rotWithShape="1">
          <a:blip r:embed="rId5">
            <a:extLst>
              <a:ext uri="{28A0092B-C50C-407E-A947-70E740481C1C}">
                <a14:useLocalDpi xmlns:a14="http://schemas.microsoft.com/office/drawing/2010/main" val="0"/>
              </a:ext>
            </a:extLst>
          </a:blip>
          <a:srcRect r="44359"/>
          <a:stretch/>
        </p:blipFill>
        <p:spPr>
          <a:xfrm>
            <a:off x="5268833" y="1086602"/>
            <a:ext cx="2211364" cy="2234978"/>
          </a:xfrm>
          <a:prstGeom prst="roundRect">
            <a:avLst/>
          </a:prstGeom>
          <a:ln w="12700">
            <a:solidFill>
              <a:schemeClr val="accent6"/>
            </a:solidFill>
          </a:ln>
        </p:spPr>
      </p:pic>
      <p:sp>
        <p:nvSpPr>
          <p:cNvPr id="6" name="textruta 5"/>
          <p:cNvSpPr txBox="1"/>
          <p:nvPr/>
        </p:nvSpPr>
        <p:spPr>
          <a:xfrm rot="16200000">
            <a:off x="4029668" y="2004035"/>
            <a:ext cx="1941799" cy="400110"/>
          </a:xfrm>
          <a:prstGeom prst="rect">
            <a:avLst/>
          </a:prstGeom>
          <a:noFill/>
        </p:spPr>
        <p:txBody>
          <a:bodyPr wrap="square" rtlCol="0">
            <a:spAutoFit/>
          </a:bodyPr>
          <a:lstStyle/>
          <a:p>
            <a:pPr algn="ctr"/>
            <a:r>
              <a:rPr lang="en-US" sz="2000" dirty="0" smtClean="0">
                <a:solidFill>
                  <a:schemeClr val="tx2"/>
                </a:solidFill>
              </a:rPr>
              <a:t>Narrow</a:t>
            </a:r>
          </a:p>
        </p:txBody>
      </p:sp>
      <p:sp>
        <p:nvSpPr>
          <p:cNvPr id="7" name="textruta 6"/>
          <p:cNvSpPr txBox="1"/>
          <p:nvPr/>
        </p:nvSpPr>
        <p:spPr>
          <a:xfrm rot="16200000">
            <a:off x="4029668" y="4377570"/>
            <a:ext cx="1941799" cy="400110"/>
          </a:xfrm>
          <a:prstGeom prst="rect">
            <a:avLst/>
          </a:prstGeom>
          <a:noFill/>
        </p:spPr>
        <p:txBody>
          <a:bodyPr wrap="square" rtlCol="0">
            <a:spAutoFit/>
          </a:bodyPr>
          <a:lstStyle/>
          <a:p>
            <a:pPr algn="ctr"/>
            <a:r>
              <a:rPr lang="en-US" sz="2000" dirty="0" smtClean="0">
                <a:solidFill>
                  <a:schemeClr val="tx2"/>
                </a:solidFill>
              </a:rPr>
              <a:t>Wide</a:t>
            </a:r>
          </a:p>
        </p:txBody>
      </p:sp>
      <p:sp>
        <p:nvSpPr>
          <p:cNvPr id="8" name="textruta 7"/>
          <p:cNvSpPr txBox="1"/>
          <p:nvPr/>
        </p:nvSpPr>
        <p:spPr>
          <a:xfrm>
            <a:off x="5139626" y="654555"/>
            <a:ext cx="2469778" cy="400110"/>
          </a:xfrm>
          <a:prstGeom prst="rect">
            <a:avLst/>
          </a:prstGeom>
          <a:noFill/>
        </p:spPr>
        <p:txBody>
          <a:bodyPr wrap="square" rtlCol="0">
            <a:spAutoFit/>
          </a:bodyPr>
          <a:lstStyle/>
          <a:p>
            <a:pPr algn="ctr"/>
            <a:r>
              <a:rPr lang="en-US" sz="2000" dirty="0">
                <a:solidFill>
                  <a:schemeClr val="tx2"/>
                </a:solidFill>
              </a:rPr>
              <a:t>H</a:t>
            </a:r>
            <a:r>
              <a:rPr lang="en-US" sz="2000" dirty="0" smtClean="0">
                <a:solidFill>
                  <a:schemeClr val="tx2"/>
                </a:solidFill>
              </a:rPr>
              <a:t>ealing space</a:t>
            </a:r>
          </a:p>
        </p:txBody>
      </p:sp>
      <p:sp>
        <p:nvSpPr>
          <p:cNvPr id="10" name="textruta 9"/>
          <p:cNvSpPr txBox="1"/>
          <p:nvPr/>
        </p:nvSpPr>
        <p:spPr>
          <a:xfrm>
            <a:off x="7840303" y="654555"/>
            <a:ext cx="3528326" cy="400110"/>
          </a:xfrm>
          <a:prstGeom prst="rect">
            <a:avLst/>
          </a:prstGeom>
          <a:noFill/>
        </p:spPr>
        <p:txBody>
          <a:bodyPr wrap="square" rtlCol="0">
            <a:spAutoFit/>
          </a:bodyPr>
          <a:lstStyle/>
          <a:p>
            <a:pPr algn="ctr"/>
            <a:r>
              <a:rPr lang="en-US" sz="2000" b="1" dirty="0" smtClean="0">
                <a:solidFill>
                  <a:schemeClr val="tx2"/>
                </a:solidFill>
              </a:rPr>
              <a:t>Contour tissue</a:t>
            </a:r>
          </a:p>
        </p:txBody>
      </p:sp>
      <p:pic>
        <p:nvPicPr>
          <p:cNvPr id="12" name="Bildobjekt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8536" y="3460137"/>
            <a:ext cx="3975459" cy="2235600"/>
          </a:xfrm>
          <a:prstGeom prst="roundRect">
            <a:avLst/>
          </a:prstGeom>
          <a:ln w="12700">
            <a:solidFill>
              <a:schemeClr val="accent6"/>
            </a:solidFill>
          </a:ln>
        </p:spPr>
      </p:pic>
      <p:sp>
        <p:nvSpPr>
          <p:cNvPr id="14" name="Rubrik 1"/>
          <p:cNvSpPr>
            <a:spLocks noGrp="1"/>
          </p:cNvSpPr>
          <p:nvPr>
            <p:ph type="title"/>
          </p:nvPr>
        </p:nvSpPr>
        <p:spPr/>
        <p:txBody>
          <a:bodyPr/>
          <a:lstStyle/>
          <a:p>
            <a:r>
              <a:rPr lang="en-US" dirty="0" smtClean="0"/>
              <a:t>Soft tissue Adapt</a:t>
            </a:r>
            <a:endParaRPr lang="en-US" dirty="0"/>
          </a:p>
        </p:txBody>
      </p:sp>
      <p:sp>
        <p:nvSpPr>
          <p:cNvPr id="15" name="Platshållare för innehåll 9"/>
          <p:cNvSpPr>
            <a:spLocks noGrp="1"/>
          </p:cNvSpPr>
          <p:nvPr>
            <p:ph sz="half" idx="1"/>
          </p:nvPr>
        </p:nvSpPr>
        <p:spPr>
          <a:xfrm>
            <a:off x="330201" y="1213360"/>
            <a:ext cx="4707051" cy="328878"/>
          </a:xfrm>
        </p:spPr>
        <p:txBody>
          <a:bodyPr/>
          <a:lstStyle/>
          <a:p>
            <a:r>
              <a:rPr lang="en-US" dirty="0" smtClean="0"/>
              <a:t>Emergence width options</a:t>
            </a:r>
            <a:endParaRPr lang="en-US" dirty="0"/>
          </a:p>
        </p:txBody>
      </p:sp>
    </p:spTree>
    <p:extLst>
      <p:ext uri="{BB962C8B-B14F-4D97-AF65-F5344CB8AC3E}">
        <p14:creationId xmlns:p14="http://schemas.microsoft.com/office/powerpoint/2010/main" val="183454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65463" y="555626"/>
            <a:ext cx="6793482" cy="5042032"/>
            <a:chOff x="239762" y="938834"/>
            <a:chExt cx="6793482" cy="5042032"/>
          </a:xfrm>
        </p:grpSpPr>
        <p:pic>
          <p:nvPicPr>
            <p:cNvPr id="12" name="Bildobjekt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785" y="1369266"/>
              <a:ext cx="3975458" cy="2235600"/>
            </a:xfrm>
            <a:prstGeom prst="roundRect">
              <a:avLst/>
            </a:prstGeom>
            <a:ln w="12700">
              <a:solidFill>
                <a:schemeClr val="accent6"/>
              </a:solidFill>
            </a:ln>
          </p:spPr>
        </p:pic>
        <p:pic>
          <p:nvPicPr>
            <p:cNvPr id="4" name="Bildobjekt 3"/>
            <p:cNvPicPr>
              <a:picLocks noChangeAspect="1"/>
            </p:cNvPicPr>
            <p:nvPr/>
          </p:nvPicPr>
          <p:blipFill rotWithShape="1">
            <a:blip r:embed="rId4">
              <a:extLst>
                <a:ext uri="{28A0092B-C50C-407E-A947-70E740481C1C}">
                  <a14:useLocalDpi xmlns:a14="http://schemas.microsoft.com/office/drawing/2010/main" val="0"/>
                </a:ext>
              </a:extLst>
            </a:blip>
            <a:srcRect r="44359"/>
            <a:stretch/>
          </p:blipFill>
          <p:spPr>
            <a:xfrm>
              <a:off x="708082" y="3744416"/>
              <a:ext cx="2211364" cy="2234978"/>
            </a:xfrm>
            <a:prstGeom prst="roundRect">
              <a:avLst/>
            </a:prstGeom>
            <a:ln w="12700">
              <a:solidFill>
                <a:schemeClr val="accent6"/>
              </a:solidFill>
            </a:ln>
          </p:spPr>
        </p:pic>
        <p:pic>
          <p:nvPicPr>
            <p:cNvPr id="5" name="Bildobjekt 4"/>
            <p:cNvPicPr>
              <a:picLocks noChangeAspect="1"/>
            </p:cNvPicPr>
            <p:nvPr/>
          </p:nvPicPr>
          <p:blipFill rotWithShape="1">
            <a:blip r:embed="rId5">
              <a:extLst>
                <a:ext uri="{28A0092B-C50C-407E-A947-70E740481C1C}">
                  <a14:useLocalDpi xmlns:a14="http://schemas.microsoft.com/office/drawing/2010/main" val="0"/>
                </a:ext>
              </a:extLst>
            </a:blip>
            <a:srcRect r="44359"/>
            <a:stretch/>
          </p:blipFill>
          <p:spPr>
            <a:xfrm>
              <a:off x="708082" y="1370881"/>
              <a:ext cx="2211364" cy="2234978"/>
            </a:xfrm>
            <a:prstGeom prst="roundRect">
              <a:avLst/>
            </a:prstGeom>
            <a:ln w="12700">
              <a:solidFill>
                <a:schemeClr val="accent6"/>
              </a:solidFill>
            </a:ln>
          </p:spPr>
        </p:pic>
        <p:sp>
          <p:nvSpPr>
            <p:cNvPr id="6" name="textruta 5"/>
            <p:cNvSpPr txBox="1"/>
            <p:nvPr/>
          </p:nvSpPr>
          <p:spPr>
            <a:xfrm rot="16200000">
              <a:off x="-531083" y="2288314"/>
              <a:ext cx="1941799" cy="400110"/>
            </a:xfrm>
            <a:prstGeom prst="rect">
              <a:avLst/>
            </a:prstGeom>
            <a:noFill/>
          </p:spPr>
          <p:txBody>
            <a:bodyPr wrap="square" rtlCol="0">
              <a:spAutoFit/>
            </a:bodyPr>
            <a:lstStyle/>
            <a:p>
              <a:pPr algn="ctr"/>
              <a:r>
                <a:rPr lang="en-US" sz="2000" dirty="0" smtClean="0">
                  <a:solidFill>
                    <a:schemeClr val="tx2"/>
                  </a:solidFill>
                </a:rPr>
                <a:t>Narrow</a:t>
              </a:r>
            </a:p>
          </p:txBody>
        </p:sp>
        <p:sp>
          <p:nvSpPr>
            <p:cNvPr id="7" name="textruta 6"/>
            <p:cNvSpPr txBox="1"/>
            <p:nvPr/>
          </p:nvSpPr>
          <p:spPr>
            <a:xfrm rot="16200000">
              <a:off x="-531083" y="4661849"/>
              <a:ext cx="1941799" cy="400110"/>
            </a:xfrm>
            <a:prstGeom prst="rect">
              <a:avLst/>
            </a:prstGeom>
            <a:noFill/>
          </p:spPr>
          <p:txBody>
            <a:bodyPr wrap="square" rtlCol="0">
              <a:spAutoFit/>
            </a:bodyPr>
            <a:lstStyle/>
            <a:p>
              <a:pPr algn="ctr"/>
              <a:r>
                <a:rPr lang="en-US" sz="2000" dirty="0" smtClean="0">
                  <a:solidFill>
                    <a:schemeClr val="tx2"/>
                  </a:solidFill>
                </a:rPr>
                <a:t>Wide</a:t>
              </a:r>
            </a:p>
          </p:txBody>
        </p:sp>
        <p:sp>
          <p:nvSpPr>
            <p:cNvPr id="8" name="textruta 7"/>
            <p:cNvSpPr txBox="1"/>
            <p:nvPr/>
          </p:nvSpPr>
          <p:spPr>
            <a:xfrm>
              <a:off x="578875" y="938834"/>
              <a:ext cx="2469778" cy="400110"/>
            </a:xfrm>
            <a:prstGeom prst="rect">
              <a:avLst/>
            </a:prstGeom>
            <a:noFill/>
          </p:spPr>
          <p:txBody>
            <a:bodyPr wrap="square" rtlCol="0">
              <a:spAutoFit/>
            </a:bodyPr>
            <a:lstStyle/>
            <a:p>
              <a:pPr algn="ctr"/>
              <a:r>
                <a:rPr lang="en-US" sz="2000" dirty="0">
                  <a:solidFill>
                    <a:schemeClr val="tx2"/>
                  </a:solidFill>
                </a:rPr>
                <a:t>H</a:t>
              </a:r>
              <a:r>
                <a:rPr lang="en-US" sz="2000" dirty="0" smtClean="0">
                  <a:solidFill>
                    <a:schemeClr val="tx2"/>
                  </a:solidFill>
                </a:rPr>
                <a:t>ealing space</a:t>
              </a:r>
            </a:p>
          </p:txBody>
        </p:sp>
        <p:sp>
          <p:nvSpPr>
            <p:cNvPr id="10" name="textruta 9"/>
            <p:cNvSpPr txBox="1"/>
            <p:nvPr/>
          </p:nvSpPr>
          <p:spPr>
            <a:xfrm>
              <a:off x="3279552" y="938834"/>
              <a:ext cx="3528326" cy="400110"/>
            </a:xfrm>
            <a:prstGeom prst="rect">
              <a:avLst/>
            </a:prstGeom>
            <a:noFill/>
          </p:spPr>
          <p:txBody>
            <a:bodyPr wrap="square" rtlCol="0">
              <a:spAutoFit/>
            </a:bodyPr>
            <a:lstStyle/>
            <a:p>
              <a:pPr algn="ctr"/>
              <a:r>
                <a:rPr lang="en-US" sz="2000" b="1" dirty="0" smtClean="0">
                  <a:solidFill>
                    <a:schemeClr val="tx2"/>
                  </a:solidFill>
                </a:rPr>
                <a:t>Full anatomical</a:t>
              </a:r>
            </a:p>
          </p:txBody>
        </p:sp>
        <p:pic>
          <p:nvPicPr>
            <p:cNvPr id="3" name="Bildobjekt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7785" y="3745266"/>
              <a:ext cx="3975459" cy="2235600"/>
            </a:xfrm>
            <a:prstGeom prst="roundRect">
              <a:avLst/>
            </a:prstGeom>
            <a:ln w="12700">
              <a:solidFill>
                <a:schemeClr val="accent6"/>
              </a:solidFill>
            </a:ln>
          </p:spPr>
        </p:pic>
      </p:grpSp>
      <p:sp>
        <p:nvSpPr>
          <p:cNvPr id="13" name="Rubrik 1"/>
          <p:cNvSpPr>
            <a:spLocks noGrp="1"/>
          </p:cNvSpPr>
          <p:nvPr>
            <p:ph type="title"/>
          </p:nvPr>
        </p:nvSpPr>
        <p:spPr/>
        <p:txBody>
          <a:bodyPr/>
          <a:lstStyle/>
          <a:p>
            <a:r>
              <a:rPr lang="en-US" dirty="0" smtClean="0"/>
              <a:t>Soft tissue Adapt</a:t>
            </a:r>
            <a:endParaRPr lang="en-US" dirty="0"/>
          </a:p>
        </p:txBody>
      </p:sp>
      <p:sp>
        <p:nvSpPr>
          <p:cNvPr id="15" name="Platshållare för innehåll 9"/>
          <p:cNvSpPr>
            <a:spLocks noGrp="1"/>
          </p:cNvSpPr>
          <p:nvPr>
            <p:ph sz="half" idx="1"/>
          </p:nvPr>
        </p:nvSpPr>
        <p:spPr>
          <a:xfrm>
            <a:off x="330201" y="1213360"/>
            <a:ext cx="4707051" cy="328878"/>
          </a:xfrm>
        </p:spPr>
        <p:txBody>
          <a:bodyPr/>
          <a:lstStyle/>
          <a:p>
            <a:r>
              <a:rPr lang="en-US" dirty="0" smtClean="0"/>
              <a:t>Emergence width options</a:t>
            </a:r>
            <a:endParaRPr lang="en-US" dirty="0"/>
          </a:p>
        </p:txBody>
      </p:sp>
    </p:spTree>
    <p:extLst>
      <p:ext uri="{BB962C8B-B14F-4D97-AF65-F5344CB8AC3E}">
        <p14:creationId xmlns:p14="http://schemas.microsoft.com/office/powerpoint/2010/main" val="2852614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74880" y="749696"/>
            <a:ext cx="6793482" cy="5040560"/>
            <a:chOff x="330202" y="888592"/>
            <a:chExt cx="6793482" cy="5040560"/>
          </a:xfrm>
        </p:grpSpPr>
        <p:pic>
          <p:nvPicPr>
            <p:cNvPr id="4" name="Bildobjekt 3"/>
            <p:cNvPicPr>
              <a:picLocks noChangeAspect="1"/>
            </p:cNvPicPr>
            <p:nvPr/>
          </p:nvPicPr>
          <p:blipFill rotWithShape="1">
            <a:blip r:embed="rId3">
              <a:extLst>
                <a:ext uri="{28A0092B-C50C-407E-A947-70E740481C1C}">
                  <a14:useLocalDpi xmlns:a14="http://schemas.microsoft.com/office/drawing/2010/main" val="0"/>
                </a:ext>
              </a:extLst>
            </a:blip>
            <a:srcRect r="44359"/>
            <a:stretch/>
          </p:blipFill>
          <p:spPr>
            <a:xfrm>
              <a:off x="798522" y="3694174"/>
              <a:ext cx="2211364" cy="2234978"/>
            </a:xfrm>
            <a:prstGeom prst="roundRect">
              <a:avLst/>
            </a:prstGeom>
            <a:ln w="12700">
              <a:solidFill>
                <a:schemeClr val="accent6"/>
              </a:solidFill>
            </a:ln>
          </p:spPr>
        </p:pic>
        <p:pic>
          <p:nvPicPr>
            <p:cNvPr id="5" name="Bildobjekt 4"/>
            <p:cNvPicPr>
              <a:picLocks noChangeAspect="1"/>
            </p:cNvPicPr>
            <p:nvPr/>
          </p:nvPicPr>
          <p:blipFill rotWithShape="1">
            <a:blip r:embed="rId4">
              <a:extLst>
                <a:ext uri="{28A0092B-C50C-407E-A947-70E740481C1C}">
                  <a14:useLocalDpi xmlns:a14="http://schemas.microsoft.com/office/drawing/2010/main" val="0"/>
                </a:ext>
              </a:extLst>
            </a:blip>
            <a:srcRect r="44359"/>
            <a:stretch/>
          </p:blipFill>
          <p:spPr>
            <a:xfrm>
              <a:off x="798522" y="1320639"/>
              <a:ext cx="2211364" cy="2234978"/>
            </a:xfrm>
            <a:prstGeom prst="roundRect">
              <a:avLst/>
            </a:prstGeom>
            <a:ln w="12700">
              <a:solidFill>
                <a:schemeClr val="accent6"/>
              </a:solidFill>
            </a:ln>
          </p:spPr>
        </p:pic>
        <p:sp>
          <p:nvSpPr>
            <p:cNvPr id="6" name="textruta 5"/>
            <p:cNvSpPr txBox="1"/>
            <p:nvPr/>
          </p:nvSpPr>
          <p:spPr>
            <a:xfrm rot="16200000">
              <a:off x="-440643" y="2238072"/>
              <a:ext cx="1941799" cy="400110"/>
            </a:xfrm>
            <a:prstGeom prst="rect">
              <a:avLst/>
            </a:prstGeom>
            <a:noFill/>
          </p:spPr>
          <p:txBody>
            <a:bodyPr wrap="square" rtlCol="0">
              <a:spAutoFit/>
            </a:bodyPr>
            <a:lstStyle/>
            <a:p>
              <a:pPr algn="ctr"/>
              <a:r>
                <a:rPr lang="en-US" sz="2000" dirty="0" smtClean="0">
                  <a:solidFill>
                    <a:schemeClr val="tx2"/>
                  </a:solidFill>
                </a:rPr>
                <a:t>Narrow</a:t>
              </a:r>
            </a:p>
          </p:txBody>
        </p:sp>
        <p:sp>
          <p:nvSpPr>
            <p:cNvPr id="7" name="textruta 6"/>
            <p:cNvSpPr txBox="1"/>
            <p:nvPr/>
          </p:nvSpPr>
          <p:spPr>
            <a:xfrm rot="16200000">
              <a:off x="-440643" y="4611607"/>
              <a:ext cx="1941799" cy="400110"/>
            </a:xfrm>
            <a:prstGeom prst="rect">
              <a:avLst/>
            </a:prstGeom>
            <a:noFill/>
          </p:spPr>
          <p:txBody>
            <a:bodyPr wrap="square" rtlCol="0">
              <a:spAutoFit/>
            </a:bodyPr>
            <a:lstStyle/>
            <a:p>
              <a:pPr algn="ctr"/>
              <a:r>
                <a:rPr lang="en-US" sz="2000" dirty="0" smtClean="0">
                  <a:solidFill>
                    <a:schemeClr val="tx2"/>
                  </a:solidFill>
                </a:rPr>
                <a:t>Wide</a:t>
              </a:r>
            </a:p>
          </p:txBody>
        </p:sp>
        <p:sp>
          <p:nvSpPr>
            <p:cNvPr id="8" name="textruta 7"/>
            <p:cNvSpPr txBox="1"/>
            <p:nvPr/>
          </p:nvSpPr>
          <p:spPr>
            <a:xfrm>
              <a:off x="669315" y="888592"/>
              <a:ext cx="2469778" cy="400110"/>
            </a:xfrm>
            <a:prstGeom prst="rect">
              <a:avLst/>
            </a:prstGeom>
            <a:noFill/>
          </p:spPr>
          <p:txBody>
            <a:bodyPr wrap="square" rtlCol="0">
              <a:spAutoFit/>
            </a:bodyPr>
            <a:lstStyle/>
            <a:p>
              <a:pPr algn="ctr"/>
              <a:r>
                <a:rPr lang="en-US" sz="2000" dirty="0">
                  <a:solidFill>
                    <a:schemeClr val="tx2"/>
                  </a:solidFill>
                </a:rPr>
                <a:t>H</a:t>
              </a:r>
              <a:r>
                <a:rPr lang="en-US" sz="2000" dirty="0" smtClean="0">
                  <a:solidFill>
                    <a:schemeClr val="tx2"/>
                  </a:solidFill>
                </a:rPr>
                <a:t>ealing space</a:t>
              </a:r>
            </a:p>
          </p:txBody>
        </p:sp>
        <p:sp>
          <p:nvSpPr>
            <p:cNvPr id="10" name="textruta 9"/>
            <p:cNvSpPr txBox="1"/>
            <p:nvPr/>
          </p:nvSpPr>
          <p:spPr>
            <a:xfrm>
              <a:off x="3369992" y="888592"/>
              <a:ext cx="3528326" cy="400110"/>
            </a:xfrm>
            <a:prstGeom prst="rect">
              <a:avLst/>
            </a:prstGeom>
            <a:noFill/>
          </p:spPr>
          <p:txBody>
            <a:bodyPr wrap="square" rtlCol="0">
              <a:spAutoFit/>
            </a:bodyPr>
            <a:lstStyle/>
            <a:p>
              <a:pPr algn="ctr"/>
              <a:r>
                <a:rPr lang="en-US" sz="2000" b="1" dirty="0" smtClean="0">
                  <a:solidFill>
                    <a:schemeClr val="tx2"/>
                  </a:solidFill>
                </a:rPr>
                <a:t>Anatomical support</a:t>
              </a:r>
            </a:p>
          </p:txBody>
        </p:sp>
        <p:sp>
          <p:nvSpPr>
            <p:cNvPr id="12" name="Rektangel med rundade hörn 11"/>
            <p:cNvSpPr/>
            <p:nvPr/>
          </p:nvSpPr>
          <p:spPr bwMode="auto">
            <a:xfrm>
              <a:off x="3146979" y="3694173"/>
              <a:ext cx="3974353" cy="2234978"/>
            </a:xfrm>
            <a:prstGeom prst="roundRect">
              <a:avLst/>
            </a:prstGeom>
            <a:noFill/>
            <a:ln w="12700" cap="flat" cmpd="sng" algn="ctr">
              <a:solidFill>
                <a:schemeClr val="accent6"/>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2"/>
                  </a:solidFill>
                  <a:effectLst/>
                  <a:latin typeface="Arial" charset="0"/>
                </a:rPr>
                <a:t>Not applicable on</a:t>
              </a:r>
              <a:br>
                <a:rPr kumimoji="0" lang="en-US" sz="1600" b="0" i="1" u="none" strike="noStrike" cap="none" normalizeH="0" baseline="0" dirty="0" smtClean="0">
                  <a:ln>
                    <a:noFill/>
                  </a:ln>
                  <a:solidFill>
                    <a:schemeClr val="tx2"/>
                  </a:solidFill>
                  <a:effectLst/>
                  <a:latin typeface="Arial" charset="0"/>
                </a:rPr>
              </a:br>
              <a:r>
                <a:rPr kumimoji="0" lang="en-US" sz="1600" b="0" i="1" u="none" strike="noStrike" cap="none" normalizeH="0" baseline="0" dirty="0" smtClean="0">
                  <a:ln>
                    <a:noFill/>
                  </a:ln>
                  <a:solidFill>
                    <a:schemeClr val="tx2"/>
                  </a:solidFill>
                  <a:effectLst/>
                  <a:latin typeface="Arial" charset="0"/>
                </a:rPr>
                <a:t>wide healing situations</a:t>
              </a:r>
            </a:p>
          </p:txBody>
        </p:sp>
        <p:pic>
          <p:nvPicPr>
            <p:cNvPr id="13" name="Bildobjekt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225" y="1319024"/>
              <a:ext cx="3975459" cy="2235600"/>
            </a:xfrm>
            <a:prstGeom prst="roundRect">
              <a:avLst/>
            </a:prstGeom>
            <a:ln w="12700">
              <a:solidFill>
                <a:schemeClr val="accent6"/>
              </a:solidFill>
            </a:ln>
          </p:spPr>
        </p:pic>
      </p:grpSp>
      <p:sp>
        <p:nvSpPr>
          <p:cNvPr id="14" name="Rubrik 1"/>
          <p:cNvSpPr>
            <a:spLocks noGrp="1"/>
          </p:cNvSpPr>
          <p:nvPr>
            <p:ph type="title"/>
          </p:nvPr>
        </p:nvSpPr>
        <p:spPr/>
        <p:txBody>
          <a:bodyPr/>
          <a:lstStyle/>
          <a:p>
            <a:r>
              <a:rPr lang="en-US" dirty="0" smtClean="0"/>
              <a:t>Soft tissue Adapt</a:t>
            </a:r>
            <a:endParaRPr lang="en-US" dirty="0"/>
          </a:p>
        </p:txBody>
      </p:sp>
      <p:sp>
        <p:nvSpPr>
          <p:cNvPr id="15" name="Platshållare för innehåll 9"/>
          <p:cNvSpPr>
            <a:spLocks noGrp="1"/>
          </p:cNvSpPr>
          <p:nvPr>
            <p:ph sz="half" idx="1"/>
          </p:nvPr>
        </p:nvSpPr>
        <p:spPr>
          <a:xfrm>
            <a:off x="330201" y="1213360"/>
            <a:ext cx="4707051" cy="328878"/>
          </a:xfrm>
        </p:spPr>
        <p:txBody>
          <a:bodyPr/>
          <a:lstStyle/>
          <a:p>
            <a:r>
              <a:rPr lang="en-US" dirty="0" smtClean="0"/>
              <a:t>Emergence width options</a:t>
            </a:r>
            <a:endParaRPr lang="en-US" dirty="0"/>
          </a:p>
        </p:txBody>
      </p:sp>
    </p:spTree>
    <p:extLst>
      <p:ext uri="{BB962C8B-B14F-4D97-AF65-F5344CB8AC3E}">
        <p14:creationId xmlns:p14="http://schemas.microsoft.com/office/powerpoint/2010/main" val="4212746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p:txBody>
          <a:bodyPr/>
          <a:lstStyle/>
          <a:p>
            <a:r>
              <a:rPr lang="en-US" dirty="0" smtClean="0"/>
              <a:t>Atlantis </a:t>
            </a:r>
            <a:r>
              <a:rPr lang="en-US" dirty="0" err="1" smtClean="0"/>
              <a:t>BioDesign</a:t>
            </a:r>
            <a:r>
              <a:rPr lang="en-US" dirty="0" smtClean="0"/>
              <a:t> Matrix</a:t>
            </a:r>
            <a:endParaRPr lang="en-US" dirty="0"/>
          </a:p>
        </p:txBody>
      </p:sp>
      <p:grpSp>
        <p:nvGrpSpPr>
          <p:cNvPr id="2" name="Group 1"/>
          <p:cNvGrpSpPr/>
          <p:nvPr/>
        </p:nvGrpSpPr>
        <p:grpSpPr>
          <a:xfrm>
            <a:off x="2026195" y="1160349"/>
            <a:ext cx="9213849" cy="4741862"/>
            <a:chOff x="382590" y="1160349"/>
            <a:chExt cx="9213849" cy="4741862"/>
          </a:xfrm>
        </p:grpSpPr>
        <p:pic>
          <p:nvPicPr>
            <p:cNvPr id="890929" name="Picture 49" descr="AB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90" y="1160349"/>
              <a:ext cx="4343400" cy="4741862"/>
            </a:xfrm>
            <a:prstGeom prst="rect">
              <a:avLst/>
            </a:prstGeom>
            <a:noFill/>
            <a:extLst>
              <a:ext uri="{909E8E84-426E-40DD-AFC4-6F175D3DCCD1}">
                <a14:hiddenFill xmlns:a14="http://schemas.microsoft.com/office/drawing/2010/main">
                  <a:solidFill>
                    <a:srgbClr val="FFFFFF"/>
                  </a:solidFill>
                </a14:hiddenFill>
              </a:ext>
            </a:extLst>
          </p:spPr>
        </p:pic>
        <p:sp>
          <p:nvSpPr>
            <p:cNvPr id="890902" name="Text Box 22"/>
            <p:cNvSpPr txBox="1">
              <a:spLocks noChangeArrowheads="1"/>
            </p:cNvSpPr>
            <p:nvPr/>
          </p:nvSpPr>
          <p:spPr bwMode="auto">
            <a:xfrm>
              <a:off x="3721101" y="1251701"/>
              <a:ext cx="5875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bg1">
                      <a:lumMod val="85000"/>
                    </a:schemeClr>
                  </a:solidFill>
                </a:rPr>
                <a:t>Atlantis VAD </a:t>
              </a:r>
              <a:r>
                <a:rPr lang="en-US" sz="1600" b="1" dirty="0">
                  <a:solidFill>
                    <a:schemeClr val="bg1">
                      <a:lumMod val="85000"/>
                    </a:schemeClr>
                  </a:solidFill>
                </a:rPr>
                <a:t>(Virtual Abutment Design)</a:t>
              </a:r>
            </a:p>
          </p:txBody>
        </p:sp>
        <p:sp>
          <p:nvSpPr>
            <p:cNvPr id="890903" name="Text Box 23"/>
            <p:cNvSpPr txBox="1">
              <a:spLocks noChangeArrowheads="1"/>
            </p:cNvSpPr>
            <p:nvPr/>
          </p:nvSpPr>
          <p:spPr bwMode="auto">
            <a:xfrm>
              <a:off x="4818064" y="3688513"/>
              <a:ext cx="3473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chemeClr val="bg1">
                      <a:lumMod val="85000"/>
                    </a:schemeClr>
                  </a:solidFill>
                </a:rPr>
                <a:t>Soft Tissue Adapt</a:t>
              </a:r>
              <a:endParaRPr lang="en-US" sz="1600" b="1" dirty="0">
                <a:solidFill>
                  <a:schemeClr val="bg1">
                    <a:lumMod val="85000"/>
                  </a:schemeClr>
                </a:solidFill>
              </a:endParaRPr>
            </a:p>
          </p:txBody>
        </p:sp>
        <p:sp>
          <p:nvSpPr>
            <p:cNvPr id="890904" name="Text Box 24"/>
            <p:cNvSpPr txBox="1">
              <a:spLocks noChangeArrowheads="1"/>
            </p:cNvSpPr>
            <p:nvPr/>
          </p:nvSpPr>
          <p:spPr bwMode="auto">
            <a:xfrm>
              <a:off x="3757614" y="5063387"/>
              <a:ext cx="43005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accent2"/>
                  </a:solidFill>
                </a:rPr>
                <a:t>Custom </a:t>
              </a:r>
              <a:r>
                <a:rPr lang="en-US" sz="1600" b="1" dirty="0" smtClean="0">
                  <a:solidFill>
                    <a:schemeClr val="accent2"/>
                  </a:solidFill>
                </a:rPr>
                <a:t>Connect</a:t>
              </a:r>
              <a:endParaRPr lang="en-US" sz="1600" b="1" dirty="0">
                <a:solidFill>
                  <a:schemeClr val="accent2"/>
                </a:solidFill>
              </a:endParaRPr>
            </a:p>
          </p:txBody>
        </p:sp>
        <p:sp>
          <p:nvSpPr>
            <p:cNvPr id="890905" name="Text Box 25"/>
            <p:cNvSpPr txBox="1">
              <a:spLocks noChangeArrowheads="1"/>
            </p:cNvSpPr>
            <p:nvPr/>
          </p:nvSpPr>
          <p:spPr bwMode="auto">
            <a:xfrm>
              <a:off x="3721101" y="1538823"/>
              <a:ext cx="38877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Designed from the final tooth shape</a:t>
              </a:r>
            </a:p>
          </p:txBody>
        </p:sp>
        <p:sp>
          <p:nvSpPr>
            <p:cNvPr id="890906" name="Text Box 26"/>
            <p:cNvSpPr txBox="1">
              <a:spLocks noChangeArrowheads="1"/>
            </p:cNvSpPr>
            <p:nvPr/>
          </p:nvSpPr>
          <p:spPr bwMode="auto">
            <a:xfrm>
              <a:off x="4818064" y="3975635"/>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Optimal support for soft tissue sculpturing </a:t>
              </a:r>
              <a:r>
                <a:rPr lang="en-US" sz="1200" dirty="0" smtClean="0">
                  <a:solidFill>
                    <a:schemeClr val="bg1">
                      <a:lumMod val="85000"/>
                    </a:schemeClr>
                  </a:solidFill>
                </a:rPr>
                <a:t/>
              </a:r>
              <a:br>
                <a:rPr lang="en-US" sz="1200" dirty="0" smtClean="0">
                  <a:solidFill>
                    <a:schemeClr val="bg1">
                      <a:lumMod val="85000"/>
                    </a:schemeClr>
                  </a:solidFill>
                </a:rPr>
              </a:br>
              <a:r>
                <a:rPr lang="en-US" sz="1200" dirty="0" smtClean="0">
                  <a:solidFill>
                    <a:schemeClr val="bg1">
                      <a:lumMod val="85000"/>
                    </a:schemeClr>
                  </a:solidFill>
                </a:rPr>
                <a:t>and </a:t>
              </a:r>
              <a:r>
                <a:rPr lang="en-US" sz="1200" dirty="0">
                  <a:solidFill>
                    <a:schemeClr val="bg1">
                      <a:lumMod val="85000"/>
                    </a:schemeClr>
                  </a:solidFill>
                </a:rPr>
                <a:t>adaptation to the finished crown</a:t>
              </a:r>
            </a:p>
          </p:txBody>
        </p:sp>
        <p:sp>
          <p:nvSpPr>
            <p:cNvPr id="890907" name="Text Box 27"/>
            <p:cNvSpPr txBox="1">
              <a:spLocks noChangeArrowheads="1"/>
            </p:cNvSpPr>
            <p:nvPr/>
          </p:nvSpPr>
          <p:spPr bwMode="auto">
            <a:xfrm>
              <a:off x="3757614" y="5298861"/>
              <a:ext cx="331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tx2"/>
                  </a:solidFill>
                </a:rPr>
                <a:t>Strong and stable fit – customized connection for all major implant systems</a:t>
              </a:r>
            </a:p>
          </p:txBody>
        </p:sp>
        <p:sp>
          <p:nvSpPr>
            <p:cNvPr id="890909" name="Text Box 29"/>
            <p:cNvSpPr txBox="1">
              <a:spLocks noChangeArrowheads="1"/>
            </p:cNvSpPr>
            <p:nvPr/>
          </p:nvSpPr>
          <p:spPr bwMode="auto">
            <a:xfrm>
              <a:off x="4818064" y="2332788"/>
              <a:ext cx="3309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solidFill>
                    <a:schemeClr val="bg1">
                      <a:lumMod val="85000"/>
                    </a:schemeClr>
                  </a:solidFill>
                </a:rPr>
                <a:t>Natural </a:t>
              </a:r>
              <a:r>
                <a:rPr lang="en-US" sz="1600" b="1" dirty="0" smtClean="0">
                  <a:solidFill>
                    <a:schemeClr val="bg1">
                      <a:lumMod val="85000"/>
                    </a:schemeClr>
                  </a:solidFill>
                </a:rPr>
                <a:t>Shape</a:t>
              </a:r>
              <a:endParaRPr lang="en-US" sz="1600" b="1" dirty="0">
                <a:solidFill>
                  <a:schemeClr val="bg1">
                    <a:lumMod val="85000"/>
                  </a:schemeClr>
                </a:solidFill>
              </a:endParaRPr>
            </a:p>
          </p:txBody>
        </p:sp>
        <p:sp>
          <p:nvSpPr>
            <p:cNvPr id="890910" name="Text Box 30"/>
            <p:cNvSpPr txBox="1">
              <a:spLocks noChangeArrowheads="1"/>
            </p:cNvSpPr>
            <p:nvPr/>
          </p:nvSpPr>
          <p:spPr bwMode="auto">
            <a:xfrm>
              <a:off x="4818064" y="261991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chemeClr val="bg1">
                      <a:lumMod val="85000"/>
                    </a:schemeClr>
                  </a:solidFill>
                </a:rPr>
                <a:t>Shape and emergence profile are based on </a:t>
              </a:r>
              <a:r>
                <a:rPr lang="en-US" sz="1200" dirty="0" smtClean="0">
                  <a:solidFill>
                    <a:schemeClr val="bg1">
                      <a:lumMod val="85000"/>
                    </a:schemeClr>
                  </a:solidFill>
                </a:rPr>
                <a:t/>
              </a:r>
              <a:br>
                <a:rPr lang="en-US" sz="1200" dirty="0" smtClean="0">
                  <a:solidFill>
                    <a:schemeClr val="bg1">
                      <a:lumMod val="85000"/>
                    </a:schemeClr>
                  </a:solidFill>
                </a:rPr>
              </a:br>
              <a:r>
                <a:rPr lang="en-US" sz="1200" dirty="0" smtClean="0">
                  <a:solidFill>
                    <a:schemeClr val="bg1">
                      <a:lumMod val="85000"/>
                    </a:schemeClr>
                  </a:solidFill>
                </a:rPr>
                <a:t>the </a:t>
              </a:r>
              <a:r>
                <a:rPr lang="en-US" sz="1200" dirty="0">
                  <a:solidFill>
                    <a:schemeClr val="bg1">
                      <a:lumMod val="85000"/>
                    </a:schemeClr>
                  </a:solidFill>
                </a:rPr>
                <a:t>individual patient anatomy</a:t>
              </a:r>
            </a:p>
          </p:txBody>
        </p:sp>
      </p:grpSp>
    </p:spTree>
    <p:extLst>
      <p:ext uri="{BB962C8B-B14F-4D97-AF65-F5344CB8AC3E}">
        <p14:creationId xmlns:p14="http://schemas.microsoft.com/office/powerpoint/2010/main" val="3600549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objekt 6" descr="ppt_08.jpg"/>
          <p:cNvPicPr>
            <a:picLocks noChangeAspect="1"/>
          </p:cNvPicPr>
          <p:nvPr/>
        </p:nvPicPr>
        <p:blipFill rotWithShape="1">
          <a:blip r:embed="rId3">
            <a:extLst>
              <a:ext uri="{28A0092B-C50C-407E-A947-70E740481C1C}">
                <a14:useLocalDpi xmlns:a14="http://schemas.microsoft.com/office/drawing/2010/main" val="0"/>
              </a:ext>
            </a:extLst>
          </a:blip>
          <a:srcRect t="10929"/>
          <a:stretch/>
        </p:blipFill>
        <p:spPr bwMode="auto">
          <a:xfrm>
            <a:off x="4328529" y="-417686"/>
            <a:ext cx="6748441" cy="6174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2"/>
          <p:cNvSpPr>
            <a:spLocks noGrp="1"/>
          </p:cNvSpPr>
          <p:nvPr>
            <p:ph type="title"/>
          </p:nvPr>
        </p:nvSpPr>
        <p:spPr>
          <a:xfrm>
            <a:off x="330201" y="555626"/>
            <a:ext cx="11530012" cy="1001712"/>
          </a:xfrm>
        </p:spPr>
        <p:txBody>
          <a:bodyPr/>
          <a:lstStyle/>
          <a:p>
            <a:r>
              <a:rPr lang="en-US" dirty="0" smtClean="0"/>
              <a:t>Custom Connect</a:t>
            </a:r>
            <a:endParaRPr lang="en-US" dirty="0"/>
          </a:p>
        </p:txBody>
      </p:sp>
      <p:sp>
        <p:nvSpPr>
          <p:cNvPr id="33" name="Platshållare för innehåll 9"/>
          <p:cNvSpPr>
            <a:spLocks noGrp="1"/>
          </p:cNvSpPr>
          <p:nvPr>
            <p:ph sz="half" idx="1"/>
          </p:nvPr>
        </p:nvSpPr>
        <p:spPr>
          <a:xfrm>
            <a:off x="330201" y="1576974"/>
            <a:ext cx="4707051" cy="3943350"/>
          </a:xfrm>
        </p:spPr>
        <p:txBody>
          <a:bodyPr/>
          <a:lstStyle/>
          <a:p>
            <a:r>
              <a:rPr lang="en-US" dirty="0"/>
              <a:t>Indexing </a:t>
            </a:r>
          </a:p>
          <a:p>
            <a:r>
              <a:rPr lang="en-US" dirty="0"/>
              <a:t>Anti-rotation</a:t>
            </a:r>
          </a:p>
          <a:p>
            <a:r>
              <a:rPr lang="en-US" dirty="0"/>
              <a:t>Abutment-to-implant fit</a:t>
            </a:r>
          </a:p>
          <a:p>
            <a:r>
              <a:rPr lang="en-US" dirty="0"/>
              <a:t>Abutment screw</a:t>
            </a:r>
          </a:p>
        </p:txBody>
      </p:sp>
    </p:spTree>
    <p:extLst>
      <p:ext uri="{BB962C8B-B14F-4D97-AF65-F5344CB8AC3E}">
        <p14:creationId xmlns:p14="http://schemas.microsoft.com/office/powerpoint/2010/main" val="252128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002" y="555626"/>
            <a:ext cx="4005394" cy="5394887"/>
          </a:xfrm>
          <a:prstGeom prst="rect">
            <a:avLst/>
          </a:prstGeom>
        </p:spPr>
      </p:pic>
      <p:sp>
        <p:nvSpPr>
          <p:cNvPr id="8" name="textruta 7"/>
          <p:cNvSpPr txBox="1"/>
          <p:nvPr/>
        </p:nvSpPr>
        <p:spPr>
          <a:xfrm>
            <a:off x="2012986" y="1508220"/>
            <a:ext cx="2880321" cy="1400383"/>
          </a:xfrm>
          <a:prstGeom prst="rect">
            <a:avLst/>
          </a:prstGeom>
          <a:noFill/>
        </p:spPr>
        <p:txBody>
          <a:bodyPr wrap="square" rtlCol="0">
            <a:spAutoFit/>
          </a:bodyPr>
          <a:lstStyle/>
          <a:p>
            <a:pPr>
              <a:spcAft>
                <a:spcPts val="600"/>
              </a:spcAft>
            </a:pPr>
            <a:r>
              <a:rPr lang="en-US" sz="1600" b="1" dirty="0" smtClean="0">
                <a:solidFill>
                  <a:schemeClr val="accent2"/>
                </a:solidFill>
              </a:rPr>
              <a:t>Abutment screw</a:t>
            </a:r>
          </a:p>
          <a:p>
            <a:r>
              <a:rPr lang="en-US" sz="1600" dirty="0" smtClean="0">
                <a:solidFill>
                  <a:schemeClr val="tx2"/>
                </a:solidFill>
              </a:rPr>
              <a:t>Functions with clinicians’ </a:t>
            </a:r>
            <a:br>
              <a:rPr lang="en-US" sz="1600" dirty="0" smtClean="0">
                <a:solidFill>
                  <a:schemeClr val="tx2"/>
                </a:solidFill>
              </a:rPr>
            </a:br>
            <a:r>
              <a:rPr lang="en-US" sz="1600" dirty="0" smtClean="0">
                <a:solidFill>
                  <a:schemeClr val="tx2"/>
                </a:solidFill>
              </a:rPr>
              <a:t>existing drivers; and provides retrievable mechanical </a:t>
            </a:r>
            <a:br>
              <a:rPr lang="en-US" sz="1600" dirty="0" smtClean="0">
                <a:solidFill>
                  <a:schemeClr val="tx2"/>
                </a:solidFill>
              </a:rPr>
            </a:br>
            <a:r>
              <a:rPr lang="en-US" sz="1600" dirty="0" smtClean="0">
                <a:solidFill>
                  <a:schemeClr val="tx2"/>
                </a:solidFill>
              </a:rPr>
              <a:t>attachment.</a:t>
            </a:r>
          </a:p>
        </p:txBody>
      </p:sp>
      <p:sp>
        <p:nvSpPr>
          <p:cNvPr id="23" name="textruta 22"/>
          <p:cNvSpPr txBox="1"/>
          <p:nvPr/>
        </p:nvSpPr>
        <p:spPr>
          <a:xfrm>
            <a:off x="2623341" y="3477336"/>
            <a:ext cx="2304257" cy="1154162"/>
          </a:xfrm>
          <a:prstGeom prst="rect">
            <a:avLst/>
          </a:prstGeom>
          <a:noFill/>
        </p:spPr>
        <p:txBody>
          <a:bodyPr wrap="square" rtlCol="0">
            <a:spAutoFit/>
          </a:bodyPr>
          <a:lstStyle/>
          <a:p>
            <a:pPr>
              <a:spcAft>
                <a:spcPts val="600"/>
              </a:spcAft>
            </a:pPr>
            <a:r>
              <a:rPr lang="en-US" sz="1600" b="1" dirty="0" smtClean="0">
                <a:solidFill>
                  <a:schemeClr val="accent2"/>
                </a:solidFill>
              </a:rPr>
              <a:t>Indexing</a:t>
            </a:r>
          </a:p>
          <a:p>
            <a:r>
              <a:rPr lang="en-US" sz="1600" dirty="0" smtClean="0">
                <a:solidFill>
                  <a:schemeClr val="tx2"/>
                </a:solidFill>
              </a:rPr>
              <a:t>Ensures the abutment is correctly oriented to the implant.</a:t>
            </a:r>
          </a:p>
        </p:txBody>
      </p:sp>
      <p:sp>
        <p:nvSpPr>
          <p:cNvPr id="24" name="textruta 23"/>
          <p:cNvSpPr txBox="1"/>
          <p:nvPr/>
        </p:nvSpPr>
        <p:spPr>
          <a:xfrm>
            <a:off x="7641041" y="1952681"/>
            <a:ext cx="2733734" cy="1400383"/>
          </a:xfrm>
          <a:prstGeom prst="rect">
            <a:avLst/>
          </a:prstGeom>
          <a:noFill/>
        </p:spPr>
        <p:txBody>
          <a:bodyPr wrap="square" rtlCol="0">
            <a:spAutoFit/>
          </a:bodyPr>
          <a:lstStyle/>
          <a:p>
            <a:pPr>
              <a:spcAft>
                <a:spcPts val="600"/>
              </a:spcAft>
            </a:pPr>
            <a:r>
              <a:rPr lang="en-US" sz="1600" b="1" dirty="0" smtClean="0">
                <a:solidFill>
                  <a:schemeClr val="accent2"/>
                </a:solidFill>
              </a:rPr>
              <a:t>Abutment-to-implant fit</a:t>
            </a:r>
          </a:p>
          <a:p>
            <a:r>
              <a:rPr lang="en-US" sz="1600" dirty="0" smtClean="0">
                <a:solidFill>
                  <a:schemeClr val="tx2"/>
                </a:solidFill>
              </a:rPr>
              <a:t>Designed and milled for precise connection and load transfer between abutment and implant.</a:t>
            </a:r>
          </a:p>
        </p:txBody>
      </p:sp>
      <p:sp>
        <p:nvSpPr>
          <p:cNvPr id="25" name="textruta 24"/>
          <p:cNvSpPr txBox="1"/>
          <p:nvPr/>
        </p:nvSpPr>
        <p:spPr>
          <a:xfrm>
            <a:off x="7499595" y="3693360"/>
            <a:ext cx="2733734" cy="907941"/>
          </a:xfrm>
          <a:prstGeom prst="rect">
            <a:avLst/>
          </a:prstGeom>
          <a:noFill/>
        </p:spPr>
        <p:txBody>
          <a:bodyPr wrap="square" rtlCol="0">
            <a:spAutoFit/>
          </a:bodyPr>
          <a:lstStyle/>
          <a:p>
            <a:pPr>
              <a:spcAft>
                <a:spcPts val="600"/>
              </a:spcAft>
            </a:pPr>
            <a:r>
              <a:rPr lang="en-US" sz="1600" b="1" dirty="0" smtClean="0">
                <a:solidFill>
                  <a:schemeClr val="accent2"/>
                </a:solidFill>
              </a:rPr>
              <a:t>Anti-rotational feature</a:t>
            </a:r>
          </a:p>
          <a:p>
            <a:r>
              <a:rPr lang="en-US" sz="1600" dirty="0" smtClean="0">
                <a:solidFill>
                  <a:schemeClr val="tx2"/>
                </a:solidFill>
              </a:rPr>
              <a:t>Keeps the abutment from moving during torquing.</a:t>
            </a:r>
          </a:p>
        </p:txBody>
      </p:sp>
      <p:sp>
        <p:nvSpPr>
          <p:cNvPr id="13" name="Title 2"/>
          <p:cNvSpPr>
            <a:spLocks noGrp="1"/>
          </p:cNvSpPr>
          <p:nvPr>
            <p:ph type="title"/>
          </p:nvPr>
        </p:nvSpPr>
        <p:spPr/>
        <p:txBody>
          <a:bodyPr/>
          <a:lstStyle/>
          <a:p>
            <a:r>
              <a:rPr lang="en-US" dirty="0" smtClean="0"/>
              <a:t>Custom Connect</a:t>
            </a:r>
            <a:endParaRPr lang="en-US" dirty="0"/>
          </a:p>
        </p:txBody>
      </p:sp>
      <p:sp>
        <p:nvSpPr>
          <p:cNvPr id="12" name="TextBox 11"/>
          <p:cNvSpPr txBox="1"/>
          <p:nvPr/>
        </p:nvSpPr>
        <p:spPr>
          <a:xfrm>
            <a:off x="330201" y="5722942"/>
            <a:ext cx="8919093" cy="276999"/>
          </a:xfrm>
          <a:prstGeom prst="rect">
            <a:avLst/>
          </a:prstGeom>
          <a:noFill/>
        </p:spPr>
        <p:txBody>
          <a:bodyPr wrap="square" rtlCol="0">
            <a:spAutoFit/>
          </a:bodyPr>
          <a:lstStyle/>
          <a:p>
            <a:r>
              <a:rPr lang="en-US" sz="1200" i="1" dirty="0">
                <a:solidFill>
                  <a:schemeClr val="tx2"/>
                </a:solidFill>
              </a:rPr>
              <a:t>All trademarks, company names and </a:t>
            </a:r>
            <a:r>
              <a:rPr lang="en-US" sz="1200" i="1" dirty="0" smtClean="0">
                <a:solidFill>
                  <a:schemeClr val="tx2"/>
                </a:solidFill>
              </a:rPr>
              <a:t>implant designs are </a:t>
            </a:r>
            <a:r>
              <a:rPr lang="en-US" sz="1200" i="1" dirty="0">
                <a:solidFill>
                  <a:schemeClr val="tx2"/>
                </a:solidFill>
              </a:rPr>
              <a:t>the property of </a:t>
            </a:r>
            <a:r>
              <a:rPr lang="en-US" sz="1200" i="1" dirty="0" smtClean="0">
                <a:solidFill>
                  <a:schemeClr val="tx2"/>
                </a:solidFill>
              </a:rPr>
              <a:t>their respective </a:t>
            </a:r>
            <a:r>
              <a:rPr lang="en-US" sz="1200" i="1" dirty="0">
                <a:solidFill>
                  <a:schemeClr val="tx2"/>
                </a:solidFill>
              </a:rPr>
              <a:t>owners</a:t>
            </a:r>
            <a:r>
              <a:rPr lang="en-US" sz="1200" i="1" dirty="0" smtClean="0">
                <a:solidFill>
                  <a:schemeClr val="tx2"/>
                </a:solidFill>
              </a:rPr>
              <a:t>.</a:t>
            </a:r>
            <a:endParaRPr lang="en-US" sz="1200" i="1" dirty="0">
              <a:solidFill>
                <a:schemeClr val="tx2"/>
              </a:solidFill>
            </a:endParaRPr>
          </a:p>
        </p:txBody>
      </p:sp>
    </p:spTree>
    <p:extLst>
      <p:ext uri="{BB962C8B-B14F-4D97-AF65-F5344CB8AC3E}">
        <p14:creationId xmlns:p14="http://schemas.microsoft.com/office/powerpoint/2010/main" val="3645347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Cement-retained restorations</a:t>
            </a:r>
            <a:endParaRPr lang="en-GB" dirty="0"/>
          </a:p>
        </p:txBody>
      </p:sp>
      <p:sp>
        <p:nvSpPr>
          <p:cNvPr id="6" name="Pladsholder til slidenummer 5"/>
          <p:cNvSpPr>
            <a:spLocks noGrp="1"/>
          </p:cNvSpPr>
          <p:nvPr>
            <p:ph type="sldNum" sz="quarter" idx="4"/>
          </p:nvPr>
        </p:nvSpPr>
        <p:spPr/>
        <p:txBody>
          <a:bodyPr/>
          <a:lstStyle/>
          <a:p>
            <a:fld id="{45D37B1E-C366-494F-A587-962AD9AABC83}" type="slidenum">
              <a:rPr lang="en-GB" smtClean="0"/>
              <a:pPr/>
              <a:t>28</a:t>
            </a:fld>
            <a:endParaRPr lang="en-GB" dirty="0"/>
          </a:p>
        </p:txBody>
      </p:sp>
      <p:sp>
        <p:nvSpPr>
          <p:cNvPr id="7" name="Pladsholder til tekst 13"/>
          <p:cNvSpPr>
            <a:spLocks noGrp="1"/>
          </p:cNvSpPr>
          <p:nvPr>
            <p:ph type="body" sz="quarter" idx="14"/>
          </p:nvPr>
        </p:nvSpPr>
        <p:spPr>
          <a:xfrm>
            <a:off x="10075333" y="5822462"/>
            <a:ext cx="2116667" cy="608548"/>
          </a:xfrm>
          <a:blipFill>
            <a:blip r:embed="rId2"/>
            <a:srcRect/>
            <a:stretch>
              <a:fillRect l="-332002" t="-56194" r="3" b="2"/>
            </a:stretch>
          </a:blipFill>
        </p:spPr>
        <p:txBody>
          <a:bodyPr/>
          <a:lstStyle>
            <a:lvl1pPr algn="r">
              <a:defRPr sz="100">
                <a:solidFill>
                  <a:schemeClr val="accent2"/>
                </a:solidFill>
              </a:defRPr>
            </a:lvl1pPr>
          </a:lstStyle>
          <a:p>
            <a:pPr lvl="0"/>
            <a:r>
              <a:rPr lang="en-GB" dirty="0" smtClean="0"/>
              <a:t>1</a:t>
            </a:r>
            <a:endParaRPr lang="en-GB" dirty="0"/>
          </a:p>
        </p:txBody>
      </p:sp>
    </p:spTree>
    <p:extLst>
      <p:ext uri="{BB962C8B-B14F-4D97-AF65-F5344CB8AC3E}">
        <p14:creationId xmlns:p14="http://schemas.microsoft.com/office/powerpoint/2010/main" val="30015872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Cement-retained restorations</a:t>
            </a:r>
            <a:endParaRPr lang="en-US" dirty="0"/>
          </a:p>
        </p:txBody>
      </p:sp>
      <p:sp>
        <p:nvSpPr>
          <p:cNvPr id="9" name="Content Placeholder 8"/>
          <p:cNvSpPr>
            <a:spLocks noGrp="1"/>
          </p:cNvSpPr>
          <p:nvPr>
            <p:ph sz="half" idx="1"/>
          </p:nvPr>
        </p:nvSpPr>
        <p:spPr>
          <a:xfrm>
            <a:off x="330201" y="1261848"/>
            <a:ext cx="3906133" cy="1770719"/>
          </a:xfrm>
        </p:spPr>
        <p:txBody>
          <a:bodyPr/>
          <a:lstStyle/>
          <a:p>
            <a:r>
              <a:rPr lang="en-US" sz="2000" dirty="0" smtClean="0"/>
              <a:t>A choice of anatomical emergence profile for excellent function and esthetics</a:t>
            </a:r>
          </a:p>
          <a:p>
            <a:r>
              <a:rPr lang="en-US" sz="2000" dirty="0" smtClean="0"/>
              <a:t>Margins designed and placed at an ideal level for easy and safe removal of excess cement</a:t>
            </a:r>
            <a:endParaRPr lang="en-US" sz="2000" dirty="0"/>
          </a:p>
        </p:txBody>
      </p:sp>
      <p:grpSp>
        <p:nvGrpSpPr>
          <p:cNvPr id="6" name="Group 5"/>
          <p:cNvGrpSpPr/>
          <p:nvPr/>
        </p:nvGrpSpPr>
        <p:grpSpPr>
          <a:xfrm>
            <a:off x="4545287" y="1738323"/>
            <a:ext cx="6620444" cy="2990400"/>
            <a:chOff x="5239769" y="1441591"/>
            <a:chExt cx="6620444" cy="2990400"/>
          </a:xfrm>
        </p:grpSpPr>
        <p:sp>
          <p:nvSpPr>
            <p:cNvPr id="4" name="Text Box 5"/>
            <p:cNvSpPr txBox="1">
              <a:spLocks noChangeArrowheads="1"/>
            </p:cNvSpPr>
            <p:nvPr/>
          </p:nvSpPr>
          <p:spPr bwMode="auto">
            <a:xfrm>
              <a:off x="8873945" y="4093437"/>
              <a:ext cx="2986268"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600" dirty="0" smtClean="0">
                  <a:solidFill>
                    <a:schemeClr val="tx2"/>
                  </a:solidFill>
                </a:rPr>
                <a:t>Pre-fabricated abutments</a:t>
              </a:r>
              <a:endParaRPr lang="en-US" sz="1600" dirty="0">
                <a:solidFill>
                  <a:schemeClr val="tx2"/>
                </a:solidFill>
              </a:endParaRPr>
            </a:p>
          </p:txBody>
        </p:sp>
        <p:sp>
          <p:nvSpPr>
            <p:cNvPr id="5" name="Text Box 6"/>
            <p:cNvSpPr txBox="1">
              <a:spLocks noChangeArrowheads="1"/>
            </p:cNvSpPr>
            <p:nvPr/>
          </p:nvSpPr>
          <p:spPr bwMode="auto">
            <a:xfrm>
              <a:off x="5239769" y="4093437"/>
              <a:ext cx="3761903"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600" dirty="0" smtClean="0">
                  <a:solidFill>
                    <a:schemeClr val="tx2"/>
                  </a:solidFill>
                </a:rPr>
                <a:t>Atlantis patient-specific abutments</a:t>
              </a:r>
              <a:endParaRPr lang="en-US" sz="1600" dirty="0">
                <a:solidFill>
                  <a:schemeClr val="tx2"/>
                </a:solidFill>
              </a:endParaRPr>
            </a:p>
          </p:txBody>
        </p:sp>
        <p:grpSp>
          <p:nvGrpSpPr>
            <p:cNvPr id="3" name="Group 2"/>
            <p:cNvGrpSpPr/>
            <p:nvPr/>
          </p:nvGrpSpPr>
          <p:grpSpPr>
            <a:xfrm>
              <a:off x="5585809" y="1441591"/>
              <a:ext cx="6150223" cy="2540100"/>
              <a:chOff x="5481638" y="1557338"/>
              <a:chExt cx="3793124" cy="1566596"/>
            </a:xfrm>
          </p:grpSpPr>
          <p:pic>
            <p:nvPicPr>
              <p:cNvPr id="11" name="Picture 2" descr="Atlantis vs Stock w gold"/>
              <p:cNvPicPr>
                <a:picLocks noChangeAspect="1" noChangeArrowheads="1"/>
              </p:cNvPicPr>
              <p:nvPr/>
            </p:nvPicPr>
            <p:blipFill rotWithShape="1">
              <a:blip r:embed="rId3">
                <a:extLst>
                  <a:ext uri="{28A0092B-C50C-407E-A947-70E740481C1C}">
                    <a14:useLocalDpi xmlns:a14="http://schemas.microsoft.com/office/drawing/2010/main" val="0"/>
                  </a:ext>
                </a:extLst>
              </a:blip>
              <a:srcRect l="58257" t="3704" r="12387" b="19893"/>
              <a:stretch/>
            </p:blipFill>
            <p:spPr bwMode="auto">
              <a:xfrm>
                <a:off x="5481638" y="1558603"/>
                <a:ext cx="1766324" cy="1565331"/>
              </a:xfrm>
              <a:prstGeom prst="rect">
                <a:avLst/>
              </a:prstGeom>
              <a:noFill/>
              <a:ln w="12700">
                <a:solidFill>
                  <a:schemeClr val="accent6"/>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5" descr="Atlantis vs Stock w gold"/>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7369" t="3700" r="63297" b="19892"/>
              <a:stretch/>
            </p:blipFill>
            <p:spPr bwMode="auto">
              <a:xfrm>
                <a:off x="7495555" y="1557338"/>
                <a:ext cx="1779207" cy="1565331"/>
              </a:xfrm>
              <a:prstGeom prst="rect">
                <a:avLst/>
              </a:prstGeom>
              <a:noFill/>
              <a:ln w="12700">
                <a:solidFill>
                  <a:schemeClr val="accent6"/>
                </a:solidFill>
                <a:miter lim="800000"/>
                <a:headEnd/>
                <a:tailEnd/>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535019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Comprehensive solutions for all phases of implant therapy</a:t>
            </a:r>
            <a:endParaRPr lang="sv-SE" dirty="0"/>
          </a:p>
        </p:txBody>
      </p:sp>
      <p:pic>
        <p:nvPicPr>
          <p:cNvPr id="11" name="Content Placeholder 10"/>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2931"/>
          <a:stretch/>
        </p:blipFill>
        <p:spPr>
          <a:xfrm>
            <a:off x="584044" y="1557338"/>
            <a:ext cx="10727357" cy="3840572"/>
          </a:xfrm>
        </p:spPr>
      </p:pic>
    </p:spTree>
    <p:extLst>
      <p:ext uri="{BB962C8B-B14F-4D97-AF65-F5344CB8AC3E}">
        <p14:creationId xmlns:p14="http://schemas.microsoft.com/office/powerpoint/2010/main" val="1219031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1203468-Atlantis titanium befo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01" y="1974523"/>
            <a:ext cx="3463183" cy="2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1202138-van der Burg_case_12-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8184" y="1974523"/>
            <a:ext cx="3463183" cy="2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1203469-Atlantis goldhue befo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959" y="1974523"/>
            <a:ext cx="3463183" cy="2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 Box 9"/>
          <p:cNvSpPr txBox="1">
            <a:spLocks noChangeArrowheads="1"/>
          </p:cNvSpPr>
          <p:nvPr/>
        </p:nvSpPr>
        <p:spPr bwMode="auto">
          <a:xfrm>
            <a:off x="297085" y="5733560"/>
            <a:ext cx="61928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sz="1200" i="1" dirty="0">
                <a:solidFill>
                  <a:schemeClr val="tx2"/>
                </a:solidFill>
              </a:rPr>
              <a:t>Courtesy of  Dr. Julian Osorio, Dr. Keith Phillips and Dr. Harold van der Burg</a:t>
            </a:r>
          </a:p>
        </p:txBody>
      </p:sp>
      <p:sp>
        <p:nvSpPr>
          <p:cNvPr id="11" name="Title 7"/>
          <p:cNvSpPr txBox="1">
            <a:spLocks/>
          </p:cNvSpPr>
          <p:nvPr/>
        </p:nvSpPr>
        <p:spPr>
          <a:xfrm>
            <a:off x="297085" y="396047"/>
            <a:ext cx="11578540" cy="1143000"/>
          </a:xfrm>
          <a:prstGeom prst="rect">
            <a:avLst/>
          </a:prstGeom>
        </p:spPr>
        <p:txBody>
          <a:bodyPr/>
          <a:lstStyle>
            <a:lvl1pPr algn="l" rtl="0" eaLnBrk="1" fontAlgn="base" hangingPunct="1">
              <a:spcBef>
                <a:spcPct val="0"/>
              </a:spcBef>
              <a:spcAft>
                <a:spcPct val="0"/>
              </a:spcAft>
              <a:defRPr sz="4000" b="1">
                <a:solidFill>
                  <a:srgbClr val="404040"/>
                </a:solidFill>
                <a:latin typeface="+mj-lt"/>
                <a:ea typeface="+mj-ea"/>
                <a:cs typeface="+mj-cs"/>
              </a:defRPr>
            </a:lvl1pPr>
            <a:lvl2pPr algn="l" rtl="0" eaLnBrk="1" fontAlgn="base" hangingPunct="1">
              <a:spcBef>
                <a:spcPct val="0"/>
              </a:spcBef>
              <a:spcAft>
                <a:spcPct val="0"/>
              </a:spcAft>
              <a:defRPr sz="4000" b="1">
                <a:solidFill>
                  <a:srgbClr val="13487C"/>
                </a:solidFill>
                <a:latin typeface="Arial" charset="0"/>
              </a:defRPr>
            </a:lvl2pPr>
            <a:lvl3pPr algn="l" rtl="0" eaLnBrk="1" fontAlgn="base" hangingPunct="1">
              <a:spcBef>
                <a:spcPct val="0"/>
              </a:spcBef>
              <a:spcAft>
                <a:spcPct val="0"/>
              </a:spcAft>
              <a:defRPr sz="4000" b="1">
                <a:solidFill>
                  <a:srgbClr val="13487C"/>
                </a:solidFill>
                <a:latin typeface="Arial" charset="0"/>
              </a:defRPr>
            </a:lvl3pPr>
            <a:lvl4pPr algn="l" rtl="0" eaLnBrk="1" fontAlgn="base" hangingPunct="1">
              <a:spcBef>
                <a:spcPct val="0"/>
              </a:spcBef>
              <a:spcAft>
                <a:spcPct val="0"/>
              </a:spcAft>
              <a:defRPr sz="4000" b="1">
                <a:solidFill>
                  <a:srgbClr val="13487C"/>
                </a:solidFill>
                <a:latin typeface="Arial" charset="0"/>
              </a:defRPr>
            </a:lvl4pPr>
            <a:lvl5pPr algn="l" rtl="0" eaLnBrk="1" fontAlgn="base" hangingPunct="1">
              <a:spcBef>
                <a:spcPct val="0"/>
              </a:spcBef>
              <a:spcAft>
                <a:spcPct val="0"/>
              </a:spcAft>
              <a:defRPr sz="4000" b="1">
                <a:solidFill>
                  <a:srgbClr val="13487C"/>
                </a:solidFill>
                <a:latin typeface="Arial" charset="0"/>
              </a:defRPr>
            </a:lvl5pPr>
            <a:lvl6pPr marL="457200" algn="l" rtl="0" eaLnBrk="1" fontAlgn="base" hangingPunct="1">
              <a:spcBef>
                <a:spcPct val="0"/>
              </a:spcBef>
              <a:spcAft>
                <a:spcPct val="0"/>
              </a:spcAft>
              <a:defRPr sz="4000" b="1">
                <a:solidFill>
                  <a:srgbClr val="13487C"/>
                </a:solidFill>
                <a:latin typeface="Arial" charset="0"/>
              </a:defRPr>
            </a:lvl6pPr>
            <a:lvl7pPr marL="914400" algn="l" rtl="0" eaLnBrk="1" fontAlgn="base" hangingPunct="1">
              <a:spcBef>
                <a:spcPct val="0"/>
              </a:spcBef>
              <a:spcAft>
                <a:spcPct val="0"/>
              </a:spcAft>
              <a:defRPr sz="4000" b="1">
                <a:solidFill>
                  <a:srgbClr val="13487C"/>
                </a:solidFill>
                <a:latin typeface="Arial" charset="0"/>
              </a:defRPr>
            </a:lvl7pPr>
            <a:lvl8pPr marL="1371600" algn="l" rtl="0" eaLnBrk="1" fontAlgn="base" hangingPunct="1">
              <a:spcBef>
                <a:spcPct val="0"/>
              </a:spcBef>
              <a:spcAft>
                <a:spcPct val="0"/>
              </a:spcAft>
              <a:defRPr sz="4000" b="1">
                <a:solidFill>
                  <a:srgbClr val="13487C"/>
                </a:solidFill>
                <a:latin typeface="Arial" charset="0"/>
              </a:defRPr>
            </a:lvl8pPr>
            <a:lvl9pPr marL="1828800" algn="l" rtl="0" eaLnBrk="1" fontAlgn="base" hangingPunct="1">
              <a:spcBef>
                <a:spcPct val="0"/>
              </a:spcBef>
              <a:spcAft>
                <a:spcPct val="0"/>
              </a:spcAft>
              <a:defRPr sz="4000" b="1">
                <a:solidFill>
                  <a:srgbClr val="13487C"/>
                </a:solidFill>
                <a:latin typeface="Arial" charset="0"/>
              </a:defRPr>
            </a:lvl9pPr>
          </a:lstStyle>
          <a:p>
            <a:r>
              <a:rPr lang="en-US" sz="3200" b="0" dirty="0" smtClean="0">
                <a:solidFill>
                  <a:schemeClr val="accent1"/>
                </a:solidFill>
              </a:rPr>
              <a:t>Cement-retained restorations </a:t>
            </a:r>
            <a:r>
              <a:rPr lang="en-US" sz="3600" b="0" dirty="0" smtClean="0">
                <a:solidFill>
                  <a:schemeClr val="accent1"/>
                </a:solidFill>
              </a:rPr>
              <a:t/>
            </a:r>
            <a:br>
              <a:rPr lang="en-US" sz="3600" b="0" dirty="0" smtClean="0">
                <a:solidFill>
                  <a:schemeClr val="accent1"/>
                </a:solidFill>
              </a:rPr>
            </a:br>
            <a:r>
              <a:rPr lang="en-US" sz="2400" b="0" dirty="0" smtClean="0">
                <a:solidFill>
                  <a:schemeClr val="accent1"/>
                </a:solidFill>
              </a:rPr>
              <a:t>– Available in a different material options and suitable for all positions in the mouth</a:t>
            </a:r>
            <a:endParaRPr lang="en-US" sz="2400" b="0" dirty="0">
              <a:solidFill>
                <a:schemeClr val="accent1"/>
              </a:solidFill>
            </a:endParaRPr>
          </a:p>
        </p:txBody>
      </p:sp>
      <p:sp>
        <p:nvSpPr>
          <p:cNvPr id="12" name="Text Placeholder 5"/>
          <p:cNvSpPr txBox="1">
            <a:spLocks/>
          </p:cNvSpPr>
          <p:nvPr/>
        </p:nvSpPr>
        <p:spPr>
          <a:xfrm>
            <a:off x="991109" y="4691775"/>
            <a:ext cx="3071808" cy="804863"/>
          </a:xfrm>
          <a:prstGeom prst="rect">
            <a:avLst/>
          </a:prstGeom>
        </p:spPr>
        <p:txBody>
          <a:bodyPr>
            <a:normAutofit/>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buNone/>
            </a:pPr>
            <a:r>
              <a:rPr lang="en-US" sz="1400" i="1" dirty="0" smtClean="0">
                <a:solidFill>
                  <a:schemeClr val="accent3"/>
                </a:solidFill>
              </a:rPr>
              <a:t>Atlantis Abutment in titanium</a:t>
            </a:r>
            <a:endParaRPr lang="en-US" sz="1400" i="1" dirty="0">
              <a:solidFill>
                <a:schemeClr val="accent3"/>
              </a:solidFill>
            </a:endParaRPr>
          </a:p>
        </p:txBody>
      </p:sp>
      <p:sp>
        <p:nvSpPr>
          <p:cNvPr id="13" name="Text Placeholder 8"/>
          <p:cNvSpPr txBox="1">
            <a:spLocks/>
          </p:cNvSpPr>
          <p:nvPr/>
        </p:nvSpPr>
        <p:spPr>
          <a:xfrm>
            <a:off x="4433230" y="4691777"/>
            <a:ext cx="3071808" cy="804863"/>
          </a:xfrm>
          <a:prstGeom prst="rect">
            <a:avLst/>
          </a:prstGeom>
        </p:spPr>
        <p:txBody>
          <a:bodyPr>
            <a:normAutofit/>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buNone/>
            </a:pPr>
            <a:r>
              <a:rPr lang="en-US" sz="1400" i="1" dirty="0" smtClean="0">
                <a:solidFill>
                  <a:schemeClr val="accent3"/>
                </a:solidFill>
              </a:rPr>
              <a:t>Atlantis Abutment in gold-shaded titanium with a thin coating of biocompatible titanium nitride (TiN) </a:t>
            </a:r>
            <a:endParaRPr lang="en-US" sz="1400" i="1" dirty="0">
              <a:solidFill>
                <a:schemeClr val="accent3"/>
              </a:solidFill>
            </a:endParaRPr>
          </a:p>
        </p:txBody>
      </p:sp>
      <p:sp>
        <p:nvSpPr>
          <p:cNvPr id="14" name="Text Placeholder 9"/>
          <p:cNvSpPr txBox="1">
            <a:spLocks/>
          </p:cNvSpPr>
          <p:nvPr/>
        </p:nvSpPr>
        <p:spPr>
          <a:xfrm>
            <a:off x="8174894" y="4691776"/>
            <a:ext cx="3071808" cy="804863"/>
          </a:xfrm>
          <a:prstGeom prst="rect">
            <a:avLst/>
          </a:prstGeom>
        </p:spPr>
        <p:txBody>
          <a:bodyPr>
            <a:noAutofit/>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buNone/>
            </a:pPr>
            <a:r>
              <a:rPr lang="en-US" sz="1400" i="1" dirty="0" smtClean="0">
                <a:solidFill>
                  <a:schemeClr val="accent3"/>
                </a:solidFill>
              </a:rPr>
              <a:t>Atlantis Abutment in zirconia </a:t>
            </a:r>
            <a:br>
              <a:rPr lang="en-US" sz="1400" i="1" dirty="0" smtClean="0">
                <a:solidFill>
                  <a:schemeClr val="accent3"/>
                </a:solidFill>
              </a:rPr>
            </a:br>
            <a:r>
              <a:rPr lang="en-US" sz="1400" i="1" dirty="0" smtClean="0">
                <a:solidFill>
                  <a:schemeClr val="accent3"/>
                </a:solidFill>
              </a:rPr>
              <a:t>are milled from solid blanks of </a:t>
            </a:r>
            <a:br>
              <a:rPr lang="en-US" sz="1400" i="1" dirty="0" smtClean="0">
                <a:solidFill>
                  <a:schemeClr val="accent3"/>
                </a:solidFill>
              </a:rPr>
            </a:br>
            <a:r>
              <a:rPr lang="en-US" sz="1400" i="1" dirty="0" smtClean="0">
                <a:solidFill>
                  <a:schemeClr val="accent3"/>
                </a:solidFill>
              </a:rPr>
              <a:t>yttria-stabilized tetragonal zirconia polycrystals (Y-TZP)</a:t>
            </a:r>
            <a:endParaRPr lang="en-US" sz="1400" i="1" dirty="0">
              <a:solidFill>
                <a:schemeClr val="accent3"/>
              </a:solidFill>
            </a:endParaRPr>
          </a:p>
        </p:txBody>
      </p:sp>
    </p:spTree>
    <p:extLst>
      <p:ext uri="{BB962C8B-B14F-4D97-AF65-F5344CB8AC3E}">
        <p14:creationId xmlns:p14="http://schemas.microsoft.com/office/powerpoint/2010/main" val="115619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835A2088-C151-4CB1-8CCD-A8781F43ACA7" descr="BB349B12-18AB-4EED-A787-35237660AE00@typograf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070"/>
          <a:stretch/>
        </p:blipFill>
        <p:spPr bwMode="auto">
          <a:xfrm>
            <a:off x="4863343" y="0"/>
            <a:ext cx="7352189" cy="52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ubrik 1"/>
          <p:cNvSpPr>
            <a:spLocks noGrp="1"/>
          </p:cNvSpPr>
          <p:nvPr>
            <p:ph type="title"/>
          </p:nvPr>
        </p:nvSpPr>
        <p:spPr/>
        <p:txBody>
          <a:bodyPr/>
          <a:lstStyle/>
          <a:p>
            <a:r>
              <a:rPr lang="en-US" dirty="0" smtClean="0"/>
              <a:t>Cement-retained restorations </a:t>
            </a:r>
            <a:br>
              <a:rPr lang="en-US" dirty="0" smtClean="0"/>
            </a:br>
            <a:r>
              <a:rPr lang="en-US" dirty="0" smtClean="0"/>
              <a:t>– Atlantis Insertion Guide</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8058" y="3034913"/>
            <a:ext cx="2809158" cy="2809158"/>
          </a:xfrm>
          <a:prstGeom prst="rect">
            <a:avLst/>
          </a:prstGeom>
          <a:ln>
            <a:noFill/>
          </a:ln>
          <a:effectLst>
            <a:outerShdw blurRad="292100" dist="139700" dir="2700000" algn="tl" rotWithShape="0">
              <a:srgbClr val="333333">
                <a:alpha val="65000"/>
              </a:srgbClr>
            </a:outerShdw>
          </a:effectLst>
        </p:spPr>
      </p:pic>
      <p:sp>
        <p:nvSpPr>
          <p:cNvPr id="10" name="Content Placeholder 8"/>
          <p:cNvSpPr>
            <a:spLocks noGrp="1"/>
          </p:cNvSpPr>
          <p:nvPr>
            <p:ph sz="half" idx="1"/>
          </p:nvPr>
        </p:nvSpPr>
        <p:spPr>
          <a:xfrm>
            <a:off x="330201" y="1652172"/>
            <a:ext cx="5873829" cy="1770719"/>
          </a:xfrm>
        </p:spPr>
        <p:txBody>
          <a:bodyPr/>
          <a:lstStyle/>
          <a:p>
            <a:r>
              <a:rPr lang="en-US" sz="2000" dirty="0">
                <a:solidFill>
                  <a:schemeClr val="accent3"/>
                </a:solidFill>
              </a:rPr>
              <a:t>A precisely-crafted, 3D-printed device </a:t>
            </a:r>
            <a:r>
              <a:rPr lang="en-US" sz="2000" dirty="0" smtClean="0">
                <a:solidFill>
                  <a:schemeClr val="accent3"/>
                </a:solidFill>
              </a:rPr>
              <a:t>that holds </a:t>
            </a:r>
            <a:r>
              <a:rPr lang="en-US" sz="2000" dirty="0">
                <a:solidFill>
                  <a:schemeClr val="accent3"/>
                </a:solidFill>
              </a:rPr>
              <a:t>an Atlantis Abutment securely </a:t>
            </a:r>
            <a:r>
              <a:rPr lang="en-US" sz="2000" dirty="0" smtClean="0">
                <a:solidFill>
                  <a:schemeClr val="accent3"/>
                </a:solidFill>
              </a:rPr>
              <a:t>at the </a:t>
            </a:r>
            <a:r>
              <a:rPr lang="en-US" sz="2000" dirty="0">
                <a:solidFill>
                  <a:schemeClr val="accent3"/>
                </a:solidFill>
              </a:rPr>
              <a:t>correct angle and orientation </a:t>
            </a:r>
            <a:r>
              <a:rPr lang="en-US" sz="2000" dirty="0" smtClean="0">
                <a:solidFill>
                  <a:schemeClr val="accent3"/>
                </a:solidFill>
              </a:rPr>
              <a:t>during installation </a:t>
            </a:r>
            <a:r>
              <a:rPr lang="en-US" sz="2000" dirty="0">
                <a:solidFill>
                  <a:schemeClr val="accent3"/>
                </a:solidFill>
              </a:rPr>
              <a:t>for single- and </a:t>
            </a:r>
            <a:r>
              <a:rPr lang="en-US" sz="2000" dirty="0" smtClean="0">
                <a:solidFill>
                  <a:schemeClr val="accent3"/>
                </a:solidFill>
              </a:rPr>
              <a:t>multiple-unit, cement-retained </a:t>
            </a:r>
            <a:r>
              <a:rPr lang="en-US" sz="2000" dirty="0">
                <a:solidFill>
                  <a:schemeClr val="accent3"/>
                </a:solidFill>
              </a:rPr>
              <a:t>solutions.</a:t>
            </a:r>
          </a:p>
        </p:txBody>
      </p:sp>
    </p:spTree>
    <p:extLst>
      <p:ext uri="{BB962C8B-B14F-4D97-AF65-F5344CB8AC3E}">
        <p14:creationId xmlns:p14="http://schemas.microsoft.com/office/powerpoint/2010/main" val="939821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4294967295"/>
          </p:nvPr>
        </p:nvSpPr>
        <p:spPr>
          <a:xfrm>
            <a:off x="530157" y="3950175"/>
            <a:ext cx="2224618" cy="1344613"/>
          </a:xfrm>
        </p:spPr>
        <p:txBody>
          <a:bodyPr>
            <a:normAutofit/>
          </a:bodyPr>
          <a:lstStyle/>
          <a:p>
            <a:pPr marL="0" indent="0" algn="l">
              <a:buNone/>
            </a:pPr>
            <a:r>
              <a:rPr lang="en-US" sz="1400" dirty="0"/>
              <a:t>An </a:t>
            </a:r>
            <a:r>
              <a:rPr lang="en-US" sz="1400" dirty="0" smtClean="0"/>
              <a:t>Atlantis Insertion </a:t>
            </a:r>
            <a:r>
              <a:rPr lang="en-US" sz="1400" dirty="0"/>
              <a:t>Guide is created from the </a:t>
            </a:r>
            <a:r>
              <a:rPr lang="en-US" sz="1400" dirty="0" smtClean="0"/>
              <a:t>Atlantis Abutment </a:t>
            </a:r>
            <a:r>
              <a:rPr lang="en-US" sz="1400" dirty="0"/>
              <a:t>design. </a:t>
            </a:r>
            <a:endParaRPr lang="sv-SE" sz="1400" dirty="0"/>
          </a:p>
        </p:txBody>
      </p:sp>
      <p:sp>
        <p:nvSpPr>
          <p:cNvPr id="12" name="TextBox 11"/>
          <p:cNvSpPr txBox="1"/>
          <p:nvPr/>
        </p:nvSpPr>
        <p:spPr>
          <a:xfrm>
            <a:off x="330770" y="5747679"/>
            <a:ext cx="6840760" cy="276999"/>
          </a:xfrm>
          <a:prstGeom prst="rect">
            <a:avLst/>
          </a:prstGeom>
          <a:noFill/>
        </p:spPr>
        <p:txBody>
          <a:bodyPr wrap="square" rtlCol="0">
            <a:spAutoFit/>
          </a:bodyPr>
          <a:lstStyle/>
          <a:p>
            <a:r>
              <a:rPr lang="en-US" sz="1200" i="1" dirty="0">
                <a:solidFill>
                  <a:schemeClr val="tx2"/>
                </a:solidFill>
              </a:rPr>
              <a:t>Courtesy of Dr. Arnold Rosen, MBA, DDS </a:t>
            </a:r>
            <a:endParaRPr lang="sv-SE" sz="1200" dirty="0" smtClean="0">
              <a:solidFill>
                <a:schemeClr val="tx2"/>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9658" t="17927" r="18957" b="24239"/>
          <a:stretch/>
        </p:blipFill>
        <p:spPr>
          <a:xfrm>
            <a:off x="331340" y="1947982"/>
            <a:ext cx="2894772" cy="1797800"/>
          </a:xfrm>
          <a:prstGeom prst="rect">
            <a:avLst/>
          </a:prstGeom>
          <a:ln>
            <a:solidFill>
              <a:schemeClr val="bg1"/>
            </a:solidFill>
          </a:ln>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6839" t="16843" r="17317" b="11911"/>
          <a:stretch/>
        </p:blipFill>
        <p:spPr>
          <a:xfrm>
            <a:off x="3261607" y="1939024"/>
            <a:ext cx="2873142" cy="1806758"/>
          </a:xfrm>
          <a:prstGeom prst="rect">
            <a:avLst/>
          </a:prstGeom>
          <a:ln>
            <a:solidFill>
              <a:schemeClr val="bg1"/>
            </a:solidFill>
          </a:ln>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228" t="21966" r="11059" b="6453"/>
          <a:stretch/>
        </p:blipFill>
        <p:spPr>
          <a:xfrm>
            <a:off x="9117842" y="1939024"/>
            <a:ext cx="2885540" cy="1816620"/>
          </a:xfrm>
          <a:prstGeom prst="rect">
            <a:avLst/>
          </a:prstGeom>
          <a:ln>
            <a:solidFill>
              <a:schemeClr val="bg1"/>
            </a:solidFill>
          </a:ln>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1667" r="10982" b="27332"/>
          <a:stretch/>
        </p:blipFill>
        <p:spPr>
          <a:xfrm>
            <a:off x="6178909" y="1949917"/>
            <a:ext cx="2894773" cy="1820490"/>
          </a:xfrm>
          <a:prstGeom prst="rect">
            <a:avLst/>
          </a:prstGeom>
          <a:ln>
            <a:solidFill>
              <a:schemeClr val="bg1"/>
            </a:solidFill>
          </a:ln>
        </p:spPr>
      </p:pic>
      <p:sp>
        <p:nvSpPr>
          <p:cNvPr id="19" name="Title 1"/>
          <p:cNvSpPr txBox="1">
            <a:spLocks/>
          </p:cNvSpPr>
          <p:nvPr/>
        </p:nvSpPr>
        <p:spPr>
          <a:xfrm>
            <a:off x="203031" y="460375"/>
            <a:ext cx="10441160" cy="1143000"/>
          </a:xfrm>
          <a:prstGeom prst="rect">
            <a:avLst/>
          </a:prstGeom>
        </p:spPr>
        <p:txBody>
          <a:bodyPr/>
          <a:lstStyle>
            <a:lvl1pPr algn="l" rtl="0" eaLnBrk="1" fontAlgn="base" hangingPunct="1">
              <a:spcBef>
                <a:spcPct val="0"/>
              </a:spcBef>
              <a:spcAft>
                <a:spcPct val="0"/>
              </a:spcAft>
              <a:defRPr sz="4000" b="1" baseline="0">
                <a:solidFill>
                  <a:srgbClr val="404040"/>
                </a:solidFill>
                <a:latin typeface="+mj-lt"/>
                <a:ea typeface="+mj-ea"/>
                <a:cs typeface="+mj-cs"/>
              </a:defRPr>
            </a:lvl1pPr>
            <a:lvl2pPr algn="l" rtl="0" eaLnBrk="1" fontAlgn="base" hangingPunct="1">
              <a:spcBef>
                <a:spcPct val="0"/>
              </a:spcBef>
              <a:spcAft>
                <a:spcPct val="0"/>
              </a:spcAft>
              <a:defRPr sz="4000" b="1">
                <a:solidFill>
                  <a:srgbClr val="13487C"/>
                </a:solidFill>
                <a:latin typeface="Arial" charset="0"/>
              </a:defRPr>
            </a:lvl2pPr>
            <a:lvl3pPr algn="l" rtl="0" eaLnBrk="1" fontAlgn="base" hangingPunct="1">
              <a:spcBef>
                <a:spcPct val="0"/>
              </a:spcBef>
              <a:spcAft>
                <a:spcPct val="0"/>
              </a:spcAft>
              <a:defRPr sz="4000" b="1">
                <a:solidFill>
                  <a:srgbClr val="13487C"/>
                </a:solidFill>
                <a:latin typeface="Arial" charset="0"/>
              </a:defRPr>
            </a:lvl3pPr>
            <a:lvl4pPr algn="l" rtl="0" eaLnBrk="1" fontAlgn="base" hangingPunct="1">
              <a:spcBef>
                <a:spcPct val="0"/>
              </a:spcBef>
              <a:spcAft>
                <a:spcPct val="0"/>
              </a:spcAft>
              <a:defRPr sz="4000" b="1">
                <a:solidFill>
                  <a:srgbClr val="13487C"/>
                </a:solidFill>
                <a:latin typeface="Arial" charset="0"/>
              </a:defRPr>
            </a:lvl4pPr>
            <a:lvl5pPr algn="l" rtl="0" eaLnBrk="1" fontAlgn="base" hangingPunct="1">
              <a:spcBef>
                <a:spcPct val="0"/>
              </a:spcBef>
              <a:spcAft>
                <a:spcPct val="0"/>
              </a:spcAft>
              <a:defRPr sz="4000" b="1">
                <a:solidFill>
                  <a:srgbClr val="13487C"/>
                </a:solidFill>
                <a:latin typeface="Arial" charset="0"/>
              </a:defRPr>
            </a:lvl5pPr>
            <a:lvl6pPr marL="457200" algn="l" rtl="0" eaLnBrk="1" fontAlgn="base" hangingPunct="1">
              <a:spcBef>
                <a:spcPct val="0"/>
              </a:spcBef>
              <a:spcAft>
                <a:spcPct val="0"/>
              </a:spcAft>
              <a:defRPr sz="4000" b="1">
                <a:solidFill>
                  <a:srgbClr val="13487C"/>
                </a:solidFill>
                <a:latin typeface="Arial" charset="0"/>
              </a:defRPr>
            </a:lvl6pPr>
            <a:lvl7pPr marL="914400" algn="l" rtl="0" eaLnBrk="1" fontAlgn="base" hangingPunct="1">
              <a:spcBef>
                <a:spcPct val="0"/>
              </a:spcBef>
              <a:spcAft>
                <a:spcPct val="0"/>
              </a:spcAft>
              <a:defRPr sz="4000" b="1">
                <a:solidFill>
                  <a:srgbClr val="13487C"/>
                </a:solidFill>
                <a:latin typeface="Arial" charset="0"/>
              </a:defRPr>
            </a:lvl7pPr>
            <a:lvl8pPr marL="1371600" algn="l" rtl="0" eaLnBrk="1" fontAlgn="base" hangingPunct="1">
              <a:spcBef>
                <a:spcPct val="0"/>
              </a:spcBef>
              <a:spcAft>
                <a:spcPct val="0"/>
              </a:spcAft>
              <a:defRPr sz="4000" b="1">
                <a:solidFill>
                  <a:srgbClr val="13487C"/>
                </a:solidFill>
                <a:latin typeface="Arial" charset="0"/>
              </a:defRPr>
            </a:lvl8pPr>
            <a:lvl9pPr marL="1828800" algn="l" rtl="0" eaLnBrk="1" fontAlgn="base" hangingPunct="1">
              <a:spcBef>
                <a:spcPct val="0"/>
              </a:spcBef>
              <a:spcAft>
                <a:spcPct val="0"/>
              </a:spcAft>
              <a:defRPr sz="4000" b="1">
                <a:solidFill>
                  <a:srgbClr val="13487C"/>
                </a:solidFill>
                <a:latin typeface="Arial" charset="0"/>
              </a:defRPr>
            </a:lvl9pPr>
          </a:lstStyle>
          <a:p>
            <a:r>
              <a:rPr lang="en-US" sz="3200" b="0" kern="0" dirty="0" smtClean="0">
                <a:solidFill>
                  <a:schemeClr val="accent1"/>
                </a:solidFill>
              </a:rPr>
              <a:t>Atlantis Insertion Guide: Case Study </a:t>
            </a:r>
            <a:r>
              <a:rPr lang="en-US" sz="3600" b="0" kern="0" dirty="0" smtClean="0">
                <a:solidFill>
                  <a:schemeClr val="accent1"/>
                </a:solidFill>
              </a:rPr>
              <a:t/>
            </a:r>
            <a:br>
              <a:rPr lang="en-US" sz="3600" b="0" kern="0" dirty="0" smtClean="0">
                <a:solidFill>
                  <a:schemeClr val="accent1"/>
                </a:solidFill>
              </a:rPr>
            </a:br>
            <a:r>
              <a:rPr lang="en-US" sz="2400" b="0" kern="0" dirty="0" smtClean="0">
                <a:solidFill>
                  <a:schemeClr val="accent1"/>
                </a:solidFill>
              </a:rPr>
              <a:t>– Reliable </a:t>
            </a:r>
            <a:r>
              <a:rPr lang="en-US" sz="2400" b="0" kern="0" dirty="0">
                <a:solidFill>
                  <a:schemeClr val="accent1"/>
                </a:solidFill>
              </a:rPr>
              <a:t>treatment </a:t>
            </a:r>
            <a:r>
              <a:rPr lang="en-US" sz="2400" b="0" kern="0" dirty="0" smtClean="0">
                <a:solidFill>
                  <a:schemeClr val="accent1"/>
                </a:solidFill>
              </a:rPr>
              <a:t>solution for esthetically demanding cases</a:t>
            </a:r>
            <a:endParaRPr lang="en-US" sz="2400" b="0" kern="0" dirty="0">
              <a:solidFill>
                <a:schemeClr val="accent1"/>
              </a:solidFill>
            </a:endParaRPr>
          </a:p>
        </p:txBody>
      </p:sp>
      <p:sp>
        <p:nvSpPr>
          <p:cNvPr id="13" name="Text Placeholder 8"/>
          <p:cNvSpPr>
            <a:spLocks noGrp="1"/>
          </p:cNvSpPr>
          <p:nvPr/>
        </p:nvSpPr>
        <p:spPr bwMode="auto">
          <a:xfrm>
            <a:off x="3524808" y="3874311"/>
            <a:ext cx="2346739" cy="134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30000"/>
              </a:spcBef>
              <a:spcAft>
                <a:spcPct val="0"/>
              </a:spcAft>
              <a:buClr>
                <a:srgbClr val="13487C"/>
              </a:buClr>
              <a:buFont typeface="Arial" pitchFamily="34" charset="0"/>
              <a:buNone/>
              <a:defRPr sz="1600" baseline="0">
                <a:solidFill>
                  <a:srgbClr val="FFFFFF"/>
                </a:solidFill>
                <a:latin typeface="+mn-lt"/>
                <a:ea typeface="+mn-ea"/>
                <a:cs typeface="+mn-cs"/>
              </a:defRPr>
            </a:lvl1pPr>
            <a:lvl2pPr marL="609585" indent="0" algn="l" rtl="0" eaLnBrk="1" fontAlgn="base" hangingPunct="1">
              <a:spcBef>
                <a:spcPct val="30000"/>
              </a:spcBef>
              <a:spcAft>
                <a:spcPct val="0"/>
              </a:spcAft>
              <a:buClr>
                <a:srgbClr val="13487C"/>
              </a:buClr>
              <a:buNone/>
              <a:defRPr sz="1600" baseline="0">
                <a:solidFill>
                  <a:srgbClr val="000000"/>
                </a:solidFill>
                <a:latin typeface="+mn-lt"/>
              </a:defRPr>
            </a:lvl2pPr>
            <a:lvl3pPr marL="1219170" indent="0" algn="l" rtl="0" eaLnBrk="1" fontAlgn="base" hangingPunct="1">
              <a:spcBef>
                <a:spcPct val="30000"/>
              </a:spcBef>
              <a:spcAft>
                <a:spcPct val="0"/>
              </a:spcAft>
              <a:buClr>
                <a:srgbClr val="13487C"/>
              </a:buClr>
              <a:buNone/>
              <a:defRPr sz="1300" baseline="0">
                <a:solidFill>
                  <a:srgbClr val="000000"/>
                </a:solidFill>
                <a:latin typeface="+mn-lt"/>
              </a:defRPr>
            </a:lvl3pPr>
            <a:lvl4pPr marL="1828754" indent="0" algn="l" rtl="0" eaLnBrk="1" fontAlgn="base" hangingPunct="1">
              <a:spcBef>
                <a:spcPct val="30000"/>
              </a:spcBef>
              <a:spcAft>
                <a:spcPct val="0"/>
              </a:spcAft>
              <a:buClr>
                <a:srgbClr val="13487C"/>
              </a:buClr>
              <a:buNone/>
              <a:defRPr sz="1200" baseline="0">
                <a:solidFill>
                  <a:srgbClr val="000000"/>
                </a:solidFill>
                <a:latin typeface="+mn-lt"/>
              </a:defRPr>
            </a:lvl4pPr>
            <a:lvl5pPr marL="2438339" indent="0" algn="l" rtl="0" eaLnBrk="1" fontAlgn="base" hangingPunct="1">
              <a:spcBef>
                <a:spcPct val="30000"/>
              </a:spcBef>
              <a:spcAft>
                <a:spcPct val="0"/>
              </a:spcAft>
              <a:buClr>
                <a:srgbClr val="13487C"/>
              </a:buClr>
              <a:buNone/>
              <a:defRPr sz="1200" baseline="0">
                <a:solidFill>
                  <a:srgbClr val="000000"/>
                </a:solidFill>
                <a:latin typeface="+mn-lt"/>
              </a:defRPr>
            </a:lvl5pPr>
            <a:lvl6pPr marL="3047924" indent="0" algn="l" rtl="0" eaLnBrk="1" fontAlgn="base" hangingPunct="1">
              <a:spcBef>
                <a:spcPct val="30000"/>
              </a:spcBef>
              <a:spcAft>
                <a:spcPct val="0"/>
              </a:spcAft>
              <a:buClr>
                <a:srgbClr val="13487C"/>
              </a:buClr>
              <a:buNone/>
              <a:defRPr sz="1200">
                <a:solidFill>
                  <a:schemeClr val="tx1"/>
                </a:solidFill>
                <a:latin typeface="+mn-lt"/>
              </a:defRPr>
            </a:lvl6pPr>
            <a:lvl7pPr marL="3657509" indent="0" algn="l" rtl="0" eaLnBrk="1" fontAlgn="base" hangingPunct="1">
              <a:spcBef>
                <a:spcPct val="30000"/>
              </a:spcBef>
              <a:spcAft>
                <a:spcPct val="0"/>
              </a:spcAft>
              <a:buClr>
                <a:srgbClr val="13487C"/>
              </a:buClr>
              <a:buNone/>
              <a:defRPr sz="1200">
                <a:solidFill>
                  <a:schemeClr val="tx1"/>
                </a:solidFill>
                <a:latin typeface="+mn-lt"/>
              </a:defRPr>
            </a:lvl7pPr>
            <a:lvl8pPr marL="4267093" indent="0" algn="l" rtl="0" eaLnBrk="1" fontAlgn="base" hangingPunct="1">
              <a:spcBef>
                <a:spcPct val="30000"/>
              </a:spcBef>
              <a:spcAft>
                <a:spcPct val="0"/>
              </a:spcAft>
              <a:buClr>
                <a:srgbClr val="13487C"/>
              </a:buClr>
              <a:buNone/>
              <a:defRPr sz="1200">
                <a:solidFill>
                  <a:schemeClr val="tx1"/>
                </a:solidFill>
                <a:latin typeface="+mn-lt"/>
              </a:defRPr>
            </a:lvl8pPr>
            <a:lvl9pPr marL="4876678" indent="0" algn="l" rtl="0" eaLnBrk="1" fontAlgn="base" hangingPunct="1">
              <a:spcBef>
                <a:spcPct val="30000"/>
              </a:spcBef>
              <a:spcAft>
                <a:spcPct val="0"/>
              </a:spcAft>
              <a:buClr>
                <a:srgbClr val="13487C"/>
              </a:buClr>
              <a:buNone/>
              <a:defRPr sz="1200">
                <a:solidFill>
                  <a:schemeClr val="tx1"/>
                </a:solidFill>
                <a:latin typeface="+mn-lt"/>
              </a:defRPr>
            </a:lvl9pPr>
          </a:lstStyle>
          <a:p>
            <a:pPr algn="l"/>
            <a:r>
              <a:rPr lang="en-US" sz="1400" dirty="0" smtClean="0">
                <a:solidFill>
                  <a:schemeClr val="tx2"/>
                </a:solidFill>
              </a:rPr>
              <a:t>The </a:t>
            </a:r>
            <a:r>
              <a:rPr lang="en-US" sz="1400" dirty="0">
                <a:solidFill>
                  <a:schemeClr val="tx2"/>
                </a:solidFill>
              </a:rPr>
              <a:t>produced abutment and guide are delivered to the dental laboratory. When the restoration is finalized, it is sent it to the clinician. </a:t>
            </a:r>
            <a:endParaRPr lang="sv-SE" sz="1400" dirty="0">
              <a:solidFill>
                <a:schemeClr val="tx2"/>
              </a:solidFill>
            </a:endParaRPr>
          </a:p>
        </p:txBody>
      </p:sp>
      <p:sp>
        <p:nvSpPr>
          <p:cNvPr id="14" name="Text Placeholder 9"/>
          <p:cNvSpPr txBox="1">
            <a:spLocks/>
          </p:cNvSpPr>
          <p:nvPr/>
        </p:nvSpPr>
        <p:spPr>
          <a:xfrm>
            <a:off x="6178908" y="3883995"/>
            <a:ext cx="2938933" cy="1344149"/>
          </a:xfrm>
          <a:prstGeom prst="rect">
            <a:avLst/>
          </a:prstGeom>
        </p:spPr>
        <p:txBody>
          <a:bodyPr>
            <a:noAutofit/>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pPr marL="0" indent="0">
              <a:buNone/>
            </a:pPr>
            <a:r>
              <a:rPr lang="en-US" sz="1400" dirty="0" smtClean="0"/>
              <a:t>After placing the abutment in the guide, the guide is seated using the neighboring teeth as an index. While holding the guide in place, the abutment screw is inserted and tightened with light finger force. </a:t>
            </a:r>
            <a:endParaRPr lang="sv-SE" sz="1400" dirty="0"/>
          </a:p>
        </p:txBody>
      </p:sp>
      <p:sp>
        <p:nvSpPr>
          <p:cNvPr id="20" name="Text Placeholder 10"/>
          <p:cNvSpPr txBox="1">
            <a:spLocks/>
          </p:cNvSpPr>
          <p:nvPr/>
        </p:nvSpPr>
        <p:spPr>
          <a:xfrm>
            <a:off x="9117842" y="3874311"/>
            <a:ext cx="2769066" cy="1496343"/>
          </a:xfrm>
          <a:prstGeom prst="rect">
            <a:avLst/>
          </a:prstGeom>
        </p:spPr>
        <p:txBody>
          <a:bodyPr>
            <a:noAutofit/>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pPr marL="0" indent="0">
              <a:buNone/>
            </a:pPr>
            <a:r>
              <a:rPr lang="en-US" sz="1500" dirty="0" smtClean="0"/>
              <a:t>After removing the guide, the abutment is secured to the implant using the appropriate torque. The screw access hole is blocked and the abutment is ready for cementation of the final restoration. </a:t>
            </a:r>
            <a:endParaRPr lang="sv-SE" sz="1500" dirty="0"/>
          </a:p>
        </p:txBody>
      </p:sp>
    </p:spTree>
    <p:extLst>
      <p:ext uri="{BB962C8B-B14F-4D97-AF65-F5344CB8AC3E}">
        <p14:creationId xmlns:p14="http://schemas.microsoft.com/office/powerpoint/2010/main" val="3937789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398" y="473546"/>
            <a:ext cx="5850679" cy="529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Atlantis Core File </a:t>
            </a:r>
            <a:endParaRPr lang="en-US" dirty="0"/>
          </a:p>
        </p:txBody>
      </p:sp>
      <p:sp>
        <p:nvSpPr>
          <p:cNvPr id="3" name="Content Placeholder 2"/>
          <p:cNvSpPr>
            <a:spLocks noGrp="1"/>
          </p:cNvSpPr>
          <p:nvPr>
            <p:ph sz="half" idx="1"/>
          </p:nvPr>
        </p:nvSpPr>
        <p:spPr>
          <a:xfrm>
            <a:off x="330203" y="1300438"/>
            <a:ext cx="4947853" cy="2264565"/>
          </a:xfrm>
        </p:spPr>
        <p:txBody>
          <a:bodyPr/>
          <a:lstStyle/>
          <a:p>
            <a:r>
              <a:rPr lang="en-US" dirty="0" smtClean="0"/>
              <a:t>A digital </a:t>
            </a:r>
            <a:r>
              <a:rPr lang="en-US" dirty="0"/>
              <a:t>representation of the outer surface of an </a:t>
            </a:r>
            <a:r>
              <a:rPr lang="en-US" dirty="0" smtClean="0"/>
              <a:t>Atlantis </a:t>
            </a:r>
            <a:r>
              <a:rPr lang="en-US" dirty="0"/>
              <a:t>Abutment that enables the design of the coping and final restoration before even receiving the physical abutment </a:t>
            </a:r>
            <a:r>
              <a:rPr lang="en-US" dirty="0" smtClean="0"/>
              <a:t>ordered.</a:t>
            </a:r>
          </a:p>
          <a:p>
            <a:r>
              <a:rPr lang="en-US" dirty="0" smtClean="0"/>
              <a:t>Available for: </a:t>
            </a:r>
          </a:p>
          <a:p>
            <a:pPr lvl="1"/>
            <a:r>
              <a:rPr lang="en-US" dirty="0" smtClean="0"/>
              <a:t>3M </a:t>
            </a:r>
            <a:r>
              <a:rPr lang="en-US" dirty="0"/>
              <a:t>ESPE Lava </a:t>
            </a:r>
            <a:r>
              <a:rPr lang="en-US" dirty="0" smtClean="0"/>
              <a:t>7</a:t>
            </a:r>
          </a:p>
          <a:p>
            <a:pPr lvl="1"/>
            <a:r>
              <a:rPr lang="en-US" dirty="0" smtClean="0"/>
              <a:t>Dental Wings</a:t>
            </a:r>
          </a:p>
          <a:p>
            <a:pPr lvl="1"/>
            <a:r>
              <a:rPr lang="en-US" dirty="0" smtClean="0"/>
              <a:t>3Shape </a:t>
            </a:r>
            <a:endParaRPr lang="en-US" dirty="0"/>
          </a:p>
          <a:p>
            <a:endParaRPr lang="en-US" dirty="0" smtClean="0"/>
          </a:p>
          <a:p>
            <a:pPr lvl="1"/>
            <a:endParaRPr lang="en-US" dirty="0" smtClean="0"/>
          </a:p>
        </p:txBody>
      </p:sp>
      <p:sp>
        <p:nvSpPr>
          <p:cNvPr id="13" name="Rectangle 12"/>
          <p:cNvSpPr/>
          <p:nvPr/>
        </p:nvSpPr>
        <p:spPr>
          <a:xfrm>
            <a:off x="8691118" y="190658"/>
            <a:ext cx="3360823" cy="369332"/>
          </a:xfrm>
          <a:prstGeom prst="rect">
            <a:avLst/>
          </a:prstGeom>
        </p:spPr>
        <p:txBody>
          <a:bodyPr wrap="square">
            <a:spAutoFit/>
          </a:bodyPr>
          <a:lstStyle/>
          <a:p>
            <a:pPr algn="r"/>
            <a:r>
              <a:rPr lang="en-US" sz="1800" dirty="0" smtClean="0">
                <a:solidFill>
                  <a:srgbClr val="FFFFFF"/>
                </a:solidFill>
              </a:rPr>
              <a:t>	</a:t>
            </a:r>
            <a:endParaRPr lang="en-US" sz="1800" dirty="0">
              <a:solidFill>
                <a:srgbClr val="FFFFFF"/>
              </a:solidFill>
            </a:endParaRPr>
          </a:p>
        </p:txBody>
      </p:sp>
    </p:spTree>
    <p:extLst>
      <p:ext uri="{BB962C8B-B14F-4D97-AF65-F5344CB8AC3E}">
        <p14:creationId xmlns:p14="http://schemas.microsoft.com/office/powerpoint/2010/main" val="171728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Screw-retained restorations</a:t>
            </a:r>
            <a:endParaRPr lang="en-GB" dirty="0"/>
          </a:p>
        </p:txBody>
      </p:sp>
      <p:sp>
        <p:nvSpPr>
          <p:cNvPr id="6" name="Pladsholder til slidenummer 5"/>
          <p:cNvSpPr>
            <a:spLocks noGrp="1"/>
          </p:cNvSpPr>
          <p:nvPr>
            <p:ph type="sldNum" sz="quarter" idx="4"/>
          </p:nvPr>
        </p:nvSpPr>
        <p:spPr/>
        <p:txBody>
          <a:bodyPr/>
          <a:lstStyle/>
          <a:p>
            <a:fld id="{45D37B1E-C366-494F-A587-962AD9AABC83}" type="slidenum">
              <a:rPr lang="en-GB" smtClean="0"/>
              <a:pPr/>
              <a:t>34</a:t>
            </a:fld>
            <a:endParaRPr lang="en-GB" dirty="0"/>
          </a:p>
        </p:txBody>
      </p:sp>
      <p:sp>
        <p:nvSpPr>
          <p:cNvPr id="7" name="Pladsholder til tekst 13"/>
          <p:cNvSpPr>
            <a:spLocks noGrp="1"/>
          </p:cNvSpPr>
          <p:nvPr>
            <p:ph type="body" sz="quarter" idx="14"/>
          </p:nvPr>
        </p:nvSpPr>
        <p:spPr>
          <a:xfrm>
            <a:off x="10075333" y="5822462"/>
            <a:ext cx="2116667" cy="608548"/>
          </a:xfrm>
          <a:blipFill>
            <a:blip r:embed="rId2"/>
            <a:srcRect/>
            <a:stretch>
              <a:fillRect l="-332002" t="-56194" r="3" b="2"/>
            </a:stretch>
          </a:blipFill>
        </p:spPr>
        <p:txBody>
          <a:bodyPr/>
          <a:lstStyle>
            <a:lvl1pPr algn="r">
              <a:defRPr sz="100">
                <a:solidFill>
                  <a:schemeClr val="accent2"/>
                </a:solidFill>
              </a:defRPr>
            </a:lvl1pPr>
          </a:lstStyle>
          <a:p>
            <a:pPr lvl="0"/>
            <a:r>
              <a:rPr lang="en-GB" dirty="0" smtClean="0"/>
              <a:t>1</a:t>
            </a:r>
            <a:endParaRPr lang="en-GB" dirty="0"/>
          </a:p>
        </p:txBody>
      </p:sp>
    </p:spTree>
    <p:extLst>
      <p:ext uri="{BB962C8B-B14F-4D97-AF65-F5344CB8AC3E}">
        <p14:creationId xmlns:p14="http://schemas.microsoft.com/office/powerpoint/2010/main" val="6304709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73830" y="1179926"/>
            <a:ext cx="5863542" cy="3681898"/>
            <a:chOff x="6888088" y="1700808"/>
            <a:chExt cx="4870044" cy="305805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088" y="1713409"/>
              <a:ext cx="3625650" cy="2039428"/>
            </a:xfrm>
            <a:prstGeom prst="rect">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7304" y="1700808"/>
              <a:ext cx="2830828" cy="3058050"/>
            </a:xfrm>
            <a:prstGeom prst="rect">
              <a:avLst/>
            </a:prstGeom>
          </p:spPr>
        </p:pic>
      </p:grpSp>
      <p:sp>
        <p:nvSpPr>
          <p:cNvPr id="2" name="Rubrik 1"/>
          <p:cNvSpPr>
            <a:spLocks noGrp="1"/>
          </p:cNvSpPr>
          <p:nvPr>
            <p:ph type="title"/>
          </p:nvPr>
        </p:nvSpPr>
        <p:spPr/>
        <p:txBody>
          <a:bodyPr/>
          <a:lstStyle/>
          <a:p>
            <a:r>
              <a:rPr lang="en-US" dirty="0" smtClean="0"/>
              <a:t>Atlantis Crown Abutment</a:t>
            </a:r>
            <a:br>
              <a:rPr lang="en-US" dirty="0" smtClean="0"/>
            </a:br>
            <a:r>
              <a:rPr lang="en-US" dirty="0"/>
              <a:t> </a:t>
            </a:r>
            <a:r>
              <a:rPr lang="en-US" dirty="0" smtClean="0"/>
              <a:t>– For single-tooth</a:t>
            </a:r>
            <a:r>
              <a:rPr lang="en-US" dirty="0"/>
              <a:t>, screw-retained restorations </a:t>
            </a:r>
          </a:p>
        </p:txBody>
      </p:sp>
      <p:sp>
        <p:nvSpPr>
          <p:cNvPr id="10" name="Content Placeholder 8"/>
          <p:cNvSpPr>
            <a:spLocks noGrp="1"/>
          </p:cNvSpPr>
          <p:nvPr>
            <p:ph sz="half" idx="1"/>
          </p:nvPr>
        </p:nvSpPr>
        <p:spPr>
          <a:xfrm>
            <a:off x="330202" y="1774324"/>
            <a:ext cx="6082480" cy="3943350"/>
          </a:xfrm>
        </p:spPr>
        <p:txBody>
          <a:bodyPr/>
          <a:lstStyle/>
          <a:p>
            <a:pPr lvl="1"/>
            <a:r>
              <a:rPr lang="en-US" sz="2200" dirty="0" smtClean="0"/>
              <a:t>Does not require further modification or the use of cement which reduce patient </a:t>
            </a:r>
            <a:r>
              <a:rPr lang="en-US" sz="2200" dirty="0" err="1" smtClean="0"/>
              <a:t>chairtime</a:t>
            </a:r>
            <a:endParaRPr lang="en-US" sz="2200" dirty="0" smtClean="0"/>
          </a:p>
          <a:p>
            <a:pPr lvl="1"/>
            <a:r>
              <a:rPr lang="en-US" sz="2200" dirty="0" smtClean="0"/>
              <a:t>Porcelain or composite applied directly </a:t>
            </a:r>
            <a:br>
              <a:rPr lang="en-US" sz="2200" dirty="0" smtClean="0"/>
            </a:br>
            <a:r>
              <a:rPr lang="en-US" sz="2200" dirty="0" smtClean="0"/>
              <a:t>to the abutment</a:t>
            </a:r>
          </a:p>
          <a:p>
            <a:pPr lvl="1"/>
            <a:r>
              <a:rPr lang="en-US" sz="2200" dirty="0"/>
              <a:t>E</a:t>
            </a:r>
            <a:r>
              <a:rPr lang="en-US" sz="2200" dirty="0" smtClean="0"/>
              <a:t>asily retrievable, if needed, saving</a:t>
            </a:r>
            <a:br>
              <a:rPr lang="en-US" sz="2200" dirty="0" smtClean="0"/>
            </a:br>
            <a:r>
              <a:rPr lang="en-US" sz="2200" dirty="0" smtClean="0"/>
              <a:t>time and costs related to preparing a separate, new crown</a:t>
            </a:r>
          </a:p>
          <a:p>
            <a:pPr lvl="1"/>
            <a:r>
              <a:rPr lang="en-US" sz="2200" dirty="0" smtClean="0"/>
              <a:t>Available </a:t>
            </a:r>
            <a:r>
              <a:rPr lang="en-US" sz="2200" dirty="0"/>
              <a:t>in biocompatible </a:t>
            </a:r>
            <a:r>
              <a:rPr lang="en-US" sz="2200" dirty="0" smtClean="0"/>
              <a:t>materials including five shades </a:t>
            </a:r>
            <a:r>
              <a:rPr lang="en-US" sz="2200" dirty="0"/>
              <a:t>of zirconia and titanium </a:t>
            </a:r>
            <a:endParaRPr lang="en-US" sz="2200" dirty="0" smtClean="0"/>
          </a:p>
          <a:p>
            <a:pPr lvl="1"/>
            <a:r>
              <a:rPr lang="en-US" sz="2200" dirty="0"/>
              <a:t>Suitable for all positions in the </a:t>
            </a:r>
            <a:r>
              <a:rPr lang="en-US" sz="2200" dirty="0" smtClean="0"/>
              <a:t>mouth</a:t>
            </a:r>
            <a:endParaRPr lang="en-US" sz="2200" dirty="0"/>
          </a:p>
          <a:p>
            <a:pPr lvl="1"/>
            <a:endParaRPr lang="en-US" sz="2200" dirty="0"/>
          </a:p>
        </p:txBody>
      </p:sp>
      <p:pic>
        <p:nvPicPr>
          <p:cNvPr id="7" name="Picture 2" descr="1216784-Atlantis Crown abutment shaded and titanium-D"/>
          <p:cNvPicPr>
            <a:picLocks noChangeAspect="1" noChangeArrowheads="1"/>
          </p:cNvPicPr>
          <p:nvPr/>
        </p:nvPicPr>
        <p:blipFill>
          <a:blip r:embed="rId5">
            <a:extLst>
              <a:ext uri="{28A0092B-C50C-407E-A947-70E740481C1C}">
                <a14:useLocalDpi xmlns:a14="http://schemas.microsoft.com/office/drawing/2010/main" val="0"/>
              </a:ext>
            </a:extLst>
          </a:blip>
          <a:srcRect t="30588" b="13530"/>
          <a:stretch>
            <a:fillRect/>
          </a:stretch>
        </p:blipFill>
        <p:spPr bwMode="auto">
          <a:xfrm>
            <a:off x="6412682" y="4320703"/>
            <a:ext cx="5687583" cy="178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263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Attachment-retained restorations</a:t>
            </a:r>
            <a:endParaRPr lang="en-GB" dirty="0"/>
          </a:p>
        </p:txBody>
      </p:sp>
      <p:sp>
        <p:nvSpPr>
          <p:cNvPr id="6" name="Pladsholder til slidenummer 5"/>
          <p:cNvSpPr>
            <a:spLocks noGrp="1"/>
          </p:cNvSpPr>
          <p:nvPr>
            <p:ph type="sldNum" sz="quarter" idx="4"/>
          </p:nvPr>
        </p:nvSpPr>
        <p:spPr/>
        <p:txBody>
          <a:bodyPr/>
          <a:lstStyle/>
          <a:p>
            <a:fld id="{45D37B1E-C366-494F-A587-962AD9AABC83}" type="slidenum">
              <a:rPr lang="en-GB" smtClean="0"/>
              <a:pPr/>
              <a:t>36</a:t>
            </a:fld>
            <a:endParaRPr lang="en-GB" dirty="0"/>
          </a:p>
        </p:txBody>
      </p:sp>
      <p:sp>
        <p:nvSpPr>
          <p:cNvPr id="7" name="Pladsholder til tekst 13"/>
          <p:cNvSpPr>
            <a:spLocks noGrp="1"/>
          </p:cNvSpPr>
          <p:nvPr>
            <p:ph type="body" sz="quarter" idx="14"/>
          </p:nvPr>
        </p:nvSpPr>
        <p:spPr>
          <a:xfrm>
            <a:off x="10075333" y="5822462"/>
            <a:ext cx="2116667" cy="608548"/>
          </a:xfrm>
          <a:blipFill>
            <a:blip r:embed="rId2"/>
            <a:srcRect/>
            <a:stretch>
              <a:fillRect l="-332002" t="-56194" r="3" b="2"/>
            </a:stretch>
          </a:blipFill>
        </p:spPr>
        <p:txBody>
          <a:bodyPr/>
          <a:lstStyle>
            <a:lvl1pPr algn="r">
              <a:defRPr sz="100">
                <a:solidFill>
                  <a:schemeClr val="accent2"/>
                </a:solidFill>
              </a:defRPr>
            </a:lvl1pPr>
          </a:lstStyle>
          <a:p>
            <a:pPr lvl="0"/>
            <a:r>
              <a:rPr lang="en-GB" dirty="0" smtClean="0"/>
              <a:t>1</a:t>
            </a:r>
            <a:endParaRPr lang="en-GB" dirty="0"/>
          </a:p>
        </p:txBody>
      </p:sp>
    </p:spTree>
    <p:extLst>
      <p:ext uri="{BB962C8B-B14F-4D97-AF65-F5344CB8AC3E}">
        <p14:creationId xmlns:p14="http://schemas.microsoft.com/office/powerpoint/2010/main" val="559015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Attachment-retained restorations </a:t>
            </a:r>
            <a:br>
              <a:rPr lang="en-US" dirty="0" smtClean="0"/>
            </a:br>
            <a:r>
              <a:rPr lang="en-US" dirty="0" smtClean="0"/>
              <a:t>– Atlantis Conus concept</a:t>
            </a:r>
            <a:endParaRPr lang="en-US" dirty="0"/>
          </a:p>
        </p:txBody>
      </p:sp>
      <p:sp>
        <p:nvSpPr>
          <p:cNvPr id="9" name="Content Placeholder 8"/>
          <p:cNvSpPr>
            <a:spLocks noGrp="1"/>
          </p:cNvSpPr>
          <p:nvPr>
            <p:ph sz="half" idx="1"/>
          </p:nvPr>
        </p:nvSpPr>
        <p:spPr>
          <a:xfrm>
            <a:off x="330200" y="1584995"/>
            <a:ext cx="12668169" cy="3206924"/>
          </a:xfrm>
        </p:spPr>
        <p:txBody>
          <a:bodyPr/>
          <a:lstStyle/>
          <a:p>
            <a:r>
              <a:rPr lang="en-US" dirty="0"/>
              <a:t>A removable prosthesis with the comfort of a fixed </a:t>
            </a:r>
            <a:r>
              <a:rPr lang="en-US" dirty="0" smtClean="0"/>
              <a:t>restoration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368" y="1740657"/>
            <a:ext cx="8820526" cy="5117343"/>
          </a:xfrm>
          <a:prstGeom prst="rect">
            <a:avLst/>
          </a:prstGeom>
        </p:spPr>
      </p:pic>
    </p:spTree>
    <p:extLst>
      <p:ext uri="{BB962C8B-B14F-4D97-AF65-F5344CB8AC3E}">
        <p14:creationId xmlns:p14="http://schemas.microsoft.com/office/powerpoint/2010/main" val="1464427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Attachment-retained restorations </a:t>
            </a:r>
            <a:br>
              <a:rPr lang="en-US" dirty="0"/>
            </a:br>
            <a:r>
              <a:rPr lang="en-US" dirty="0"/>
              <a:t>– Atlantis Conus </a:t>
            </a:r>
            <a:r>
              <a:rPr lang="en-US" dirty="0" smtClean="0"/>
              <a:t>concept</a:t>
            </a:r>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1774" y="1062296"/>
            <a:ext cx="7418439" cy="4169163"/>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6087" y="1711221"/>
            <a:ext cx="4808948" cy="3729388"/>
          </a:xfrm>
          <a:prstGeom prst="rect">
            <a:avLst/>
          </a:prstGeom>
        </p:spPr>
      </p:pic>
      <p:sp>
        <p:nvSpPr>
          <p:cNvPr id="12" name="TextBox 11"/>
          <p:cNvSpPr txBox="1"/>
          <p:nvPr/>
        </p:nvSpPr>
        <p:spPr>
          <a:xfrm>
            <a:off x="1564083" y="4773844"/>
            <a:ext cx="4460952" cy="584775"/>
          </a:xfrm>
          <a:prstGeom prst="rect">
            <a:avLst/>
          </a:prstGeom>
          <a:noFill/>
        </p:spPr>
        <p:txBody>
          <a:bodyPr wrap="square" rtlCol="0">
            <a:spAutoFit/>
          </a:bodyPr>
          <a:lstStyle/>
          <a:p>
            <a:pPr algn="ctr"/>
            <a:r>
              <a:rPr lang="sv-SE" sz="1600" dirty="0" smtClean="0">
                <a:solidFill>
                  <a:schemeClr val="tx2"/>
                </a:solidFill>
              </a:rPr>
              <a:t>Atlantis Conus Abutment – overdenture</a:t>
            </a:r>
          </a:p>
          <a:p>
            <a:pPr algn="ctr"/>
            <a:r>
              <a:rPr lang="sv-SE" sz="1600" i="1" dirty="0" smtClean="0">
                <a:solidFill>
                  <a:schemeClr val="tx2"/>
                </a:solidFill>
              </a:rPr>
              <a:t>Designed to fit SynCone caps</a:t>
            </a:r>
          </a:p>
        </p:txBody>
      </p:sp>
      <p:sp>
        <p:nvSpPr>
          <p:cNvPr id="13" name="TextBox 12"/>
          <p:cNvSpPr txBox="1"/>
          <p:nvPr/>
        </p:nvSpPr>
        <p:spPr>
          <a:xfrm>
            <a:off x="5920518" y="4764758"/>
            <a:ext cx="4460952" cy="338554"/>
          </a:xfrm>
          <a:prstGeom prst="rect">
            <a:avLst/>
          </a:prstGeom>
          <a:noFill/>
        </p:spPr>
        <p:txBody>
          <a:bodyPr wrap="square" rtlCol="0">
            <a:spAutoFit/>
          </a:bodyPr>
          <a:lstStyle/>
          <a:p>
            <a:pPr algn="ctr"/>
            <a:r>
              <a:rPr lang="sv-SE" sz="1600" dirty="0" smtClean="0">
                <a:solidFill>
                  <a:schemeClr val="tx2"/>
                </a:solidFill>
              </a:rPr>
              <a:t>Atlantis Conus Abutment - custom</a:t>
            </a:r>
          </a:p>
        </p:txBody>
      </p:sp>
    </p:spTree>
    <p:extLst>
      <p:ext uri="{BB962C8B-B14F-4D97-AF65-F5344CB8AC3E}">
        <p14:creationId xmlns:p14="http://schemas.microsoft.com/office/powerpoint/2010/main" val="1229637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Atlantis </a:t>
            </a:r>
            <a:r>
              <a:rPr lang="en-US" dirty="0"/>
              <a:t>Conus Abutment - </a:t>
            </a:r>
            <a:r>
              <a:rPr lang="en-US" dirty="0" smtClean="0"/>
              <a:t>overdenture</a:t>
            </a:r>
            <a:endParaRPr lang="en-US" dirty="0"/>
          </a:p>
        </p:txBody>
      </p:sp>
      <p:sp>
        <p:nvSpPr>
          <p:cNvPr id="14" name="Content Placeholder 2"/>
          <p:cNvSpPr>
            <a:spLocks noGrp="1"/>
          </p:cNvSpPr>
          <p:nvPr>
            <p:ph sz="half" idx="1"/>
          </p:nvPr>
        </p:nvSpPr>
        <p:spPr>
          <a:xfrm>
            <a:off x="330201" y="1584995"/>
            <a:ext cx="5538971" cy="3710019"/>
          </a:xfrm>
        </p:spPr>
        <p:txBody>
          <a:bodyPr/>
          <a:lstStyle/>
          <a:p>
            <a:pPr lvl="0"/>
            <a:r>
              <a:rPr lang="en-US" dirty="0" smtClean="0"/>
              <a:t>Available in titanium</a:t>
            </a:r>
          </a:p>
          <a:p>
            <a:r>
              <a:rPr lang="en-US" dirty="0" smtClean="0"/>
              <a:t>Designed to fit </a:t>
            </a:r>
            <a:r>
              <a:rPr lang="en-US" dirty="0" err="1" smtClean="0"/>
              <a:t>SynCone</a:t>
            </a:r>
            <a:r>
              <a:rPr lang="en-US" dirty="0" smtClean="0"/>
              <a:t> 5° caps</a:t>
            </a:r>
          </a:p>
          <a:p>
            <a:r>
              <a:rPr lang="en-US" dirty="0" smtClean="0"/>
              <a:t>Cannot be combined with any other type of Atlantis abutment within the same arch</a:t>
            </a:r>
          </a:p>
          <a:p>
            <a:pPr lvl="1"/>
            <a:r>
              <a:rPr lang="en-US" dirty="0" smtClean="0"/>
              <a:t>Ex. Atlantis Conus Abutment and Atlantis Crown Abutment in the same restoration.</a:t>
            </a:r>
          </a:p>
          <a:p>
            <a:pPr lvl="0"/>
            <a:endParaRPr lang="en-US" dirty="0" smtClean="0"/>
          </a:p>
          <a:p>
            <a:endParaRPr lang="en-US"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3729" y="-387424"/>
            <a:ext cx="2416499" cy="3221999"/>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277" y="2266752"/>
            <a:ext cx="3589179" cy="234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8606" t="20495" r="20807" b="15775"/>
          <a:stretch/>
        </p:blipFill>
        <p:spPr>
          <a:xfrm>
            <a:off x="8941983" y="3869703"/>
            <a:ext cx="2635526" cy="1872632"/>
          </a:xfrm>
          <a:prstGeom prst="rect">
            <a:avLst/>
          </a:prstGeom>
        </p:spPr>
      </p:pic>
    </p:spTree>
    <p:extLst>
      <p:ext uri="{BB962C8B-B14F-4D97-AF65-F5344CB8AC3E}">
        <p14:creationId xmlns:p14="http://schemas.microsoft.com/office/powerpoint/2010/main" val="3119750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solutions from </a:t>
            </a:r>
            <a:r>
              <a:rPr lang="en-US" dirty="0" err="1" smtClean="0"/>
              <a:t>Dentsply</a:t>
            </a:r>
            <a:r>
              <a:rPr lang="en-US" dirty="0" smtClean="0"/>
              <a:t> Sirona Implants</a:t>
            </a:r>
            <a:endParaRPr lang="en-US"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r="11054" b="16855"/>
          <a:stretch/>
        </p:blipFill>
        <p:spPr>
          <a:xfrm>
            <a:off x="1083355" y="1601816"/>
            <a:ext cx="2480798" cy="1739242"/>
          </a:xfrm>
          <a:prstGeom prst="rect">
            <a:avLst/>
          </a:prstGeom>
          <a:ln>
            <a:noFill/>
          </a:ln>
          <a:effectLst>
            <a:softEdge rad="112500"/>
          </a:effectLst>
        </p:spPr>
      </p:pic>
      <p:pic>
        <p:nvPicPr>
          <p:cNvPr id="11" name="0F428202-E651-4E74-B76B-10E156F9CBE7" descr="F4CAD1C9-A6EE-4083-94E8-3D8469F1A49D@typograf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918" y="1303162"/>
            <a:ext cx="4674965" cy="3555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stratech.net\dfs\Dep\MD\PRODUCT MGT\ATLANTIS\6. MARKETING MANAGEMENT_1301\PRESENTATIONS\ATLANTIS PPTX\ATLANTIS Abutments\Sales Presentation\DRAFT\Images from flyer\ATLANTIS-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205" y="1429505"/>
            <a:ext cx="3023926" cy="2988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57587" y="3832717"/>
            <a:ext cx="3801041" cy="369332"/>
          </a:xfrm>
          <a:prstGeom prst="rect">
            <a:avLst/>
          </a:prstGeom>
          <a:noFill/>
        </p:spPr>
        <p:txBody>
          <a:bodyPr wrap="none" rtlCol="0">
            <a:spAutoFit/>
          </a:bodyPr>
          <a:lstStyle/>
          <a:p>
            <a:r>
              <a:rPr lang="en-US" sz="1800" dirty="0">
                <a:solidFill>
                  <a:schemeClr val="tx2"/>
                </a:solidFill>
              </a:rPr>
              <a:t>Computer guided implant </a:t>
            </a:r>
            <a:r>
              <a:rPr lang="en-US" sz="1800" dirty="0" smtClean="0">
                <a:solidFill>
                  <a:schemeClr val="tx2"/>
                </a:solidFill>
              </a:rPr>
              <a:t>treatment</a:t>
            </a:r>
            <a:endParaRPr lang="en-US" sz="1800" dirty="0">
              <a:solidFill>
                <a:schemeClr val="tx2"/>
              </a:solidFill>
            </a:endParaRPr>
          </a:p>
        </p:txBody>
      </p:sp>
      <p:sp>
        <p:nvSpPr>
          <p:cNvPr id="15" name="TextBox 14"/>
          <p:cNvSpPr txBox="1"/>
          <p:nvPr/>
        </p:nvSpPr>
        <p:spPr>
          <a:xfrm>
            <a:off x="7070583" y="4941292"/>
            <a:ext cx="4996527" cy="646331"/>
          </a:xfrm>
          <a:prstGeom prst="rect">
            <a:avLst/>
          </a:prstGeom>
          <a:noFill/>
        </p:spPr>
        <p:txBody>
          <a:bodyPr wrap="square" rtlCol="0">
            <a:spAutoFit/>
          </a:bodyPr>
          <a:lstStyle/>
          <a:p>
            <a:r>
              <a:rPr lang="en-US" sz="1800" dirty="0">
                <a:solidFill>
                  <a:schemeClr val="tx2"/>
                </a:solidFill>
              </a:rPr>
              <a:t>P</a:t>
            </a:r>
            <a:r>
              <a:rPr lang="en-US" sz="1800" dirty="0" smtClean="0">
                <a:solidFill>
                  <a:schemeClr val="tx2"/>
                </a:solidFill>
              </a:rPr>
              <a:t>atient-specific prosthetic solutions </a:t>
            </a:r>
            <a:br>
              <a:rPr lang="en-US" sz="1800" dirty="0" smtClean="0">
                <a:solidFill>
                  <a:schemeClr val="tx2"/>
                </a:solidFill>
              </a:rPr>
            </a:br>
            <a:r>
              <a:rPr lang="en-US" sz="1800" dirty="0" smtClean="0">
                <a:solidFill>
                  <a:schemeClr val="tx2"/>
                </a:solidFill>
              </a:rPr>
              <a:t>- beyond CAD/CAM</a:t>
            </a:r>
            <a:endParaRPr lang="sv-SE" sz="1800" dirty="0" err="1" smtClean="0">
              <a:solidFill>
                <a:schemeClr val="tx2"/>
              </a:solidFill>
            </a:endParaRPr>
          </a:p>
        </p:txBody>
      </p:sp>
      <p:sp>
        <p:nvSpPr>
          <p:cNvPr id="19" name="TextBox 18"/>
          <p:cNvSpPr txBox="1"/>
          <p:nvPr/>
        </p:nvSpPr>
        <p:spPr>
          <a:xfrm>
            <a:off x="0" y="5074279"/>
            <a:ext cx="3892849" cy="646331"/>
          </a:xfrm>
          <a:prstGeom prst="rect">
            <a:avLst/>
          </a:prstGeom>
          <a:solidFill>
            <a:schemeClr val="accent4"/>
          </a:solidFill>
        </p:spPr>
        <p:txBody>
          <a:bodyPr wrap="square" lIns="274320" tIns="182880" rIns="274320" bIns="182880" rtlCol="0" anchor="ctr">
            <a:spAutoFit/>
          </a:bodyPr>
          <a:lstStyle/>
          <a:p>
            <a:r>
              <a:rPr lang="en-US" dirty="0">
                <a:solidFill>
                  <a:srgbClr val="FFFFFF"/>
                </a:solidFill>
              </a:rPr>
              <a:t>For all </a:t>
            </a:r>
            <a:r>
              <a:rPr lang="en-US" dirty="0" smtClean="0">
                <a:solidFill>
                  <a:srgbClr val="FFFFFF"/>
                </a:solidFill>
              </a:rPr>
              <a:t>major implant </a:t>
            </a:r>
            <a:r>
              <a:rPr lang="en-US" dirty="0">
                <a:solidFill>
                  <a:srgbClr val="FFFFFF"/>
                </a:solidFill>
              </a:rPr>
              <a:t>systems</a:t>
            </a:r>
          </a:p>
        </p:txBody>
      </p:sp>
      <p:sp>
        <p:nvSpPr>
          <p:cNvPr id="3" name="Rectangle 2"/>
          <p:cNvSpPr/>
          <p:nvPr/>
        </p:nvSpPr>
        <p:spPr>
          <a:xfrm>
            <a:off x="457587" y="3504944"/>
            <a:ext cx="1082348" cy="369332"/>
          </a:xfrm>
          <a:prstGeom prst="rect">
            <a:avLst/>
          </a:prstGeom>
        </p:spPr>
        <p:txBody>
          <a:bodyPr wrap="none">
            <a:spAutoFit/>
          </a:bodyPr>
          <a:lstStyle/>
          <a:p>
            <a:r>
              <a:rPr lang="en-US" dirty="0" err="1" smtClean="0">
                <a:solidFill>
                  <a:schemeClr val="accent1"/>
                </a:solidFill>
              </a:rPr>
              <a:t>Simplant</a:t>
            </a:r>
            <a:endParaRPr lang="en-US" dirty="0"/>
          </a:p>
        </p:txBody>
      </p:sp>
      <p:sp>
        <p:nvSpPr>
          <p:cNvPr id="17" name="Rectangle 16"/>
          <p:cNvSpPr/>
          <p:nvPr/>
        </p:nvSpPr>
        <p:spPr>
          <a:xfrm>
            <a:off x="7070583" y="4571960"/>
            <a:ext cx="941283" cy="369332"/>
          </a:xfrm>
          <a:prstGeom prst="rect">
            <a:avLst/>
          </a:prstGeom>
        </p:spPr>
        <p:txBody>
          <a:bodyPr wrap="none">
            <a:spAutoFit/>
          </a:bodyPr>
          <a:lstStyle/>
          <a:p>
            <a:r>
              <a:rPr lang="en-US" dirty="0" smtClean="0">
                <a:solidFill>
                  <a:schemeClr val="accent1"/>
                </a:solidFill>
              </a:rPr>
              <a:t>Atlantis</a:t>
            </a:r>
            <a:endParaRPr lang="en-US" dirty="0"/>
          </a:p>
        </p:txBody>
      </p:sp>
    </p:spTree>
    <p:extLst>
      <p:ext uri="{BB962C8B-B14F-4D97-AF65-F5344CB8AC3E}">
        <p14:creationId xmlns:p14="http://schemas.microsoft.com/office/powerpoint/2010/main" val="4142653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SynCone</a:t>
            </a:r>
            <a:r>
              <a:rPr lang="en-US" dirty="0" smtClean="0"/>
              <a:t> caps</a:t>
            </a:r>
            <a:br>
              <a:rPr lang="en-US" dirty="0" smtClean="0"/>
            </a:br>
            <a:endParaRPr lang="en-US" dirty="0"/>
          </a:p>
        </p:txBody>
      </p:sp>
      <p:sp>
        <p:nvSpPr>
          <p:cNvPr id="3" name="Content Placeholder 2"/>
          <p:cNvSpPr>
            <a:spLocks noGrp="1"/>
          </p:cNvSpPr>
          <p:nvPr>
            <p:ph sz="half" idx="1"/>
          </p:nvPr>
        </p:nvSpPr>
        <p:spPr>
          <a:xfrm>
            <a:off x="330201" y="1576974"/>
            <a:ext cx="5744009" cy="3943350"/>
          </a:xfrm>
        </p:spPr>
        <p:txBody>
          <a:bodyPr/>
          <a:lstStyle/>
          <a:p>
            <a:r>
              <a:rPr lang="en-US" dirty="0" smtClean="0"/>
              <a:t>The friction-retained </a:t>
            </a:r>
            <a:r>
              <a:rPr lang="en-US" dirty="0" err="1" smtClean="0"/>
              <a:t>SynCone</a:t>
            </a:r>
            <a:r>
              <a:rPr lang="en-US" dirty="0" smtClean="0"/>
              <a:t> caps are part of the </a:t>
            </a:r>
            <a:r>
              <a:rPr lang="en-US" dirty="0" err="1" smtClean="0"/>
              <a:t>SynCone</a:t>
            </a:r>
            <a:r>
              <a:rPr lang="en-US" dirty="0" smtClean="0"/>
              <a:t> concept, a proven solution that has been used since 2001 </a:t>
            </a:r>
          </a:p>
          <a:p>
            <a:r>
              <a:rPr lang="en-US" dirty="0" smtClean="0"/>
              <a:t>The </a:t>
            </a:r>
            <a:r>
              <a:rPr lang="en-US" dirty="0" err="1" smtClean="0"/>
              <a:t>SynCone</a:t>
            </a:r>
            <a:r>
              <a:rPr lang="en-US" dirty="0" smtClean="0"/>
              <a:t> caps are prefabricated and available with and without retention for the denture</a:t>
            </a:r>
          </a:p>
          <a:p>
            <a:pPr lvl="0"/>
            <a:r>
              <a:rPr lang="en-US" dirty="0" smtClean="0"/>
              <a:t>Orderable through Atlantis </a:t>
            </a:r>
            <a:r>
              <a:rPr lang="en-US" dirty="0" err="1" smtClean="0"/>
              <a:t>WebOrder</a:t>
            </a:r>
            <a:endParaRPr lang="en-US" dirty="0" smtClean="0"/>
          </a:p>
        </p:txBody>
      </p:sp>
      <p:grpSp>
        <p:nvGrpSpPr>
          <p:cNvPr id="4" name="Group 3"/>
          <p:cNvGrpSpPr/>
          <p:nvPr/>
        </p:nvGrpSpPr>
        <p:grpSpPr>
          <a:xfrm>
            <a:off x="1836813" y="4352887"/>
            <a:ext cx="2608112" cy="1364295"/>
            <a:chOff x="254879" y="4396918"/>
            <a:chExt cx="3085098" cy="161380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879" y="4424104"/>
              <a:ext cx="1584176" cy="155711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9055" y="4396918"/>
              <a:ext cx="1500922" cy="1613805"/>
            </a:xfrm>
            <a:prstGeom prst="rect">
              <a:avLst/>
            </a:prstGeom>
          </p:spPr>
        </p:pic>
      </p:gr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3031"/>
          <a:stretch/>
        </p:blipFill>
        <p:spPr>
          <a:xfrm>
            <a:off x="5825941" y="820226"/>
            <a:ext cx="4283193" cy="4966706"/>
          </a:xfrm>
          <a:prstGeom prst="rect">
            <a:avLst/>
          </a:prstGeom>
        </p:spPr>
      </p:pic>
      <p:cxnSp>
        <p:nvCxnSpPr>
          <p:cNvPr id="17" name="Straight Arrow Connector 16"/>
          <p:cNvCxnSpPr/>
          <p:nvPr/>
        </p:nvCxnSpPr>
        <p:spPr bwMode="auto">
          <a:xfrm>
            <a:off x="9095532" y="983512"/>
            <a:ext cx="0" cy="964704"/>
          </a:xfrm>
          <a:prstGeom prst="straightConnector1">
            <a:avLst/>
          </a:prstGeom>
          <a:solidFill>
            <a:schemeClr val="accent1"/>
          </a:solidFill>
          <a:ln w="28575" cap="flat" cmpd="sng" algn="ctr">
            <a:solidFill>
              <a:srgbClr val="40404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7825289" y="4214387"/>
            <a:ext cx="1944216" cy="276999"/>
          </a:xfrm>
          <a:prstGeom prst="rect">
            <a:avLst/>
          </a:prstGeom>
          <a:noFill/>
        </p:spPr>
        <p:txBody>
          <a:bodyPr wrap="square" rtlCol="0">
            <a:spAutoFit/>
          </a:bodyPr>
          <a:lstStyle/>
          <a:p>
            <a:r>
              <a:rPr lang="en-US" sz="1200" dirty="0" smtClean="0">
                <a:solidFill>
                  <a:schemeClr val="tx2"/>
                </a:solidFill>
              </a:rPr>
              <a:t>Polymerization sleeve</a:t>
            </a:r>
            <a:endParaRPr lang="en-US" sz="1200" dirty="0">
              <a:solidFill>
                <a:schemeClr val="tx2"/>
              </a:solidFill>
            </a:endParaRPr>
          </a:p>
        </p:txBody>
      </p:sp>
      <p:sp>
        <p:nvSpPr>
          <p:cNvPr id="10" name="TextBox 9"/>
          <p:cNvSpPr txBox="1"/>
          <p:nvPr/>
        </p:nvSpPr>
        <p:spPr>
          <a:xfrm>
            <a:off x="2049952" y="5648432"/>
            <a:ext cx="1028119" cy="276999"/>
          </a:xfrm>
          <a:prstGeom prst="rect">
            <a:avLst/>
          </a:prstGeom>
          <a:noFill/>
        </p:spPr>
        <p:txBody>
          <a:bodyPr wrap="square" rtlCol="0">
            <a:spAutoFit/>
          </a:bodyPr>
          <a:lstStyle/>
          <a:p>
            <a:r>
              <a:rPr lang="en-US" sz="1200" dirty="0" smtClean="0">
                <a:solidFill>
                  <a:schemeClr val="tx2"/>
                </a:solidFill>
              </a:rPr>
              <a:t>Retentive</a:t>
            </a:r>
            <a:endParaRPr lang="en-US" sz="1200" dirty="0">
              <a:solidFill>
                <a:schemeClr val="tx2"/>
              </a:solidFill>
            </a:endParaRPr>
          </a:p>
        </p:txBody>
      </p:sp>
      <p:sp>
        <p:nvSpPr>
          <p:cNvPr id="11" name="TextBox 10"/>
          <p:cNvSpPr txBox="1"/>
          <p:nvPr/>
        </p:nvSpPr>
        <p:spPr>
          <a:xfrm>
            <a:off x="3291210" y="5648432"/>
            <a:ext cx="1731695" cy="276999"/>
          </a:xfrm>
          <a:prstGeom prst="rect">
            <a:avLst/>
          </a:prstGeom>
          <a:noFill/>
        </p:spPr>
        <p:txBody>
          <a:bodyPr wrap="square" rtlCol="0">
            <a:spAutoFit/>
          </a:bodyPr>
          <a:lstStyle/>
          <a:p>
            <a:r>
              <a:rPr lang="en-US" sz="1200" dirty="0" smtClean="0">
                <a:solidFill>
                  <a:schemeClr val="tx2"/>
                </a:solidFill>
              </a:rPr>
              <a:t>Non-retentive</a:t>
            </a:r>
            <a:endParaRPr lang="en-US" sz="1200" dirty="0">
              <a:solidFill>
                <a:schemeClr val="tx2"/>
              </a:solidFill>
            </a:endParaRPr>
          </a:p>
        </p:txBody>
      </p:sp>
    </p:spTree>
    <p:extLst>
      <p:ext uri="{BB962C8B-B14F-4D97-AF65-F5344CB8AC3E}">
        <p14:creationId xmlns:p14="http://schemas.microsoft.com/office/powerpoint/2010/main" val="1709328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344" y="3847483"/>
            <a:ext cx="2448272" cy="1015663"/>
          </a:xfrm>
          <a:prstGeom prst="rect">
            <a:avLst/>
          </a:prstGeom>
          <a:noFill/>
        </p:spPr>
        <p:txBody>
          <a:bodyPr wrap="square" rtlCol="0">
            <a:spAutoFit/>
          </a:bodyPr>
          <a:lstStyle/>
          <a:p>
            <a:r>
              <a:rPr lang="en-US" sz="1200" dirty="0" smtClean="0">
                <a:solidFill>
                  <a:schemeClr val="tx2"/>
                </a:solidFill>
              </a:rPr>
              <a:t>1. Laboratory </a:t>
            </a:r>
            <a:r>
              <a:rPr lang="en-US" sz="1200" b="1" dirty="0" smtClean="0">
                <a:solidFill>
                  <a:schemeClr val="tx2"/>
                </a:solidFill>
              </a:rPr>
              <a:t>orders </a:t>
            </a:r>
            <a:r>
              <a:rPr lang="en-US" sz="1200" dirty="0" smtClean="0">
                <a:solidFill>
                  <a:schemeClr val="tx2"/>
                </a:solidFill>
              </a:rPr>
              <a:t>Atlantis Conus Abutment in Atlantis WebOrder and the abutment design is reviewed and approved before production.</a:t>
            </a:r>
          </a:p>
        </p:txBody>
      </p:sp>
      <p:sp>
        <p:nvSpPr>
          <p:cNvPr id="6" name="TextBox 5"/>
          <p:cNvSpPr txBox="1"/>
          <p:nvPr/>
        </p:nvSpPr>
        <p:spPr>
          <a:xfrm>
            <a:off x="2839434" y="3847483"/>
            <a:ext cx="1960421" cy="1015663"/>
          </a:xfrm>
          <a:prstGeom prst="rect">
            <a:avLst/>
          </a:prstGeom>
          <a:noFill/>
        </p:spPr>
        <p:txBody>
          <a:bodyPr wrap="square" rtlCol="0">
            <a:spAutoFit/>
          </a:bodyPr>
          <a:lstStyle/>
          <a:p>
            <a:r>
              <a:rPr lang="en-US" sz="1200" dirty="0" smtClean="0">
                <a:solidFill>
                  <a:schemeClr val="tx2"/>
                </a:solidFill>
              </a:rPr>
              <a:t>2. </a:t>
            </a:r>
            <a:r>
              <a:rPr lang="en-US" sz="1200" b="1" dirty="0" smtClean="0">
                <a:solidFill>
                  <a:schemeClr val="tx2"/>
                </a:solidFill>
              </a:rPr>
              <a:t>Install</a:t>
            </a:r>
            <a:r>
              <a:rPr lang="en-US" sz="1200" dirty="0" smtClean="0">
                <a:solidFill>
                  <a:schemeClr val="tx2"/>
                </a:solidFill>
              </a:rPr>
              <a:t> abutment and suture soft tissue around the base. After normal healing, the treatment can continue.</a:t>
            </a:r>
          </a:p>
        </p:txBody>
      </p:sp>
      <p:sp>
        <p:nvSpPr>
          <p:cNvPr id="7" name="TextBox 6"/>
          <p:cNvSpPr txBox="1"/>
          <p:nvPr/>
        </p:nvSpPr>
        <p:spPr>
          <a:xfrm>
            <a:off x="4999673" y="3832649"/>
            <a:ext cx="1944216" cy="2123658"/>
          </a:xfrm>
          <a:prstGeom prst="rect">
            <a:avLst/>
          </a:prstGeom>
          <a:noFill/>
        </p:spPr>
        <p:txBody>
          <a:bodyPr wrap="square" rtlCol="0">
            <a:spAutoFit/>
          </a:bodyPr>
          <a:lstStyle/>
          <a:p>
            <a:r>
              <a:rPr lang="en-US" sz="1200" dirty="0" smtClean="0">
                <a:solidFill>
                  <a:schemeClr val="tx2"/>
                </a:solidFill>
              </a:rPr>
              <a:t>3. </a:t>
            </a:r>
            <a:r>
              <a:rPr lang="en-US" sz="1200" b="1" dirty="0" smtClean="0">
                <a:solidFill>
                  <a:schemeClr val="tx2"/>
                </a:solidFill>
              </a:rPr>
              <a:t>Attach</a:t>
            </a:r>
            <a:r>
              <a:rPr lang="en-US" sz="1200" dirty="0" smtClean="0">
                <a:solidFill>
                  <a:schemeClr val="tx2"/>
                </a:solidFill>
              </a:rPr>
              <a:t> the caps and sleeves, mounted chairside or on the model, utilizing friction-fit retention. </a:t>
            </a:r>
          </a:p>
          <a:p>
            <a:r>
              <a:rPr lang="en-US" sz="1200" dirty="0" smtClean="0">
                <a:solidFill>
                  <a:schemeClr val="tx2"/>
                </a:solidFill>
              </a:rPr>
              <a:t/>
            </a:r>
            <a:br>
              <a:rPr lang="en-US" sz="1200" dirty="0" smtClean="0">
                <a:solidFill>
                  <a:schemeClr val="tx2"/>
                </a:solidFill>
              </a:rPr>
            </a:br>
            <a:r>
              <a:rPr lang="en-US" sz="1200" dirty="0" smtClean="0">
                <a:solidFill>
                  <a:schemeClr val="tx2"/>
                </a:solidFill>
              </a:rPr>
              <a:t>Prepare the prosthesis and extended functional margins can be shortened as far as possible.</a:t>
            </a:r>
            <a:r>
              <a:rPr lang="en-US" sz="1200" dirty="0" smtClean="0">
                <a:solidFill>
                  <a:srgbClr val="000000"/>
                </a:solidFill>
              </a:rPr>
              <a:t/>
            </a:r>
            <a:br>
              <a:rPr lang="en-US" sz="1200" dirty="0" smtClean="0">
                <a:solidFill>
                  <a:srgbClr val="000000"/>
                </a:solidFill>
              </a:rPr>
            </a:br>
            <a:endParaRPr lang="en-US" sz="1200" dirty="0" smtClean="0">
              <a:solidFill>
                <a:srgbClr val="000000"/>
              </a:solidFill>
            </a:endParaRPr>
          </a:p>
        </p:txBody>
      </p:sp>
      <p:sp>
        <p:nvSpPr>
          <p:cNvPr id="8" name="TextBox 7"/>
          <p:cNvSpPr txBox="1"/>
          <p:nvPr/>
        </p:nvSpPr>
        <p:spPr>
          <a:xfrm>
            <a:off x="7343267" y="3847481"/>
            <a:ext cx="2065101" cy="1569660"/>
          </a:xfrm>
          <a:prstGeom prst="rect">
            <a:avLst/>
          </a:prstGeom>
          <a:noFill/>
        </p:spPr>
        <p:txBody>
          <a:bodyPr wrap="square" rtlCol="0">
            <a:spAutoFit/>
          </a:bodyPr>
          <a:lstStyle/>
          <a:p>
            <a:r>
              <a:rPr lang="en-US" sz="1200" dirty="0" smtClean="0">
                <a:solidFill>
                  <a:schemeClr val="tx2"/>
                </a:solidFill>
              </a:rPr>
              <a:t>4. </a:t>
            </a:r>
            <a:r>
              <a:rPr lang="en-US" sz="1200" b="1" dirty="0" smtClean="0">
                <a:solidFill>
                  <a:schemeClr val="tx2"/>
                </a:solidFill>
              </a:rPr>
              <a:t>Introduce</a:t>
            </a:r>
            <a:r>
              <a:rPr lang="en-US" sz="1200" dirty="0" smtClean="0">
                <a:solidFill>
                  <a:schemeClr val="tx2"/>
                </a:solidFill>
              </a:rPr>
              <a:t> polymer compound around the cap. The polymerization sleeve, protect the tissue. </a:t>
            </a:r>
          </a:p>
          <a:p>
            <a:r>
              <a:rPr lang="en-US" sz="1200" dirty="0" smtClean="0">
                <a:solidFill>
                  <a:schemeClr val="tx2"/>
                </a:solidFill>
              </a:rPr>
              <a:t/>
            </a:r>
            <a:br>
              <a:rPr lang="en-US" sz="1200" dirty="0" smtClean="0">
                <a:solidFill>
                  <a:schemeClr val="tx2"/>
                </a:solidFill>
              </a:rPr>
            </a:br>
            <a:r>
              <a:rPr lang="en-US" sz="1200" dirty="0" smtClean="0">
                <a:solidFill>
                  <a:schemeClr val="tx2"/>
                </a:solidFill>
              </a:rPr>
              <a:t>Finish the prosthesis and shorten the functional margins.</a:t>
            </a:r>
          </a:p>
        </p:txBody>
      </p:sp>
      <p:sp>
        <p:nvSpPr>
          <p:cNvPr id="9" name="TextBox 8"/>
          <p:cNvSpPr txBox="1"/>
          <p:nvPr/>
        </p:nvSpPr>
        <p:spPr>
          <a:xfrm>
            <a:off x="9768408" y="3847484"/>
            <a:ext cx="1944216" cy="646331"/>
          </a:xfrm>
          <a:prstGeom prst="rect">
            <a:avLst/>
          </a:prstGeom>
          <a:noFill/>
        </p:spPr>
        <p:txBody>
          <a:bodyPr wrap="square" rtlCol="0">
            <a:spAutoFit/>
          </a:bodyPr>
          <a:lstStyle/>
          <a:p>
            <a:r>
              <a:rPr lang="en-US" sz="1200" dirty="0" smtClean="0">
                <a:solidFill>
                  <a:schemeClr val="tx2"/>
                </a:solidFill>
              </a:rPr>
              <a:t>5. </a:t>
            </a:r>
            <a:r>
              <a:rPr lang="en-US" sz="1200" b="1" dirty="0" smtClean="0">
                <a:solidFill>
                  <a:schemeClr val="tx2"/>
                </a:solidFill>
              </a:rPr>
              <a:t>Insert</a:t>
            </a:r>
            <a:r>
              <a:rPr lang="en-US" sz="1200" dirty="0" smtClean="0">
                <a:solidFill>
                  <a:schemeClr val="tx2"/>
                </a:solidFill>
              </a:rPr>
              <a:t> the prosthesis after polymer has cured and polished.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953" b="18247"/>
          <a:stretch/>
        </p:blipFill>
        <p:spPr>
          <a:xfrm>
            <a:off x="2345726" y="151654"/>
            <a:ext cx="2641935" cy="373770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5605" b="19714"/>
          <a:stretch/>
        </p:blipFill>
        <p:spPr>
          <a:xfrm>
            <a:off x="6931877" y="449567"/>
            <a:ext cx="2352023" cy="338437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1525" y="1353228"/>
            <a:ext cx="3300475" cy="2559552"/>
          </a:xfrm>
          <a:prstGeom prst="rect">
            <a:avLst/>
          </a:prstGeom>
        </p:spPr>
      </p:pic>
      <p:grpSp>
        <p:nvGrpSpPr>
          <p:cNvPr id="18" name="Group 17"/>
          <p:cNvGrpSpPr/>
          <p:nvPr/>
        </p:nvGrpSpPr>
        <p:grpSpPr>
          <a:xfrm>
            <a:off x="4639635" y="510290"/>
            <a:ext cx="2469858" cy="3136678"/>
            <a:chOff x="4706262" y="1693159"/>
            <a:chExt cx="2469858" cy="3136678"/>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7972" t="7143" b="24251"/>
            <a:stretch/>
          </p:blipFill>
          <p:spPr>
            <a:xfrm>
              <a:off x="4706262" y="1693159"/>
              <a:ext cx="2469858" cy="3136678"/>
            </a:xfrm>
            <a:prstGeom prst="rect">
              <a:avLst/>
            </a:prstGeom>
          </p:spPr>
        </p:pic>
        <p:cxnSp>
          <p:nvCxnSpPr>
            <p:cNvPr id="17" name="Straight Arrow Connector 16"/>
            <p:cNvCxnSpPr/>
            <p:nvPr/>
          </p:nvCxnSpPr>
          <p:spPr bwMode="auto">
            <a:xfrm>
              <a:off x="6384032" y="2662012"/>
              <a:ext cx="0" cy="576064"/>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Box 2"/>
          <p:cNvSpPr txBox="1"/>
          <p:nvPr/>
        </p:nvSpPr>
        <p:spPr>
          <a:xfrm>
            <a:off x="191344" y="5718967"/>
            <a:ext cx="5013373" cy="261610"/>
          </a:xfrm>
          <a:prstGeom prst="rect">
            <a:avLst/>
          </a:prstGeom>
          <a:noFill/>
        </p:spPr>
        <p:txBody>
          <a:bodyPr wrap="square" rtlCol="0">
            <a:spAutoFit/>
          </a:bodyPr>
          <a:lstStyle/>
          <a:p>
            <a:r>
              <a:rPr lang="en-US" sz="1100" i="1" dirty="0" smtClean="0">
                <a:solidFill>
                  <a:schemeClr val="tx2"/>
                </a:solidFill>
              </a:rPr>
              <a:t>For more detailed information, refer to the </a:t>
            </a:r>
            <a:r>
              <a:rPr lang="en-US" sz="1100" i="1" dirty="0" err="1" smtClean="0">
                <a:solidFill>
                  <a:schemeClr val="tx2"/>
                </a:solidFill>
              </a:rPr>
              <a:t>Ankylos</a:t>
            </a:r>
            <a:r>
              <a:rPr lang="en-US" sz="1100" i="1" dirty="0" smtClean="0">
                <a:solidFill>
                  <a:schemeClr val="tx2"/>
                </a:solidFill>
              </a:rPr>
              <a:t> Prosthetic Manual</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20" y="1312008"/>
            <a:ext cx="2720099" cy="2720099"/>
          </a:xfrm>
          <a:prstGeom prst="rect">
            <a:avLst/>
          </a:prstGeom>
        </p:spPr>
      </p:pic>
      <p:sp>
        <p:nvSpPr>
          <p:cNvPr id="16" name="Title 1"/>
          <p:cNvSpPr txBox="1">
            <a:spLocks/>
          </p:cNvSpPr>
          <p:nvPr/>
        </p:nvSpPr>
        <p:spPr>
          <a:xfrm>
            <a:off x="330201" y="555626"/>
            <a:ext cx="11530012" cy="10017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en-US" dirty="0" smtClean="0"/>
              <a:t>Direct technique</a:t>
            </a:r>
            <a:endParaRPr lang="en-US" dirty="0"/>
          </a:p>
        </p:txBody>
      </p:sp>
    </p:spTree>
    <p:extLst>
      <p:ext uri="{BB962C8B-B14F-4D97-AF65-F5344CB8AC3E}">
        <p14:creationId xmlns:p14="http://schemas.microsoft.com/office/powerpoint/2010/main" val="235010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149" b="17645"/>
          <a:stretch/>
        </p:blipFill>
        <p:spPr>
          <a:xfrm>
            <a:off x="3875963" y="532054"/>
            <a:ext cx="2532343" cy="3765250"/>
          </a:xfrm>
          <a:prstGeom prst="rect">
            <a:avLst/>
          </a:prstGeom>
        </p:spPr>
      </p:pic>
      <p:sp>
        <p:nvSpPr>
          <p:cNvPr id="9" name="TextBox 8"/>
          <p:cNvSpPr txBox="1"/>
          <p:nvPr/>
        </p:nvSpPr>
        <p:spPr>
          <a:xfrm>
            <a:off x="2594992" y="4027087"/>
            <a:ext cx="1664782" cy="1200329"/>
          </a:xfrm>
          <a:prstGeom prst="rect">
            <a:avLst/>
          </a:prstGeom>
          <a:noFill/>
        </p:spPr>
        <p:txBody>
          <a:bodyPr wrap="square" rtlCol="0">
            <a:spAutoFit/>
          </a:bodyPr>
          <a:lstStyle/>
          <a:p>
            <a:r>
              <a:rPr lang="en-US" sz="1200" dirty="0">
                <a:solidFill>
                  <a:schemeClr val="tx2"/>
                </a:solidFill>
              </a:rPr>
              <a:t>2. </a:t>
            </a:r>
            <a:r>
              <a:rPr lang="en-US" sz="1200" b="1" dirty="0">
                <a:solidFill>
                  <a:schemeClr val="tx2"/>
                </a:solidFill>
              </a:rPr>
              <a:t>Install</a:t>
            </a:r>
            <a:r>
              <a:rPr lang="en-US" sz="1200" dirty="0">
                <a:solidFill>
                  <a:schemeClr val="tx2"/>
                </a:solidFill>
              </a:rPr>
              <a:t> abutment and suture soft tissue around the base. After normal healing, the treatment can continue.</a:t>
            </a:r>
          </a:p>
        </p:txBody>
      </p:sp>
      <p:sp>
        <p:nvSpPr>
          <p:cNvPr id="10" name="TextBox 9"/>
          <p:cNvSpPr txBox="1"/>
          <p:nvPr/>
        </p:nvSpPr>
        <p:spPr>
          <a:xfrm>
            <a:off x="4447851" y="4023259"/>
            <a:ext cx="1800200" cy="1015663"/>
          </a:xfrm>
          <a:prstGeom prst="rect">
            <a:avLst/>
          </a:prstGeom>
          <a:noFill/>
        </p:spPr>
        <p:txBody>
          <a:bodyPr wrap="square" rtlCol="0">
            <a:spAutoFit/>
          </a:bodyPr>
          <a:lstStyle/>
          <a:p>
            <a:r>
              <a:rPr lang="en-US" sz="1200" dirty="0" smtClean="0">
                <a:solidFill>
                  <a:schemeClr val="tx2"/>
                </a:solidFill>
              </a:rPr>
              <a:t>3. </a:t>
            </a:r>
            <a:r>
              <a:rPr lang="en-US" sz="1200" b="1" dirty="0" smtClean="0">
                <a:solidFill>
                  <a:schemeClr val="tx2"/>
                </a:solidFill>
              </a:rPr>
              <a:t>Attach </a:t>
            </a:r>
            <a:r>
              <a:rPr lang="en-US" sz="1200" dirty="0" smtClean="0">
                <a:solidFill>
                  <a:schemeClr val="tx2"/>
                </a:solidFill>
              </a:rPr>
              <a:t>the caps utilizing friction-fit retention and prepare for bonding.</a:t>
            </a:r>
            <a:r>
              <a:rPr lang="en-US" sz="1200" dirty="0" smtClean="0">
                <a:solidFill>
                  <a:srgbClr val="000000"/>
                </a:solidFill>
              </a:rPr>
              <a:t/>
            </a:r>
            <a:br>
              <a:rPr lang="en-US" sz="1200" dirty="0" smtClean="0">
                <a:solidFill>
                  <a:srgbClr val="000000"/>
                </a:solidFill>
              </a:rPr>
            </a:br>
            <a:endParaRPr lang="en-US" sz="1200" dirty="0" smtClean="0">
              <a:solidFill>
                <a:srgbClr val="000000"/>
              </a:solidFill>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2953" b="18247"/>
          <a:stretch/>
        </p:blipFill>
        <p:spPr>
          <a:xfrm>
            <a:off x="2027887" y="532054"/>
            <a:ext cx="2641935" cy="3737707"/>
          </a:xfrm>
          <a:prstGeom prst="rect">
            <a:avLst/>
          </a:prstGeom>
        </p:spPr>
      </p:pic>
      <p:sp>
        <p:nvSpPr>
          <p:cNvPr id="14" name="TextBox 13"/>
          <p:cNvSpPr txBox="1"/>
          <p:nvPr/>
        </p:nvSpPr>
        <p:spPr>
          <a:xfrm>
            <a:off x="8292244" y="3974139"/>
            <a:ext cx="1800200" cy="646331"/>
          </a:xfrm>
          <a:prstGeom prst="rect">
            <a:avLst/>
          </a:prstGeom>
          <a:noFill/>
        </p:spPr>
        <p:txBody>
          <a:bodyPr wrap="square" rtlCol="0">
            <a:spAutoFit/>
          </a:bodyPr>
          <a:lstStyle/>
          <a:p>
            <a:r>
              <a:rPr lang="en-US" sz="1200" dirty="0" smtClean="0">
                <a:solidFill>
                  <a:schemeClr val="tx2"/>
                </a:solidFill>
              </a:rPr>
              <a:t>5. </a:t>
            </a:r>
            <a:r>
              <a:rPr lang="en-US" sz="1200" b="1" dirty="0" smtClean="0">
                <a:solidFill>
                  <a:schemeClr val="tx2"/>
                </a:solidFill>
              </a:rPr>
              <a:t>Intraoral fixation</a:t>
            </a:r>
            <a:r>
              <a:rPr lang="en-US" sz="1200" dirty="0" smtClean="0">
                <a:solidFill>
                  <a:schemeClr val="tx2"/>
                </a:solidFill>
              </a:rPr>
              <a:t> of the caps cemented to the framework.</a:t>
            </a:r>
          </a:p>
        </p:txBody>
      </p:sp>
      <p:sp>
        <p:nvSpPr>
          <p:cNvPr id="15" name="TextBox 14"/>
          <p:cNvSpPr txBox="1"/>
          <p:nvPr/>
        </p:nvSpPr>
        <p:spPr>
          <a:xfrm>
            <a:off x="6181964" y="4006770"/>
            <a:ext cx="2000540" cy="1015663"/>
          </a:xfrm>
          <a:prstGeom prst="rect">
            <a:avLst/>
          </a:prstGeom>
          <a:noFill/>
        </p:spPr>
        <p:txBody>
          <a:bodyPr wrap="square" rtlCol="0">
            <a:spAutoFit/>
          </a:bodyPr>
          <a:lstStyle/>
          <a:p>
            <a:r>
              <a:rPr lang="en-US" sz="1200" dirty="0" smtClean="0">
                <a:solidFill>
                  <a:schemeClr val="tx2"/>
                </a:solidFill>
              </a:rPr>
              <a:t>4. </a:t>
            </a:r>
            <a:r>
              <a:rPr lang="en-US" sz="1200" b="1" dirty="0" smtClean="0">
                <a:solidFill>
                  <a:schemeClr val="tx2"/>
                </a:solidFill>
              </a:rPr>
              <a:t>Try-in </a:t>
            </a:r>
            <a:r>
              <a:rPr lang="en-US" sz="1200" dirty="0" smtClean="0">
                <a:solidFill>
                  <a:schemeClr val="tx2"/>
                </a:solidFill>
              </a:rPr>
              <a:t>of framework, produced at the laboratory. </a:t>
            </a:r>
            <a:br>
              <a:rPr lang="en-US" sz="1200" dirty="0" smtClean="0">
                <a:solidFill>
                  <a:schemeClr val="tx2"/>
                </a:solidFill>
              </a:rPr>
            </a:br>
            <a:r>
              <a:rPr lang="en-US" sz="1200" dirty="0" smtClean="0">
                <a:solidFill>
                  <a:schemeClr val="tx2"/>
                </a:solidFill>
              </a:rPr>
              <a:t>Pink </a:t>
            </a:r>
            <a:r>
              <a:rPr lang="en-US" sz="1200" dirty="0" err="1" smtClean="0">
                <a:solidFill>
                  <a:schemeClr val="tx2"/>
                </a:solidFill>
              </a:rPr>
              <a:t>opaquer</a:t>
            </a:r>
            <a:r>
              <a:rPr lang="en-US" sz="1200" dirty="0" smtClean="0">
                <a:solidFill>
                  <a:schemeClr val="tx2"/>
                </a:solidFill>
              </a:rPr>
              <a:t> is applied to the framework to complete the prosthesis</a:t>
            </a:r>
            <a:r>
              <a:rPr lang="en-US" sz="1200" dirty="0" smtClean="0">
                <a:solidFill>
                  <a:srgbClr val="000000"/>
                </a:solidFill>
              </a:rPr>
              <a:t>.</a:t>
            </a:r>
          </a:p>
        </p:txBody>
      </p:sp>
      <p:sp>
        <p:nvSpPr>
          <p:cNvPr id="18" name="TextBox 17"/>
          <p:cNvSpPr txBox="1"/>
          <p:nvPr/>
        </p:nvSpPr>
        <p:spPr>
          <a:xfrm>
            <a:off x="10100630" y="3974139"/>
            <a:ext cx="1904033" cy="830997"/>
          </a:xfrm>
          <a:prstGeom prst="rect">
            <a:avLst/>
          </a:prstGeom>
          <a:noFill/>
        </p:spPr>
        <p:txBody>
          <a:bodyPr wrap="square" rtlCol="0">
            <a:spAutoFit/>
          </a:bodyPr>
          <a:lstStyle/>
          <a:p>
            <a:r>
              <a:rPr lang="en-US" sz="1200" dirty="0" smtClean="0">
                <a:solidFill>
                  <a:schemeClr val="tx2"/>
                </a:solidFill>
              </a:rPr>
              <a:t>6. The </a:t>
            </a:r>
            <a:r>
              <a:rPr lang="en-US" sz="1200" b="1" dirty="0" smtClean="0">
                <a:solidFill>
                  <a:schemeClr val="tx2"/>
                </a:solidFill>
              </a:rPr>
              <a:t>final result</a:t>
            </a:r>
            <a:r>
              <a:rPr lang="en-US" sz="1200" dirty="0" smtClean="0">
                <a:solidFill>
                  <a:schemeClr val="tx2"/>
                </a:solidFill>
              </a:rPr>
              <a:t>, cap and framework integrated in the removable prosthesis..</a:t>
            </a:r>
          </a:p>
        </p:txBody>
      </p:sp>
      <p:sp>
        <p:nvSpPr>
          <p:cNvPr id="20" name="TextBox 19"/>
          <p:cNvSpPr txBox="1"/>
          <p:nvPr/>
        </p:nvSpPr>
        <p:spPr>
          <a:xfrm>
            <a:off x="342907" y="4027087"/>
            <a:ext cx="2175378" cy="1015663"/>
          </a:xfrm>
          <a:prstGeom prst="rect">
            <a:avLst/>
          </a:prstGeom>
          <a:noFill/>
        </p:spPr>
        <p:txBody>
          <a:bodyPr wrap="square" rtlCol="0">
            <a:spAutoFit/>
          </a:bodyPr>
          <a:lstStyle/>
          <a:p>
            <a:r>
              <a:rPr lang="en-US" sz="1200" dirty="0">
                <a:solidFill>
                  <a:schemeClr val="tx2"/>
                </a:solidFill>
              </a:rPr>
              <a:t>1. Laboratory </a:t>
            </a:r>
            <a:r>
              <a:rPr lang="en-US" sz="1200" b="1" dirty="0">
                <a:solidFill>
                  <a:schemeClr val="tx2"/>
                </a:solidFill>
              </a:rPr>
              <a:t>orders </a:t>
            </a:r>
            <a:r>
              <a:rPr lang="en-US" sz="1200" dirty="0">
                <a:solidFill>
                  <a:schemeClr val="tx2"/>
                </a:solidFill>
              </a:rPr>
              <a:t>Atlantis Conus Abutment in Atlantis </a:t>
            </a:r>
            <a:r>
              <a:rPr lang="en-US" sz="1200" dirty="0" err="1">
                <a:solidFill>
                  <a:schemeClr val="tx2"/>
                </a:solidFill>
              </a:rPr>
              <a:t>WebOrder</a:t>
            </a:r>
            <a:r>
              <a:rPr lang="en-US" sz="1200" dirty="0">
                <a:solidFill>
                  <a:schemeClr val="tx2"/>
                </a:solidFill>
              </a:rPr>
              <a:t> and the abutment design is reviewed and approved before production.</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5628" b="17422"/>
          <a:stretch/>
        </p:blipFill>
        <p:spPr>
          <a:xfrm>
            <a:off x="9567080" y="494283"/>
            <a:ext cx="2550207" cy="3775478"/>
          </a:xfrm>
          <a:prstGeom prst="rect">
            <a:avLst/>
          </a:prstGeom>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2160" r="8118"/>
          <a:stretch/>
        </p:blipFill>
        <p:spPr bwMode="auto">
          <a:xfrm>
            <a:off x="5718463" y="635008"/>
            <a:ext cx="2195234" cy="443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2010" b="21157"/>
          <a:stretch/>
        </p:blipFill>
        <p:spPr>
          <a:xfrm>
            <a:off x="7913696" y="422397"/>
            <a:ext cx="2331383" cy="360469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6" y="1809928"/>
            <a:ext cx="2720099" cy="2720099"/>
          </a:xfrm>
          <a:prstGeom prst="rect">
            <a:avLst/>
          </a:prstGeom>
        </p:spPr>
      </p:pic>
      <p:sp>
        <p:nvSpPr>
          <p:cNvPr id="19" name="Title 1"/>
          <p:cNvSpPr txBox="1">
            <a:spLocks/>
          </p:cNvSpPr>
          <p:nvPr/>
        </p:nvSpPr>
        <p:spPr>
          <a:xfrm>
            <a:off x="330201" y="555626"/>
            <a:ext cx="11530012" cy="10017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en-US" dirty="0" smtClean="0"/>
              <a:t>Indirect technique</a:t>
            </a:r>
            <a:endParaRPr lang="en-US" dirty="0"/>
          </a:p>
        </p:txBody>
      </p:sp>
    </p:spTree>
    <p:extLst>
      <p:ext uri="{BB962C8B-B14F-4D97-AF65-F5344CB8AC3E}">
        <p14:creationId xmlns:p14="http://schemas.microsoft.com/office/powerpoint/2010/main" val="167686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500"/>
                                        <p:tgtEl>
                                          <p:spTgt spid="10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9"/>
          <p:cNvSpPr txBox="1">
            <a:spLocks noChangeArrowheads="1"/>
          </p:cNvSpPr>
          <p:nvPr/>
        </p:nvSpPr>
        <p:spPr bwMode="auto">
          <a:xfrm>
            <a:off x="455500" y="5620074"/>
            <a:ext cx="61928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sz="1200" i="1" dirty="0">
                <a:solidFill>
                  <a:schemeClr val="tx2"/>
                </a:solidFill>
              </a:rPr>
              <a:t>Courtesy of  </a:t>
            </a:r>
            <a:r>
              <a:rPr lang="sv-SE" sz="1200" i="1" dirty="0">
                <a:solidFill>
                  <a:schemeClr val="tx2"/>
                </a:solidFill>
              </a:rPr>
              <a:t>Dr. Arnold Rosen </a:t>
            </a:r>
            <a:endParaRPr lang="en-US" sz="1200" i="1" dirty="0">
              <a:solidFill>
                <a:schemeClr val="tx2"/>
              </a:solidFill>
            </a:endParaRPr>
          </a:p>
        </p:txBody>
      </p:sp>
      <p:sp>
        <p:nvSpPr>
          <p:cNvPr id="11" name="Title 7"/>
          <p:cNvSpPr txBox="1">
            <a:spLocks/>
          </p:cNvSpPr>
          <p:nvPr/>
        </p:nvSpPr>
        <p:spPr>
          <a:xfrm>
            <a:off x="455500" y="441090"/>
            <a:ext cx="9926438" cy="1143000"/>
          </a:xfrm>
          <a:prstGeom prst="rect">
            <a:avLst/>
          </a:prstGeom>
        </p:spPr>
        <p:txBody>
          <a:bodyPr/>
          <a:lstStyle>
            <a:lvl1pPr algn="l" rtl="0" eaLnBrk="1" fontAlgn="base" hangingPunct="1">
              <a:spcBef>
                <a:spcPct val="0"/>
              </a:spcBef>
              <a:spcAft>
                <a:spcPct val="0"/>
              </a:spcAft>
              <a:defRPr sz="4000" b="1">
                <a:solidFill>
                  <a:srgbClr val="404040"/>
                </a:solidFill>
                <a:latin typeface="+mj-lt"/>
                <a:ea typeface="+mj-ea"/>
                <a:cs typeface="+mj-cs"/>
              </a:defRPr>
            </a:lvl1pPr>
            <a:lvl2pPr algn="l" rtl="0" eaLnBrk="1" fontAlgn="base" hangingPunct="1">
              <a:spcBef>
                <a:spcPct val="0"/>
              </a:spcBef>
              <a:spcAft>
                <a:spcPct val="0"/>
              </a:spcAft>
              <a:defRPr sz="4000" b="1">
                <a:solidFill>
                  <a:srgbClr val="13487C"/>
                </a:solidFill>
                <a:latin typeface="Arial" charset="0"/>
              </a:defRPr>
            </a:lvl2pPr>
            <a:lvl3pPr algn="l" rtl="0" eaLnBrk="1" fontAlgn="base" hangingPunct="1">
              <a:spcBef>
                <a:spcPct val="0"/>
              </a:spcBef>
              <a:spcAft>
                <a:spcPct val="0"/>
              </a:spcAft>
              <a:defRPr sz="4000" b="1">
                <a:solidFill>
                  <a:srgbClr val="13487C"/>
                </a:solidFill>
                <a:latin typeface="Arial" charset="0"/>
              </a:defRPr>
            </a:lvl3pPr>
            <a:lvl4pPr algn="l" rtl="0" eaLnBrk="1" fontAlgn="base" hangingPunct="1">
              <a:spcBef>
                <a:spcPct val="0"/>
              </a:spcBef>
              <a:spcAft>
                <a:spcPct val="0"/>
              </a:spcAft>
              <a:defRPr sz="4000" b="1">
                <a:solidFill>
                  <a:srgbClr val="13487C"/>
                </a:solidFill>
                <a:latin typeface="Arial" charset="0"/>
              </a:defRPr>
            </a:lvl4pPr>
            <a:lvl5pPr algn="l" rtl="0" eaLnBrk="1" fontAlgn="base" hangingPunct="1">
              <a:spcBef>
                <a:spcPct val="0"/>
              </a:spcBef>
              <a:spcAft>
                <a:spcPct val="0"/>
              </a:spcAft>
              <a:defRPr sz="4000" b="1">
                <a:solidFill>
                  <a:srgbClr val="13487C"/>
                </a:solidFill>
                <a:latin typeface="Arial" charset="0"/>
              </a:defRPr>
            </a:lvl5pPr>
            <a:lvl6pPr marL="457200" algn="l" rtl="0" eaLnBrk="1" fontAlgn="base" hangingPunct="1">
              <a:spcBef>
                <a:spcPct val="0"/>
              </a:spcBef>
              <a:spcAft>
                <a:spcPct val="0"/>
              </a:spcAft>
              <a:defRPr sz="4000" b="1">
                <a:solidFill>
                  <a:srgbClr val="13487C"/>
                </a:solidFill>
                <a:latin typeface="Arial" charset="0"/>
              </a:defRPr>
            </a:lvl6pPr>
            <a:lvl7pPr marL="914400" algn="l" rtl="0" eaLnBrk="1" fontAlgn="base" hangingPunct="1">
              <a:spcBef>
                <a:spcPct val="0"/>
              </a:spcBef>
              <a:spcAft>
                <a:spcPct val="0"/>
              </a:spcAft>
              <a:defRPr sz="4000" b="1">
                <a:solidFill>
                  <a:srgbClr val="13487C"/>
                </a:solidFill>
                <a:latin typeface="Arial" charset="0"/>
              </a:defRPr>
            </a:lvl7pPr>
            <a:lvl8pPr marL="1371600" algn="l" rtl="0" eaLnBrk="1" fontAlgn="base" hangingPunct="1">
              <a:spcBef>
                <a:spcPct val="0"/>
              </a:spcBef>
              <a:spcAft>
                <a:spcPct val="0"/>
              </a:spcAft>
              <a:defRPr sz="4000" b="1">
                <a:solidFill>
                  <a:srgbClr val="13487C"/>
                </a:solidFill>
                <a:latin typeface="Arial" charset="0"/>
              </a:defRPr>
            </a:lvl8pPr>
            <a:lvl9pPr marL="1828800" algn="l" rtl="0" eaLnBrk="1" fontAlgn="base" hangingPunct="1">
              <a:spcBef>
                <a:spcPct val="0"/>
              </a:spcBef>
              <a:spcAft>
                <a:spcPct val="0"/>
              </a:spcAft>
              <a:defRPr sz="4000" b="1">
                <a:solidFill>
                  <a:srgbClr val="13487C"/>
                </a:solidFill>
                <a:latin typeface="Arial" charset="0"/>
              </a:defRPr>
            </a:lvl9pPr>
          </a:lstStyle>
          <a:p>
            <a:r>
              <a:rPr lang="en-US" sz="3200" b="0" dirty="0" smtClean="0">
                <a:solidFill>
                  <a:schemeClr val="accent1"/>
                </a:solidFill>
              </a:rPr>
              <a:t>Atlantis Conus Abutment - overdenture</a:t>
            </a:r>
            <a:r>
              <a:rPr lang="en-US" sz="3600" b="0" dirty="0" smtClean="0">
                <a:solidFill>
                  <a:schemeClr val="accent1"/>
                </a:solidFill>
              </a:rPr>
              <a:t/>
            </a:r>
            <a:br>
              <a:rPr lang="en-US" sz="3600" b="0" dirty="0" smtClean="0">
                <a:solidFill>
                  <a:schemeClr val="accent1"/>
                </a:solidFill>
              </a:rPr>
            </a:br>
            <a:r>
              <a:rPr lang="en-US" sz="2400" b="0" dirty="0" smtClean="0">
                <a:solidFill>
                  <a:schemeClr val="accent1"/>
                </a:solidFill>
              </a:rPr>
              <a:t>– Designed </a:t>
            </a:r>
            <a:r>
              <a:rPr lang="en-US" sz="2400" b="0" dirty="0">
                <a:solidFill>
                  <a:schemeClr val="accent1"/>
                </a:solidFill>
              </a:rPr>
              <a:t>to fit </a:t>
            </a:r>
            <a:r>
              <a:rPr lang="en-US" sz="2400" b="0" dirty="0" err="1" smtClean="0">
                <a:solidFill>
                  <a:schemeClr val="accent1"/>
                </a:solidFill>
              </a:rPr>
              <a:t>SynCone</a:t>
            </a:r>
            <a:r>
              <a:rPr lang="en-US" sz="2400" b="0" dirty="0" smtClean="0">
                <a:solidFill>
                  <a:schemeClr val="accent1"/>
                </a:solidFill>
              </a:rPr>
              <a:t> caps</a:t>
            </a:r>
            <a:endParaRPr lang="en-US" sz="1800" b="0" dirty="0">
              <a:solidFill>
                <a:schemeClr val="accent1"/>
              </a:solidFill>
            </a:endParaRPr>
          </a:p>
        </p:txBody>
      </p:sp>
      <p:sp>
        <p:nvSpPr>
          <p:cNvPr id="13" name="Text Placeholder 8"/>
          <p:cNvSpPr txBox="1">
            <a:spLocks/>
          </p:cNvSpPr>
          <p:nvPr/>
        </p:nvSpPr>
        <p:spPr>
          <a:xfrm>
            <a:off x="1364470" y="4649589"/>
            <a:ext cx="4781687" cy="804863"/>
          </a:xfrm>
          <a:prstGeom prst="rect">
            <a:avLst/>
          </a:prstGeom>
        </p:spPr>
        <p:txBody>
          <a:bodyPr>
            <a:noAutofit/>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buNone/>
            </a:pPr>
            <a:r>
              <a:rPr lang="en-US" sz="1400" dirty="0" smtClean="0">
                <a:solidFill>
                  <a:schemeClr val="tx2"/>
                </a:solidFill>
              </a:rPr>
              <a:t>Atlantis Conus </a:t>
            </a:r>
            <a:r>
              <a:rPr lang="en-US" sz="1400" dirty="0">
                <a:solidFill>
                  <a:schemeClr val="tx2"/>
                </a:solidFill>
              </a:rPr>
              <a:t>Abutment - overdenture is designed for optimal retention for </a:t>
            </a:r>
            <a:r>
              <a:rPr lang="en-US" sz="1400" dirty="0" smtClean="0">
                <a:solidFill>
                  <a:schemeClr val="tx2"/>
                </a:solidFill>
              </a:rPr>
              <a:t>the SynCone </a:t>
            </a:r>
            <a:r>
              <a:rPr lang="en-US" sz="1400" dirty="0">
                <a:solidFill>
                  <a:schemeClr val="tx2"/>
                </a:solidFill>
              </a:rPr>
              <a:t>5˚caps.</a:t>
            </a:r>
          </a:p>
        </p:txBody>
      </p:sp>
      <p:sp>
        <p:nvSpPr>
          <p:cNvPr id="14" name="Text Placeholder 9"/>
          <p:cNvSpPr txBox="1">
            <a:spLocks/>
          </p:cNvSpPr>
          <p:nvPr/>
        </p:nvSpPr>
        <p:spPr>
          <a:xfrm>
            <a:off x="6333448" y="4696499"/>
            <a:ext cx="4048490" cy="804863"/>
          </a:xfrm>
          <a:prstGeom prst="rect">
            <a:avLst/>
          </a:prstGeom>
        </p:spPr>
        <p:txBody>
          <a:bodyPr>
            <a:noAutofit/>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buNone/>
            </a:pPr>
            <a:r>
              <a:rPr lang="en-US" sz="1400" dirty="0" smtClean="0">
                <a:solidFill>
                  <a:schemeClr val="tx2"/>
                </a:solidFill>
              </a:rPr>
              <a:t>SynCone </a:t>
            </a:r>
            <a:r>
              <a:rPr lang="en-US" sz="1400" dirty="0">
                <a:solidFill>
                  <a:schemeClr val="tx2"/>
                </a:solidFill>
              </a:rPr>
              <a:t>5˚caps fits with friction fit to the </a:t>
            </a:r>
            <a:r>
              <a:rPr lang="en-US" sz="1400" dirty="0" smtClean="0">
                <a:solidFill>
                  <a:schemeClr val="tx2"/>
                </a:solidFill>
              </a:rPr>
              <a:t>Atlantis Conus </a:t>
            </a:r>
            <a:r>
              <a:rPr lang="en-US" sz="1400" dirty="0">
                <a:solidFill>
                  <a:schemeClr val="tx2"/>
                </a:solidFill>
              </a:rPr>
              <a:t>Abutment – overdenture. </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2372"/>
          <a:stretch/>
        </p:blipFill>
        <p:spPr>
          <a:xfrm>
            <a:off x="1468644" y="1827681"/>
            <a:ext cx="4677514" cy="2744319"/>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b="13900"/>
          <a:stretch/>
        </p:blipFill>
        <p:spPr>
          <a:xfrm>
            <a:off x="6333449" y="1856617"/>
            <a:ext cx="4720375" cy="2721170"/>
          </a:xfrm>
          <a:prstGeom prst="rect">
            <a:avLst/>
          </a:prstGeom>
        </p:spPr>
      </p:pic>
    </p:spTree>
    <p:extLst>
      <p:ext uri="{BB962C8B-B14F-4D97-AF65-F5344CB8AC3E}">
        <p14:creationId xmlns:p14="http://schemas.microsoft.com/office/powerpoint/2010/main" val="2548127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Atlantis Conus Abutment - custom</a:t>
            </a:r>
            <a:endParaRPr lang="sv-SE" dirty="0"/>
          </a:p>
        </p:txBody>
      </p:sp>
      <p:sp>
        <p:nvSpPr>
          <p:cNvPr id="14" name="Content Placeholder 2"/>
          <p:cNvSpPr>
            <a:spLocks noGrp="1"/>
          </p:cNvSpPr>
          <p:nvPr>
            <p:ph sz="half" idx="1"/>
          </p:nvPr>
        </p:nvSpPr>
        <p:spPr>
          <a:xfrm>
            <a:off x="330202" y="1576974"/>
            <a:ext cx="5198728" cy="3943350"/>
          </a:xfrm>
        </p:spPr>
        <p:txBody>
          <a:bodyPr/>
          <a:lstStyle/>
          <a:p>
            <a:r>
              <a:rPr lang="en-US" sz="1800" dirty="0"/>
              <a:t>Available in titanium and gold-shaded titanium </a:t>
            </a:r>
          </a:p>
          <a:p>
            <a:r>
              <a:rPr lang="en-US" sz="1800" dirty="0" smtClean="0"/>
              <a:t>Parallel abutments for removable, non-resilient bridges/ overdentures with more individual design options</a:t>
            </a:r>
          </a:p>
          <a:p>
            <a:r>
              <a:rPr lang="en-US" sz="1800" dirty="0" smtClean="0"/>
              <a:t>Does not have a pre-set shape and does not fit with </a:t>
            </a:r>
            <a:r>
              <a:rPr lang="en-US" sz="1800" dirty="0" err="1" smtClean="0"/>
              <a:t>SynCone</a:t>
            </a:r>
            <a:r>
              <a:rPr lang="en-US" sz="1800" dirty="0" smtClean="0"/>
              <a:t> caps</a:t>
            </a:r>
          </a:p>
          <a:p>
            <a:r>
              <a:rPr lang="en-US" sz="1800" dirty="0" smtClean="0"/>
              <a:t>Ideal for cases where additional variety of design options are required</a:t>
            </a:r>
          </a:p>
          <a:p>
            <a:endParaRPr lang="en-US" sz="1800" dirty="0" smtClean="0"/>
          </a:p>
          <a:p>
            <a:endParaRPr lang="en-US" sz="1800"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179" y="1711634"/>
            <a:ext cx="3876309" cy="2456619"/>
          </a:xfrm>
          <a:prstGeom prst="rect">
            <a:avLst/>
          </a:prstGeom>
          <a:ln w="12700">
            <a:solidFill>
              <a:schemeClr val="accent6"/>
            </a:solid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2334" y="3332904"/>
            <a:ext cx="2957638" cy="240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sv-SE" dirty="0" smtClean="0"/>
              <a:t>Atlantis Conus Abutment – custom </a:t>
            </a:r>
            <a:br>
              <a:rPr lang="sv-SE" dirty="0" smtClean="0"/>
            </a:br>
            <a:r>
              <a:rPr lang="sv-SE" dirty="0" smtClean="0"/>
              <a:t/>
            </a:r>
            <a:br>
              <a:rPr lang="sv-SE" dirty="0" smtClean="0"/>
            </a:br>
            <a:endParaRPr lang="en-US" dirty="0"/>
          </a:p>
        </p:txBody>
      </p:sp>
      <p:sp>
        <p:nvSpPr>
          <p:cNvPr id="12" name="TextBox 11"/>
          <p:cNvSpPr txBox="1"/>
          <p:nvPr/>
        </p:nvSpPr>
        <p:spPr>
          <a:xfrm>
            <a:off x="235846" y="4213537"/>
            <a:ext cx="3627906" cy="646331"/>
          </a:xfrm>
          <a:prstGeom prst="rect">
            <a:avLst/>
          </a:prstGeom>
          <a:noFill/>
        </p:spPr>
        <p:txBody>
          <a:bodyPr wrap="square" rtlCol="0">
            <a:spAutoFit/>
          </a:bodyPr>
          <a:lstStyle/>
          <a:p>
            <a:r>
              <a:rPr lang="en-US" sz="1200" dirty="0">
                <a:solidFill>
                  <a:schemeClr val="tx2"/>
                </a:solidFill>
              </a:rPr>
              <a:t>Models and tooth set-up were scanned; </a:t>
            </a:r>
            <a:r>
              <a:rPr lang="en-US" sz="1200" dirty="0" smtClean="0">
                <a:solidFill>
                  <a:schemeClr val="tx2"/>
                </a:solidFill>
              </a:rPr>
              <a:t/>
            </a:r>
            <a:br>
              <a:rPr lang="en-US" sz="1200" dirty="0" smtClean="0">
                <a:solidFill>
                  <a:schemeClr val="tx2"/>
                </a:solidFill>
              </a:rPr>
            </a:br>
            <a:r>
              <a:rPr lang="en-US" sz="1200" dirty="0" smtClean="0">
                <a:solidFill>
                  <a:schemeClr val="tx2"/>
                </a:solidFill>
              </a:rPr>
              <a:t>the Atlantis </a:t>
            </a:r>
            <a:r>
              <a:rPr lang="en-US" sz="1200" dirty="0">
                <a:solidFill>
                  <a:schemeClr val="tx2"/>
                </a:solidFill>
              </a:rPr>
              <a:t>abutments were designed and produced by </a:t>
            </a:r>
            <a:r>
              <a:rPr lang="en-US" sz="1200" dirty="0" err="1" smtClean="0">
                <a:solidFill>
                  <a:schemeClr val="tx2"/>
                </a:solidFill>
              </a:rPr>
              <a:t>Dentsply</a:t>
            </a:r>
            <a:r>
              <a:rPr lang="en-US" sz="1200" dirty="0" smtClean="0">
                <a:solidFill>
                  <a:schemeClr val="tx2"/>
                </a:solidFill>
              </a:rPr>
              <a:t> Sirona Implants</a:t>
            </a:r>
            <a:endParaRPr lang="sv-SE" sz="1200" dirty="0">
              <a:solidFill>
                <a:schemeClr val="tx2"/>
              </a:solidFill>
            </a:endParaRPr>
          </a:p>
        </p:txBody>
      </p:sp>
      <p:sp>
        <p:nvSpPr>
          <p:cNvPr id="13" name="TextBox 12"/>
          <p:cNvSpPr txBox="1"/>
          <p:nvPr/>
        </p:nvSpPr>
        <p:spPr>
          <a:xfrm>
            <a:off x="4279186" y="4213536"/>
            <a:ext cx="3627906" cy="461665"/>
          </a:xfrm>
          <a:prstGeom prst="rect">
            <a:avLst/>
          </a:prstGeom>
          <a:noFill/>
        </p:spPr>
        <p:txBody>
          <a:bodyPr wrap="square" rtlCol="0">
            <a:spAutoFit/>
          </a:bodyPr>
          <a:lstStyle/>
          <a:p>
            <a:r>
              <a:rPr lang="en-US" sz="1200" dirty="0" smtClean="0">
                <a:solidFill>
                  <a:schemeClr val="tx2"/>
                </a:solidFill>
              </a:rPr>
              <a:t>Atlantis</a:t>
            </a:r>
            <a:r>
              <a:rPr lang="en-US" sz="1200" baseline="30000" dirty="0" smtClean="0">
                <a:solidFill>
                  <a:schemeClr val="tx2"/>
                </a:solidFill>
              </a:rPr>
              <a:t>  </a:t>
            </a:r>
            <a:r>
              <a:rPr lang="en-US" sz="1200" dirty="0">
                <a:solidFill>
                  <a:schemeClr val="tx2"/>
                </a:solidFill>
              </a:rPr>
              <a:t>Conus Abutment – custom positioned in the laboratory model</a:t>
            </a:r>
            <a:r>
              <a:rPr lang="en-US" sz="1200" dirty="0" smtClean="0">
                <a:solidFill>
                  <a:schemeClr val="tx2"/>
                </a:solidFill>
              </a:rPr>
              <a:t>.</a:t>
            </a:r>
            <a:endParaRPr lang="en-US" sz="1200" dirty="0">
              <a:solidFill>
                <a:schemeClr val="tx2"/>
              </a:solidFill>
            </a:endParaRPr>
          </a:p>
        </p:txBody>
      </p:sp>
      <p:sp>
        <p:nvSpPr>
          <p:cNvPr id="14" name="TextBox 13"/>
          <p:cNvSpPr txBox="1"/>
          <p:nvPr/>
        </p:nvSpPr>
        <p:spPr>
          <a:xfrm>
            <a:off x="8290176" y="4213535"/>
            <a:ext cx="3627906" cy="461665"/>
          </a:xfrm>
          <a:prstGeom prst="rect">
            <a:avLst/>
          </a:prstGeom>
          <a:noFill/>
        </p:spPr>
        <p:txBody>
          <a:bodyPr wrap="square" rtlCol="0">
            <a:spAutoFit/>
          </a:bodyPr>
          <a:lstStyle/>
          <a:p>
            <a:r>
              <a:rPr lang="en-US" sz="1200" dirty="0" err="1">
                <a:solidFill>
                  <a:schemeClr val="tx2"/>
                </a:solidFill>
              </a:rPr>
              <a:t>Galvano</a:t>
            </a:r>
            <a:r>
              <a:rPr lang="en-US" sz="1200" dirty="0">
                <a:solidFill>
                  <a:schemeClr val="tx2"/>
                </a:solidFill>
              </a:rPr>
              <a:t> copings were produced and placed onto the abutments</a:t>
            </a:r>
            <a:r>
              <a:rPr lang="en-US" sz="1200" dirty="0" smtClean="0">
                <a:solidFill>
                  <a:schemeClr val="tx2"/>
                </a:solidFill>
              </a:rPr>
              <a:t>.</a:t>
            </a:r>
            <a:endParaRPr lang="en-US" sz="1200" dirty="0">
              <a:solidFill>
                <a:schemeClr val="tx2"/>
              </a:solidFill>
            </a:endParaRPr>
          </a:p>
        </p:txBody>
      </p:sp>
      <p:sp>
        <p:nvSpPr>
          <p:cNvPr id="10" name="TextBox 9"/>
          <p:cNvSpPr txBox="1"/>
          <p:nvPr/>
        </p:nvSpPr>
        <p:spPr>
          <a:xfrm>
            <a:off x="235846" y="5096507"/>
            <a:ext cx="6605686" cy="261610"/>
          </a:xfrm>
          <a:prstGeom prst="rect">
            <a:avLst/>
          </a:prstGeom>
          <a:noFill/>
        </p:spPr>
        <p:txBody>
          <a:bodyPr wrap="square" rtlCol="0">
            <a:spAutoFit/>
          </a:bodyPr>
          <a:lstStyle/>
          <a:p>
            <a:pPr>
              <a:lnSpc>
                <a:spcPct val="110000"/>
              </a:lnSpc>
            </a:pPr>
            <a:r>
              <a:rPr lang="en-US" sz="1000" i="1" dirty="0">
                <a:solidFill>
                  <a:schemeClr val="tx2"/>
                </a:solidFill>
              </a:rPr>
              <a:t>Courtesy of </a:t>
            </a:r>
            <a:r>
              <a:rPr lang="nb-NO" sz="1000" i="1" dirty="0" smtClean="0">
                <a:solidFill>
                  <a:schemeClr val="tx2"/>
                </a:solidFill>
              </a:rPr>
              <a:t>Jose </a:t>
            </a:r>
            <a:r>
              <a:rPr lang="nb-NO" sz="1000" i="1" dirty="0">
                <a:solidFill>
                  <a:schemeClr val="tx2"/>
                </a:solidFill>
              </a:rPr>
              <a:t>de San Jose Gonzalez, </a:t>
            </a:r>
            <a:r>
              <a:rPr lang="nb-NO" sz="1000" i="1" dirty="0" smtClean="0">
                <a:solidFill>
                  <a:schemeClr val="tx2"/>
                </a:solidFill>
              </a:rPr>
              <a:t>MDT, Dr</a:t>
            </a:r>
            <a:r>
              <a:rPr lang="nb-NO" sz="1000" i="1" dirty="0">
                <a:solidFill>
                  <a:schemeClr val="tx2"/>
                </a:solidFill>
              </a:rPr>
              <a:t>. Wolfgang </a:t>
            </a:r>
            <a:r>
              <a:rPr lang="nb-NO" sz="1000" i="1" dirty="0" err="1">
                <a:solidFill>
                  <a:schemeClr val="tx2"/>
                </a:solidFill>
              </a:rPr>
              <a:t>Hertfelder</a:t>
            </a:r>
            <a:r>
              <a:rPr lang="nb-NO" sz="1000" i="1" dirty="0">
                <a:solidFill>
                  <a:schemeClr val="tx2"/>
                </a:solidFill>
              </a:rPr>
              <a:t>,  </a:t>
            </a:r>
            <a:r>
              <a:rPr lang="nb-NO" sz="1000" i="1" dirty="0" smtClean="0">
                <a:solidFill>
                  <a:schemeClr val="tx2"/>
                </a:solidFill>
              </a:rPr>
              <a:t>DDS, Dr</a:t>
            </a:r>
            <a:r>
              <a:rPr lang="nb-NO" sz="1000" i="1" dirty="0">
                <a:solidFill>
                  <a:schemeClr val="tx2"/>
                </a:solidFill>
              </a:rPr>
              <a:t>. Rene </a:t>
            </a:r>
            <a:r>
              <a:rPr lang="nb-NO" sz="1000" i="1" dirty="0" err="1" smtClean="0">
                <a:solidFill>
                  <a:schemeClr val="tx2"/>
                </a:solidFill>
              </a:rPr>
              <a:t>Wörtche</a:t>
            </a:r>
            <a:r>
              <a:rPr lang="nb-NO" sz="1000" i="1" dirty="0" smtClean="0">
                <a:solidFill>
                  <a:schemeClr val="tx2"/>
                </a:solidFill>
              </a:rPr>
              <a:t>, Germany</a:t>
            </a:r>
            <a:endParaRPr lang="nb-NO" sz="1000" i="1" dirty="0">
              <a:solidFill>
                <a:schemeClr val="tx2"/>
              </a:solidFill>
            </a:endParaRPr>
          </a:p>
        </p:txBody>
      </p:sp>
      <p:pic>
        <p:nvPicPr>
          <p:cNvPr id="11" name="Bildobjekt 1"/>
          <p:cNvPicPr>
            <a:picLocks noChangeAspect="1"/>
          </p:cNvPicPr>
          <p:nvPr/>
        </p:nvPicPr>
        <p:blipFill rotWithShape="1">
          <a:blip r:embed="rId3"/>
          <a:srcRect l="1700" t="1" b="2841"/>
          <a:stretch/>
        </p:blipFill>
        <p:spPr>
          <a:xfrm>
            <a:off x="344967" y="1897897"/>
            <a:ext cx="3545348" cy="2285327"/>
          </a:xfrm>
          <a:prstGeom prst="rect">
            <a:avLst/>
          </a:prstGeom>
          <a:ln>
            <a:solidFill>
              <a:schemeClr val="bg1">
                <a:lumMod val="65000"/>
              </a:schemeClr>
            </a:solidFill>
          </a:ln>
        </p:spPr>
      </p:pic>
      <p:pic>
        <p:nvPicPr>
          <p:cNvPr id="15" name="Bildobjekt 1"/>
          <p:cNvPicPr>
            <a:picLocks noChangeAspect="1"/>
          </p:cNvPicPr>
          <p:nvPr/>
        </p:nvPicPr>
        <p:blipFill>
          <a:blip r:embed="rId4"/>
          <a:stretch>
            <a:fillRect/>
          </a:stretch>
        </p:blipFill>
        <p:spPr>
          <a:xfrm>
            <a:off x="4309426" y="1844824"/>
            <a:ext cx="3586774" cy="2339201"/>
          </a:xfrm>
          <a:prstGeom prst="rect">
            <a:avLst/>
          </a:prstGeom>
          <a:ln w="12700" cmpd="sng">
            <a:solidFill>
              <a:srgbClr val="FFFFFF"/>
            </a:solidFill>
          </a:ln>
        </p:spPr>
      </p:pic>
      <p:pic>
        <p:nvPicPr>
          <p:cNvPr id="16" name="Bildobjekt 1"/>
          <p:cNvPicPr>
            <a:picLocks noChangeAspect="1"/>
          </p:cNvPicPr>
          <p:nvPr/>
        </p:nvPicPr>
        <p:blipFill>
          <a:blip r:embed="rId5"/>
          <a:stretch>
            <a:fillRect/>
          </a:stretch>
        </p:blipFill>
        <p:spPr>
          <a:xfrm>
            <a:off x="8332535" y="1844824"/>
            <a:ext cx="3585547" cy="2338400"/>
          </a:xfrm>
          <a:prstGeom prst="rect">
            <a:avLst/>
          </a:prstGeom>
          <a:ln w="12700" cmpd="sng">
            <a:solidFill>
              <a:schemeClr val="bg1"/>
            </a:solidFill>
          </a:ln>
        </p:spPr>
      </p:pic>
    </p:spTree>
    <p:extLst>
      <p:ext uri="{BB962C8B-B14F-4D97-AF65-F5344CB8AC3E}">
        <p14:creationId xmlns:p14="http://schemas.microsoft.com/office/powerpoint/2010/main" val="3582053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sv-SE" dirty="0" smtClean="0"/>
              <a:t>Atlantis Conus Abutment – custom </a:t>
            </a:r>
            <a:br>
              <a:rPr lang="sv-SE" dirty="0" smtClean="0"/>
            </a:br>
            <a:r>
              <a:rPr lang="sv-SE" dirty="0" smtClean="0"/>
              <a:t/>
            </a:r>
            <a:br>
              <a:rPr lang="sv-SE" dirty="0" smtClean="0"/>
            </a:br>
            <a:endParaRPr lang="en-US" dirty="0"/>
          </a:p>
        </p:txBody>
      </p:sp>
      <p:sp>
        <p:nvSpPr>
          <p:cNvPr id="12" name="TextBox 11"/>
          <p:cNvSpPr txBox="1"/>
          <p:nvPr/>
        </p:nvSpPr>
        <p:spPr>
          <a:xfrm>
            <a:off x="235846" y="4213537"/>
            <a:ext cx="3627906" cy="461665"/>
          </a:xfrm>
          <a:prstGeom prst="rect">
            <a:avLst/>
          </a:prstGeom>
          <a:noFill/>
        </p:spPr>
        <p:txBody>
          <a:bodyPr wrap="square" rtlCol="0">
            <a:spAutoFit/>
          </a:bodyPr>
          <a:lstStyle/>
          <a:p>
            <a:r>
              <a:rPr lang="en-US" sz="1200" dirty="0" smtClean="0">
                <a:solidFill>
                  <a:schemeClr val="tx2"/>
                </a:solidFill>
              </a:rPr>
              <a:t>A </a:t>
            </a:r>
            <a:r>
              <a:rPr lang="en-US" sz="1200" dirty="0">
                <a:solidFill>
                  <a:schemeClr val="tx2"/>
                </a:solidFill>
              </a:rPr>
              <a:t>metal framework was made to fit onto the </a:t>
            </a:r>
            <a:r>
              <a:rPr lang="en-US" sz="1200" dirty="0" err="1">
                <a:solidFill>
                  <a:schemeClr val="tx2"/>
                </a:solidFill>
              </a:rPr>
              <a:t>galvano</a:t>
            </a:r>
            <a:r>
              <a:rPr lang="en-US" sz="1200" dirty="0">
                <a:solidFill>
                  <a:schemeClr val="tx2"/>
                </a:solidFill>
              </a:rPr>
              <a:t> copings.</a:t>
            </a:r>
          </a:p>
        </p:txBody>
      </p:sp>
      <p:sp>
        <p:nvSpPr>
          <p:cNvPr id="13" name="TextBox 12"/>
          <p:cNvSpPr txBox="1"/>
          <p:nvPr/>
        </p:nvSpPr>
        <p:spPr>
          <a:xfrm>
            <a:off x="4113224" y="4239523"/>
            <a:ext cx="4280019" cy="461665"/>
          </a:xfrm>
          <a:prstGeom prst="rect">
            <a:avLst/>
          </a:prstGeom>
          <a:noFill/>
        </p:spPr>
        <p:txBody>
          <a:bodyPr wrap="square" rtlCol="0">
            <a:spAutoFit/>
          </a:bodyPr>
          <a:lstStyle/>
          <a:p>
            <a:r>
              <a:rPr lang="en-US" sz="1200" dirty="0">
                <a:solidFill>
                  <a:schemeClr val="tx2"/>
                </a:solidFill>
              </a:rPr>
              <a:t>The </a:t>
            </a:r>
            <a:r>
              <a:rPr lang="en-US" sz="1200" dirty="0" smtClean="0">
                <a:solidFill>
                  <a:schemeClr val="tx2"/>
                </a:solidFill>
              </a:rPr>
              <a:t>Atlantis </a:t>
            </a:r>
            <a:r>
              <a:rPr lang="en-US" sz="1200" dirty="0">
                <a:solidFill>
                  <a:schemeClr val="tx2"/>
                </a:solidFill>
              </a:rPr>
              <a:t>Conus Abutments were installed and torqued. </a:t>
            </a:r>
            <a:r>
              <a:rPr lang="en-US" sz="1200" dirty="0" smtClean="0">
                <a:solidFill>
                  <a:schemeClr val="tx2"/>
                </a:solidFill>
              </a:rPr>
              <a:t>The </a:t>
            </a:r>
            <a:r>
              <a:rPr lang="en-US" sz="1200" dirty="0">
                <a:solidFill>
                  <a:schemeClr val="tx2"/>
                </a:solidFill>
              </a:rPr>
              <a:t>screw access holes were sealed with composite.</a:t>
            </a:r>
          </a:p>
        </p:txBody>
      </p:sp>
      <p:sp>
        <p:nvSpPr>
          <p:cNvPr id="14" name="TextBox 13"/>
          <p:cNvSpPr txBox="1"/>
          <p:nvPr/>
        </p:nvSpPr>
        <p:spPr>
          <a:xfrm>
            <a:off x="8228734" y="4233732"/>
            <a:ext cx="3627906" cy="276999"/>
          </a:xfrm>
          <a:prstGeom prst="rect">
            <a:avLst/>
          </a:prstGeom>
          <a:noFill/>
        </p:spPr>
        <p:txBody>
          <a:bodyPr wrap="square" rtlCol="0">
            <a:spAutoFit/>
          </a:bodyPr>
          <a:lstStyle/>
          <a:p>
            <a:r>
              <a:rPr lang="en-US" sz="1200" dirty="0" err="1">
                <a:solidFill>
                  <a:schemeClr val="tx2"/>
                </a:solidFill>
              </a:rPr>
              <a:t>Galvano</a:t>
            </a:r>
            <a:r>
              <a:rPr lang="en-US" sz="1200" dirty="0">
                <a:solidFill>
                  <a:schemeClr val="tx2"/>
                </a:solidFill>
              </a:rPr>
              <a:t> copings placed onto the abutments.</a:t>
            </a:r>
          </a:p>
        </p:txBody>
      </p:sp>
      <p:pic>
        <p:nvPicPr>
          <p:cNvPr id="17" name="Bildobjekt 1"/>
          <p:cNvPicPr>
            <a:picLocks noChangeAspect="1"/>
          </p:cNvPicPr>
          <p:nvPr/>
        </p:nvPicPr>
        <p:blipFill>
          <a:blip r:embed="rId3"/>
          <a:stretch>
            <a:fillRect/>
          </a:stretch>
        </p:blipFill>
        <p:spPr>
          <a:xfrm>
            <a:off x="343961" y="1850801"/>
            <a:ext cx="3622858" cy="2362733"/>
          </a:xfrm>
          <a:prstGeom prst="rect">
            <a:avLst/>
          </a:prstGeom>
          <a:ln w="12700" cmpd="sng">
            <a:solidFill>
              <a:schemeClr val="bg1"/>
            </a:solidFill>
          </a:ln>
        </p:spPr>
      </p:pic>
      <p:pic>
        <p:nvPicPr>
          <p:cNvPr id="18" name="Bildobjekt 1"/>
          <p:cNvPicPr>
            <a:picLocks noChangeAspect="1"/>
          </p:cNvPicPr>
          <p:nvPr/>
        </p:nvPicPr>
        <p:blipFill>
          <a:blip r:embed="rId4"/>
          <a:stretch>
            <a:fillRect/>
          </a:stretch>
        </p:blipFill>
        <p:spPr>
          <a:xfrm>
            <a:off x="4192725" y="1841054"/>
            <a:ext cx="3637803" cy="2372480"/>
          </a:xfrm>
          <a:prstGeom prst="rect">
            <a:avLst/>
          </a:prstGeom>
          <a:ln w="12700" cmpd="sng">
            <a:solidFill>
              <a:srgbClr val="FFFFFF"/>
            </a:solidFill>
          </a:ln>
        </p:spPr>
      </p:pic>
      <p:pic>
        <p:nvPicPr>
          <p:cNvPr id="20" name="Bildobjekt 1"/>
          <p:cNvPicPr>
            <a:picLocks noChangeAspect="1"/>
          </p:cNvPicPr>
          <p:nvPr/>
        </p:nvPicPr>
        <p:blipFill>
          <a:blip r:embed="rId5"/>
          <a:stretch>
            <a:fillRect/>
          </a:stretch>
        </p:blipFill>
        <p:spPr>
          <a:xfrm>
            <a:off x="8239509" y="1854535"/>
            <a:ext cx="3617131" cy="2358999"/>
          </a:xfrm>
          <a:prstGeom prst="rect">
            <a:avLst/>
          </a:prstGeom>
          <a:ln w="12700" cmpd="sng">
            <a:solidFill>
              <a:srgbClr val="FFFFFF"/>
            </a:solidFill>
          </a:ln>
        </p:spPr>
      </p:pic>
      <p:sp>
        <p:nvSpPr>
          <p:cNvPr id="11" name="TextBox 10"/>
          <p:cNvSpPr txBox="1"/>
          <p:nvPr/>
        </p:nvSpPr>
        <p:spPr>
          <a:xfrm>
            <a:off x="235846" y="5096507"/>
            <a:ext cx="6605686" cy="261610"/>
          </a:xfrm>
          <a:prstGeom prst="rect">
            <a:avLst/>
          </a:prstGeom>
          <a:noFill/>
        </p:spPr>
        <p:txBody>
          <a:bodyPr wrap="square" rtlCol="0">
            <a:spAutoFit/>
          </a:bodyPr>
          <a:lstStyle/>
          <a:p>
            <a:pPr>
              <a:lnSpc>
                <a:spcPct val="110000"/>
              </a:lnSpc>
            </a:pPr>
            <a:r>
              <a:rPr lang="en-US" sz="1000" i="1" dirty="0">
                <a:solidFill>
                  <a:schemeClr val="tx2"/>
                </a:solidFill>
              </a:rPr>
              <a:t>Courtesy of </a:t>
            </a:r>
            <a:r>
              <a:rPr lang="nb-NO" sz="1000" i="1" dirty="0" smtClean="0">
                <a:solidFill>
                  <a:schemeClr val="tx2"/>
                </a:solidFill>
              </a:rPr>
              <a:t>Jose </a:t>
            </a:r>
            <a:r>
              <a:rPr lang="nb-NO" sz="1000" i="1" dirty="0">
                <a:solidFill>
                  <a:schemeClr val="tx2"/>
                </a:solidFill>
              </a:rPr>
              <a:t>de San Jose Gonzalez, </a:t>
            </a:r>
            <a:r>
              <a:rPr lang="nb-NO" sz="1000" i="1" dirty="0" smtClean="0">
                <a:solidFill>
                  <a:schemeClr val="tx2"/>
                </a:solidFill>
              </a:rPr>
              <a:t>MDT, Dr</a:t>
            </a:r>
            <a:r>
              <a:rPr lang="nb-NO" sz="1000" i="1" dirty="0">
                <a:solidFill>
                  <a:schemeClr val="tx2"/>
                </a:solidFill>
              </a:rPr>
              <a:t>. Wolfgang </a:t>
            </a:r>
            <a:r>
              <a:rPr lang="nb-NO" sz="1000" i="1" dirty="0" err="1">
                <a:solidFill>
                  <a:schemeClr val="tx2"/>
                </a:solidFill>
              </a:rPr>
              <a:t>Hertfelder</a:t>
            </a:r>
            <a:r>
              <a:rPr lang="nb-NO" sz="1000" i="1" dirty="0">
                <a:solidFill>
                  <a:schemeClr val="tx2"/>
                </a:solidFill>
              </a:rPr>
              <a:t>,  </a:t>
            </a:r>
            <a:r>
              <a:rPr lang="nb-NO" sz="1000" i="1" dirty="0" smtClean="0">
                <a:solidFill>
                  <a:schemeClr val="tx2"/>
                </a:solidFill>
              </a:rPr>
              <a:t>DDS, Dr</a:t>
            </a:r>
            <a:r>
              <a:rPr lang="nb-NO" sz="1000" i="1" dirty="0">
                <a:solidFill>
                  <a:schemeClr val="tx2"/>
                </a:solidFill>
              </a:rPr>
              <a:t>. Rene </a:t>
            </a:r>
            <a:r>
              <a:rPr lang="nb-NO" sz="1000" i="1" dirty="0" err="1" smtClean="0">
                <a:solidFill>
                  <a:schemeClr val="tx2"/>
                </a:solidFill>
              </a:rPr>
              <a:t>Wörtche</a:t>
            </a:r>
            <a:r>
              <a:rPr lang="nb-NO" sz="1000" i="1" dirty="0" smtClean="0">
                <a:solidFill>
                  <a:schemeClr val="tx2"/>
                </a:solidFill>
              </a:rPr>
              <a:t>, Germany</a:t>
            </a:r>
            <a:endParaRPr lang="nb-NO" sz="1000" i="1" dirty="0">
              <a:solidFill>
                <a:schemeClr val="tx2"/>
              </a:solidFill>
            </a:endParaRPr>
          </a:p>
        </p:txBody>
      </p:sp>
    </p:spTree>
    <p:extLst>
      <p:ext uri="{BB962C8B-B14F-4D97-AF65-F5344CB8AC3E}">
        <p14:creationId xmlns:p14="http://schemas.microsoft.com/office/powerpoint/2010/main" val="1457903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sv-SE" dirty="0" smtClean="0"/>
              <a:t>Atlantis Conus Abutment – custom </a:t>
            </a:r>
            <a:br>
              <a:rPr lang="sv-SE" dirty="0" smtClean="0"/>
            </a:br>
            <a:r>
              <a:rPr lang="sv-SE" dirty="0" smtClean="0"/>
              <a:t/>
            </a:r>
            <a:br>
              <a:rPr lang="sv-SE" dirty="0" smtClean="0"/>
            </a:br>
            <a:endParaRPr lang="en-US" dirty="0"/>
          </a:p>
        </p:txBody>
      </p:sp>
      <p:sp>
        <p:nvSpPr>
          <p:cNvPr id="12" name="TextBox 11"/>
          <p:cNvSpPr txBox="1"/>
          <p:nvPr/>
        </p:nvSpPr>
        <p:spPr>
          <a:xfrm>
            <a:off x="235846" y="4213537"/>
            <a:ext cx="3627906" cy="646331"/>
          </a:xfrm>
          <a:prstGeom prst="rect">
            <a:avLst/>
          </a:prstGeom>
          <a:noFill/>
        </p:spPr>
        <p:txBody>
          <a:bodyPr wrap="square" rtlCol="0">
            <a:spAutoFit/>
          </a:bodyPr>
          <a:lstStyle/>
          <a:p>
            <a:r>
              <a:rPr lang="en-US" sz="1200" dirty="0">
                <a:solidFill>
                  <a:schemeClr val="tx2"/>
                </a:solidFill>
              </a:rPr>
              <a:t>The </a:t>
            </a:r>
            <a:r>
              <a:rPr lang="en-US" sz="1200" dirty="0" err="1">
                <a:solidFill>
                  <a:schemeClr val="tx2"/>
                </a:solidFill>
              </a:rPr>
              <a:t>galvano</a:t>
            </a:r>
            <a:r>
              <a:rPr lang="en-US" sz="1200" dirty="0">
                <a:solidFill>
                  <a:schemeClr val="tx2"/>
                </a:solidFill>
              </a:rPr>
              <a:t> copings were cemented into the framework (tertiary structure) in the patient mouth to ensure a passive fit.</a:t>
            </a:r>
          </a:p>
        </p:txBody>
      </p:sp>
      <p:sp>
        <p:nvSpPr>
          <p:cNvPr id="13" name="TextBox 12"/>
          <p:cNvSpPr txBox="1"/>
          <p:nvPr/>
        </p:nvSpPr>
        <p:spPr>
          <a:xfrm>
            <a:off x="4206272" y="4247328"/>
            <a:ext cx="3627906" cy="830997"/>
          </a:xfrm>
          <a:prstGeom prst="rect">
            <a:avLst/>
          </a:prstGeom>
          <a:noFill/>
        </p:spPr>
        <p:txBody>
          <a:bodyPr wrap="square" rtlCol="0">
            <a:spAutoFit/>
          </a:bodyPr>
          <a:lstStyle/>
          <a:p>
            <a:r>
              <a:rPr lang="en-US" sz="1200" dirty="0">
                <a:solidFill>
                  <a:schemeClr val="tx2"/>
                </a:solidFill>
              </a:rPr>
              <a:t>An impression was taken with the copings and framework (tertiary structure). A new laboratory model was made for the design of the final restoration.</a:t>
            </a:r>
          </a:p>
        </p:txBody>
      </p:sp>
      <p:sp>
        <p:nvSpPr>
          <p:cNvPr id="14" name="TextBox 13"/>
          <p:cNvSpPr txBox="1"/>
          <p:nvPr/>
        </p:nvSpPr>
        <p:spPr>
          <a:xfrm>
            <a:off x="8127697" y="4213536"/>
            <a:ext cx="3627906" cy="461665"/>
          </a:xfrm>
          <a:prstGeom prst="rect">
            <a:avLst/>
          </a:prstGeom>
          <a:noFill/>
        </p:spPr>
        <p:txBody>
          <a:bodyPr wrap="square" rtlCol="0">
            <a:spAutoFit/>
          </a:bodyPr>
          <a:lstStyle/>
          <a:p>
            <a:r>
              <a:rPr lang="en-US" sz="1200" dirty="0">
                <a:solidFill>
                  <a:schemeClr val="tx2"/>
                </a:solidFill>
              </a:rPr>
              <a:t>The prosthesis was finalized at the dental laboratory.</a:t>
            </a:r>
          </a:p>
        </p:txBody>
      </p:sp>
      <p:pic>
        <p:nvPicPr>
          <p:cNvPr id="19" name="Bildobjekt 1"/>
          <p:cNvPicPr>
            <a:picLocks noChangeAspect="1"/>
          </p:cNvPicPr>
          <p:nvPr/>
        </p:nvPicPr>
        <p:blipFill>
          <a:blip r:embed="rId3"/>
          <a:stretch>
            <a:fillRect/>
          </a:stretch>
        </p:blipFill>
        <p:spPr>
          <a:xfrm>
            <a:off x="308623" y="1863017"/>
            <a:ext cx="3604130" cy="2350520"/>
          </a:xfrm>
          <a:prstGeom prst="rect">
            <a:avLst/>
          </a:prstGeom>
          <a:ln w="12700" cmpd="sng">
            <a:solidFill>
              <a:srgbClr val="FFFFFF"/>
            </a:solidFill>
          </a:ln>
        </p:spPr>
      </p:pic>
      <p:pic>
        <p:nvPicPr>
          <p:cNvPr id="11" name="Bildobjekt 1"/>
          <p:cNvPicPr>
            <a:picLocks noChangeAspect="1"/>
          </p:cNvPicPr>
          <p:nvPr/>
        </p:nvPicPr>
        <p:blipFill>
          <a:blip r:embed="rId4"/>
          <a:stretch>
            <a:fillRect/>
          </a:stretch>
        </p:blipFill>
        <p:spPr>
          <a:xfrm>
            <a:off x="4246428" y="1863017"/>
            <a:ext cx="3604129" cy="2350520"/>
          </a:xfrm>
          <a:prstGeom prst="rect">
            <a:avLst/>
          </a:prstGeom>
          <a:ln w="12700" cmpd="sng">
            <a:solidFill>
              <a:srgbClr val="FFFFFF"/>
            </a:solidFill>
          </a:ln>
        </p:spPr>
      </p:pic>
      <p:pic>
        <p:nvPicPr>
          <p:cNvPr id="15" name="Bildobjekt 1"/>
          <p:cNvPicPr>
            <a:picLocks noChangeAspect="1"/>
          </p:cNvPicPr>
          <p:nvPr/>
        </p:nvPicPr>
        <p:blipFill>
          <a:blip r:embed="rId5"/>
          <a:stretch>
            <a:fillRect/>
          </a:stretch>
        </p:blipFill>
        <p:spPr>
          <a:xfrm>
            <a:off x="8184232" y="1863015"/>
            <a:ext cx="3604134" cy="2350522"/>
          </a:xfrm>
          <a:prstGeom prst="rect">
            <a:avLst/>
          </a:prstGeom>
          <a:ln w="12700" cmpd="sng">
            <a:solidFill>
              <a:srgbClr val="FFFFFF"/>
            </a:solidFill>
          </a:ln>
        </p:spPr>
      </p:pic>
      <p:sp>
        <p:nvSpPr>
          <p:cNvPr id="16" name="TextBox 15"/>
          <p:cNvSpPr txBox="1"/>
          <p:nvPr/>
        </p:nvSpPr>
        <p:spPr>
          <a:xfrm>
            <a:off x="235846" y="5309158"/>
            <a:ext cx="6605686" cy="261610"/>
          </a:xfrm>
          <a:prstGeom prst="rect">
            <a:avLst/>
          </a:prstGeom>
          <a:noFill/>
        </p:spPr>
        <p:txBody>
          <a:bodyPr wrap="square" rtlCol="0">
            <a:spAutoFit/>
          </a:bodyPr>
          <a:lstStyle/>
          <a:p>
            <a:pPr>
              <a:lnSpc>
                <a:spcPct val="110000"/>
              </a:lnSpc>
            </a:pPr>
            <a:r>
              <a:rPr lang="en-US" sz="1000" i="1" dirty="0">
                <a:solidFill>
                  <a:schemeClr val="tx2"/>
                </a:solidFill>
              </a:rPr>
              <a:t>Courtesy of </a:t>
            </a:r>
            <a:r>
              <a:rPr lang="nb-NO" sz="1000" i="1" dirty="0" smtClean="0">
                <a:solidFill>
                  <a:schemeClr val="tx2"/>
                </a:solidFill>
              </a:rPr>
              <a:t>Jose </a:t>
            </a:r>
            <a:r>
              <a:rPr lang="nb-NO" sz="1000" i="1" dirty="0">
                <a:solidFill>
                  <a:schemeClr val="tx2"/>
                </a:solidFill>
              </a:rPr>
              <a:t>de San Jose Gonzalez, </a:t>
            </a:r>
            <a:r>
              <a:rPr lang="nb-NO" sz="1000" i="1" dirty="0" smtClean="0">
                <a:solidFill>
                  <a:schemeClr val="tx2"/>
                </a:solidFill>
              </a:rPr>
              <a:t>MDT, Dr</a:t>
            </a:r>
            <a:r>
              <a:rPr lang="nb-NO" sz="1000" i="1" dirty="0">
                <a:solidFill>
                  <a:schemeClr val="tx2"/>
                </a:solidFill>
              </a:rPr>
              <a:t>. Wolfgang </a:t>
            </a:r>
            <a:r>
              <a:rPr lang="nb-NO" sz="1000" i="1" dirty="0" err="1">
                <a:solidFill>
                  <a:schemeClr val="tx2"/>
                </a:solidFill>
              </a:rPr>
              <a:t>Hertfelder</a:t>
            </a:r>
            <a:r>
              <a:rPr lang="nb-NO" sz="1000" i="1" dirty="0">
                <a:solidFill>
                  <a:schemeClr val="tx2"/>
                </a:solidFill>
              </a:rPr>
              <a:t>,  </a:t>
            </a:r>
            <a:r>
              <a:rPr lang="nb-NO" sz="1000" i="1" dirty="0" smtClean="0">
                <a:solidFill>
                  <a:schemeClr val="tx2"/>
                </a:solidFill>
              </a:rPr>
              <a:t>DDS, Dr</a:t>
            </a:r>
            <a:r>
              <a:rPr lang="nb-NO" sz="1000" i="1" dirty="0">
                <a:solidFill>
                  <a:schemeClr val="tx2"/>
                </a:solidFill>
              </a:rPr>
              <a:t>. Rene </a:t>
            </a:r>
            <a:r>
              <a:rPr lang="nb-NO" sz="1000" i="1" dirty="0" err="1" smtClean="0">
                <a:solidFill>
                  <a:schemeClr val="tx2"/>
                </a:solidFill>
              </a:rPr>
              <a:t>Wörtche</a:t>
            </a:r>
            <a:r>
              <a:rPr lang="nb-NO" sz="1000" i="1" dirty="0" smtClean="0">
                <a:solidFill>
                  <a:schemeClr val="tx2"/>
                </a:solidFill>
              </a:rPr>
              <a:t>, Germany</a:t>
            </a:r>
            <a:endParaRPr lang="nb-NO" sz="1000" i="1" dirty="0">
              <a:solidFill>
                <a:schemeClr val="tx2"/>
              </a:solidFill>
            </a:endParaRPr>
          </a:p>
        </p:txBody>
      </p:sp>
    </p:spTree>
    <p:extLst>
      <p:ext uri="{BB962C8B-B14F-4D97-AF65-F5344CB8AC3E}">
        <p14:creationId xmlns:p14="http://schemas.microsoft.com/office/powerpoint/2010/main" val="428319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Streamlined ordering process</a:t>
            </a:r>
            <a:endParaRPr lang="en-GB" dirty="0"/>
          </a:p>
        </p:txBody>
      </p:sp>
      <p:sp>
        <p:nvSpPr>
          <p:cNvPr id="6" name="Pladsholder til slidenummer 5"/>
          <p:cNvSpPr>
            <a:spLocks noGrp="1"/>
          </p:cNvSpPr>
          <p:nvPr>
            <p:ph type="sldNum" sz="quarter" idx="4"/>
          </p:nvPr>
        </p:nvSpPr>
        <p:spPr/>
        <p:txBody>
          <a:bodyPr/>
          <a:lstStyle/>
          <a:p>
            <a:fld id="{45D37B1E-C366-494F-A587-962AD9AABC83}" type="slidenum">
              <a:rPr lang="en-GB" smtClean="0"/>
              <a:pPr/>
              <a:t>48</a:t>
            </a:fld>
            <a:endParaRPr lang="en-GB" dirty="0"/>
          </a:p>
        </p:txBody>
      </p:sp>
      <p:sp>
        <p:nvSpPr>
          <p:cNvPr id="7" name="Pladsholder til tekst 13"/>
          <p:cNvSpPr>
            <a:spLocks noGrp="1"/>
          </p:cNvSpPr>
          <p:nvPr>
            <p:ph type="body" sz="quarter" idx="14"/>
          </p:nvPr>
        </p:nvSpPr>
        <p:spPr>
          <a:xfrm>
            <a:off x="10075333" y="5822462"/>
            <a:ext cx="2116667" cy="608548"/>
          </a:xfrm>
          <a:blipFill>
            <a:blip r:embed="rId2"/>
            <a:srcRect/>
            <a:stretch>
              <a:fillRect l="-332002" t="-56194" r="3" b="2"/>
            </a:stretch>
          </a:blipFill>
        </p:spPr>
        <p:txBody>
          <a:bodyPr/>
          <a:lstStyle>
            <a:lvl1pPr algn="r">
              <a:defRPr sz="100">
                <a:solidFill>
                  <a:schemeClr val="accent2"/>
                </a:solidFill>
              </a:defRPr>
            </a:lvl1pPr>
          </a:lstStyle>
          <a:p>
            <a:pPr lvl="0"/>
            <a:r>
              <a:rPr lang="en-GB" dirty="0" smtClean="0"/>
              <a:t>1</a:t>
            </a:r>
            <a:endParaRPr lang="en-GB" dirty="0"/>
          </a:p>
        </p:txBody>
      </p:sp>
    </p:spTree>
    <p:extLst>
      <p:ext uri="{BB962C8B-B14F-4D97-AF65-F5344CB8AC3E}">
        <p14:creationId xmlns:p14="http://schemas.microsoft.com/office/powerpoint/2010/main" val="18365384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1743477"/>
            <a:ext cx="1645518" cy="219310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5594" y="2015589"/>
            <a:ext cx="2716591" cy="1530849"/>
          </a:xfrm>
          <a:prstGeom prst="rect">
            <a:avLst/>
          </a:prstGeom>
        </p:spPr>
      </p:pic>
      <p:sp>
        <p:nvSpPr>
          <p:cNvPr id="2" name="Title 1"/>
          <p:cNvSpPr>
            <a:spLocks noGrp="1"/>
          </p:cNvSpPr>
          <p:nvPr>
            <p:ph type="title"/>
          </p:nvPr>
        </p:nvSpPr>
        <p:spPr/>
        <p:txBody>
          <a:bodyPr/>
          <a:lstStyle/>
          <a:p>
            <a:r>
              <a:rPr lang="en-US" dirty="0" smtClean="0"/>
              <a:t>Atlantis is good business</a:t>
            </a:r>
            <a:br>
              <a:rPr lang="en-US" dirty="0" smtClean="0"/>
            </a:br>
            <a:r>
              <a:rPr lang="en-US" dirty="0" smtClean="0"/>
              <a:t>– Increased practice and laboratory efficiency</a:t>
            </a:r>
            <a:endParaRPr lang="en-US" dirty="0"/>
          </a:p>
        </p:txBody>
      </p:sp>
      <p:sp>
        <p:nvSpPr>
          <p:cNvPr id="4" name="TextBox 3"/>
          <p:cNvSpPr txBox="1"/>
          <p:nvPr/>
        </p:nvSpPr>
        <p:spPr>
          <a:xfrm>
            <a:off x="664592" y="2085675"/>
            <a:ext cx="864096" cy="707886"/>
          </a:xfrm>
          <a:prstGeom prst="rect">
            <a:avLst/>
          </a:prstGeom>
          <a:noFill/>
        </p:spPr>
        <p:txBody>
          <a:bodyPr wrap="square" rtlCol="0">
            <a:spAutoFit/>
          </a:bodyPr>
          <a:lstStyle/>
          <a:p>
            <a:r>
              <a:rPr lang="en-US" sz="4000" dirty="0" smtClean="0">
                <a:solidFill>
                  <a:schemeClr val="accent2"/>
                </a:solidFill>
                <a:latin typeface="Futura Std Book" pitchFamily="34" charset="0"/>
              </a:rPr>
              <a:t>1</a:t>
            </a:r>
          </a:p>
        </p:txBody>
      </p:sp>
      <p:sp>
        <p:nvSpPr>
          <p:cNvPr id="7" name="TextBox 6"/>
          <p:cNvSpPr txBox="1"/>
          <p:nvPr/>
        </p:nvSpPr>
        <p:spPr>
          <a:xfrm>
            <a:off x="5924982" y="2073128"/>
            <a:ext cx="864096" cy="707886"/>
          </a:xfrm>
          <a:prstGeom prst="rect">
            <a:avLst/>
          </a:prstGeom>
          <a:noFill/>
        </p:spPr>
        <p:txBody>
          <a:bodyPr wrap="square" rtlCol="0">
            <a:spAutoFit/>
          </a:bodyPr>
          <a:lstStyle/>
          <a:p>
            <a:r>
              <a:rPr lang="en-US" sz="4000" dirty="0" smtClean="0">
                <a:solidFill>
                  <a:schemeClr val="accent2"/>
                </a:solidFill>
                <a:latin typeface="Futura Std Book" pitchFamily="34" charset="0"/>
              </a:rPr>
              <a:t>3</a:t>
            </a:r>
          </a:p>
        </p:txBody>
      </p:sp>
      <p:sp>
        <p:nvSpPr>
          <p:cNvPr id="5" name="TextBox 4"/>
          <p:cNvSpPr txBox="1"/>
          <p:nvPr/>
        </p:nvSpPr>
        <p:spPr>
          <a:xfrm>
            <a:off x="664592" y="3849311"/>
            <a:ext cx="864096" cy="707886"/>
          </a:xfrm>
          <a:prstGeom prst="rect">
            <a:avLst/>
          </a:prstGeom>
          <a:noFill/>
        </p:spPr>
        <p:txBody>
          <a:bodyPr wrap="square" rtlCol="0">
            <a:spAutoFit/>
          </a:bodyPr>
          <a:lstStyle/>
          <a:p>
            <a:r>
              <a:rPr lang="en-US" sz="4000" dirty="0" smtClean="0">
                <a:solidFill>
                  <a:schemeClr val="accent2"/>
                </a:solidFill>
                <a:latin typeface="Futura Std Book" pitchFamily="34" charset="0"/>
              </a:rPr>
              <a:t>2</a:t>
            </a:r>
          </a:p>
        </p:txBody>
      </p:sp>
      <p:sp>
        <p:nvSpPr>
          <p:cNvPr id="8" name="TextBox 7"/>
          <p:cNvSpPr txBox="1"/>
          <p:nvPr/>
        </p:nvSpPr>
        <p:spPr>
          <a:xfrm>
            <a:off x="1127175" y="2177920"/>
            <a:ext cx="2664296" cy="1077218"/>
          </a:xfrm>
          <a:prstGeom prst="rect">
            <a:avLst/>
          </a:prstGeom>
          <a:noFill/>
        </p:spPr>
        <p:txBody>
          <a:bodyPr wrap="square" rtlCol="0">
            <a:spAutoFit/>
          </a:bodyPr>
          <a:lstStyle/>
          <a:p>
            <a:r>
              <a:rPr lang="en-US" sz="1600" dirty="0" smtClean="0">
                <a:solidFill>
                  <a:schemeClr val="tx2"/>
                </a:solidFill>
              </a:rPr>
              <a:t>Implant level impression taken by clinician. </a:t>
            </a:r>
            <a:br>
              <a:rPr lang="en-US" sz="1600" dirty="0" smtClean="0">
                <a:solidFill>
                  <a:schemeClr val="tx2"/>
                </a:solidFill>
              </a:rPr>
            </a:br>
            <a:r>
              <a:rPr lang="en-US" sz="1600" dirty="0" smtClean="0">
                <a:solidFill>
                  <a:schemeClr val="tx2"/>
                </a:solidFill>
              </a:rPr>
              <a:t>Sent to dental laboratory with request for Atlantis.</a:t>
            </a:r>
          </a:p>
        </p:txBody>
      </p:sp>
      <p:sp>
        <p:nvSpPr>
          <p:cNvPr id="9" name="TextBox 8"/>
          <p:cNvSpPr txBox="1"/>
          <p:nvPr/>
        </p:nvSpPr>
        <p:spPr>
          <a:xfrm>
            <a:off x="1127175" y="3936579"/>
            <a:ext cx="2664296" cy="1323439"/>
          </a:xfrm>
          <a:prstGeom prst="rect">
            <a:avLst/>
          </a:prstGeom>
          <a:noFill/>
        </p:spPr>
        <p:txBody>
          <a:bodyPr wrap="square" rtlCol="0">
            <a:spAutoFit/>
          </a:bodyPr>
          <a:lstStyle/>
          <a:p>
            <a:r>
              <a:rPr lang="en-US" sz="1600" dirty="0" smtClean="0">
                <a:solidFill>
                  <a:schemeClr val="tx2"/>
                </a:solidFill>
              </a:rPr>
              <a:t>Dental technician enter order in Atlantis </a:t>
            </a:r>
            <a:r>
              <a:rPr lang="en-US" sz="1600" dirty="0" err="1" smtClean="0">
                <a:solidFill>
                  <a:schemeClr val="tx2"/>
                </a:solidFill>
              </a:rPr>
              <a:t>WebOrder</a:t>
            </a:r>
            <a:r>
              <a:rPr lang="en-US" sz="1600" dirty="0" smtClean="0">
                <a:solidFill>
                  <a:schemeClr val="tx2"/>
                </a:solidFill>
              </a:rPr>
              <a:t>. Model or scan files transferred to </a:t>
            </a:r>
            <a:r>
              <a:rPr lang="en-US" sz="1600" dirty="0" err="1" smtClean="0">
                <a:solidFill>
                  <a:schemeClr val="tx2"/>
                </a:solidFill>
              </a:rPr>
              <a:t>Dentsply</a:t>
            </a:r>
            <a:r>
              <a:rPr lang="en-US" sz="1600" dirty="0" smtClean="0">
                <a:solidFill>
                  <a:schemeClr val="tx2"/>
                </a:solidFill>
              </a:rPr>
              <a:t> Sirona Implants.</a:t>
            </a:r>
          </a:p>
        </p:txBody>
      </p:sp>
      <p:sp>
        <p:nvSpPr>
          <p:cNvPr id="10" name="TextBox 9"/>
          <p:cNvSpPr txBox="1"/>
          <p:nvPr/>
        </p:nvSpPr>
        <p:spPr>
          <a:xfrm>
            <a:off x="6511927" y="2177830"/>
            <a:ext cx="2461235" cy="830997"/>
          </a:xfrm>
          <a:prstGeom prst="rect">
            <a:avLst/>
          </a:prstGeom>
          <a:noFill/>
        </p:spPr>
        <p:txBody>
          <a:bodyPr wrap="square" rtlCol="0">
            <a:spAutoFit/>
          </a:bodyPr>
          <a:lstStyle/>
          <a:p>
            <a:r>
              <a:rPr lang="en-US" sz="1600" dirty="0" smtClean="0">
                <a:solidFill>
                  <a:schemeClr val="tx2"/>
                </a:solidFill>
              </a:rPr>
              <a:t>Abutments designed by </a:t>
            </a:r>
            <a:r>
              <a:rPr lang="en-US" sz="1600" dirty="0" err="1" smtClean="0">
                <a:solidFill>
                  <a:schemeClr val="tx2"/>
                </a:solidFill>
              </a:rPr>
              <a:t>Dentsply</a:t>
            </a:r>
            <a:r>
              <a:rPr lang="en-US" sz="1600" dirty="0" smtClean="0">
                <a:solidFill>
                  <a:schemeClr val="tx2"/>
                </a:solidFill>
              </a:rPr>
              <a:t> Sirona Implants using Atlantis VAD.</a:t>
            </a:r>
          </a:p>
        </p:txBody>
      </p:sp>
      <p:sp>
        <p:nvSpPr>
          <p:cNvPr id="12" name="TextBox 11"/>
          <p:cNvSpPr txBox="1"/>
          <p:nvPr/>
        </p:nvSpPr>
        <p:spPr>
          <a:xfrm>
            <a:off x="6511927" y="3930641"/>
            <a:ext cx="3251254" cy="1323439"/>
          </a:xfrm>
          <a:prstGeom prst="rect">
            <a:avLst/>
          </a:prstGeom>
          <a:noFill/>
        </p:spPr>
        <p:txBody>
          <a:bodyPr wrap="square" rtlCol="0">
            <a:spAutoFit/>
          </a:bodyPr>
          <a:lstStyle/>
          <a:p>
            <a:r>
              <a:rPr lang="en-US" sz="1600" dirty="0" smtClean="0">
                <a:solidFill>
                  <a:schemeClr val="tx2"/>
                </a:solidFill>
              </a:rPr>
              <a:t>Abutments returned to dental </a:t>
            </a:r>
            <a:br>
              <a:rPr lang="en-US" sz="1600" dirty="0" smtClean="0">
                <a:solidFill>
                  <a:schemeClr val="tx2"/>
                </a:solidFill>
              </a:rPr>
            </a:br>
            <a:r>
              <a:rPr lang="en-US" sz="1600" dirty="0" smtClean="0">
                <a:solidFill>
                  <a:schemeClr val="tx2"/>
                </a:solidFill>
              </a:rPr>
              <a:t>laboratory. Dental technician makes the final restoration </a:t>
            </a:r>
            <a:br>
              <a:rPr lang="en-US" sz="1600" dirty="0" smtClean="0">
                <a:solidFill>
                  <a:schemeClr val="tx2"/>
                </a:solidFill>
              </a:rPr>
            </a:br>
            <a:r>
              <a:rPr lang="en-US" sz="1600" dirty="0" smtClean="0">
                <a:solidFill>
                  <a:schemeClr val="tx2"/>
                </a:solidFill>
              </a:rPr>
              <a:t>and send back to the dental practice.</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2401" y="3645024"/>
            <a:ext cx="1957787" cy="1908222"/>
          </a:xfrm>
          <a:prstGeom prst="rect">
            <a:avLst/>
          </a:prstGeom>
        </p:spPr>
      </p:pic>
      <p:sp>
        <p:nvSpPr>
          <p:cNvPr id="18" name="TextBox 17"/>
          <p:cNvSpPr txBox="1"/>
          <p:nvPr/>
        </p:nvSpPr>
        <p:spPr>
          <a:xfrm>
            <a:off x="5924982" y="3823254"/>
            <a:ext cx="864096" cy="707886"/>
          </a:xfrm>
          <a:prstGeom prst="rect">
            <a:avLst/>
          </a:prstGeom>
          <a:noFill/>
        </p:spPr>
        <p:txBody>
          <a:bodyPr wrap="square" rtlCol="0">
            <a:spAutoFit/>
          </a:bodyPr>
          <a:lstStyle/>
          <a:p>
            <a:r>
              <a:rPr lang="en-US" sz="4000" dirty="0" smtClean="0">
                <a:solidFill>
                  <a:schemeClr val="accent2"/>
                </a:solidFill>
                <a:latin typeface="Futura Std Book" pitchFamily="34" charset="0"/>
              </a:rPr>
              <a:t>4</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9355" y="3823254"/>
            <a:ext cx="1998488" cy="1998488"/>
          </a:xfrm>
          <a:prstGeom prst="rect">
            <a:avLst/>
          </a:prstGeom>
        </p:spPr>
      </p:pic>
      <p:sp>
        <p:nvSpPr>
          <p:cNvPr id="20" name="TextBox 19"/>
          <p:cNvSpPr txBox="1"/>
          <p:nvPr/>
        </p:nvSpPr>
        <p:spPr>
          <a:xfrm>
            <a:off x="8973162" y="89652"/>
            <a:ext cx="3307577" cy="646331"/>
          </a:xfrm>
          <a:prstGeom prst="rect">
            <a:avLst/>
          </a:prstGeom>
          <a:solidFill>
            <a:schemeClr val="accent4"/>
          </a:solidFill>
        </p:spPr>
        <p:txBody>
          <a:bodyPr wrap="square" lIns="274320" tIns="182880" rIns="274320" bIns="182880" rtlCol="0" anchor="ctr">
            <a:spAutoFit/>
          </a:bodyPr>
          <a:lstStyle/>
          <a:p>
            <a:r>
              <a:rPr lang="en-US" dirty="0" smtClean="0">
                <a:solidFill>
                  <a:schemeClr val="bg1"/>
                </a:solidFill>
              </a:rPr>
              <a:t>Fully-integrated process</a:t>
            </a:r>
            <a:endParaRPr lang="en-US" dirty="0">
              <a:solidFill>
                <a:schemeClr val="bg1"/>
              </a:solidFill>
            </a:endParaRPr>
          </a:p>
        </p:txBody>
      </p:sp>
    </p:spTree>
    <p:extLst>
      <p:ext uri="{BB962C8B-B14F-4D97-AF65-F5344CB8AC3E}">
        <p14:creationId xmlns:p14="http://schemas.microsoft.com/office/powerpoint/2010/main" val="1826863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74" y="2366246"/>
            <a:ext cx="11978400" cy="2622468"/>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7" y="1686272"/>
            <a:ext cx="6410509" cy="4038621"/>
          </a:xfrm>
          <a:prstGeom prst="rect">
            <a:avLst/>
          </a:prstGeom>
        </p:spPr>
      </p:pic>
      <p:pic>
        <p:nvPicPr>
          <p:cNvPr id="6" name="Bildobjekt 5"/>
          <p:cNvPicPr>
            <a:picLocks noChangeAspect="1"/>
          </p:cNvPicPr>
          <p:nvPr/>
        </p:nvPicPr>
        <p:blipFill rotWithShape="1">
          <a:blip r:embed="rId5">
            <a:extLst>
              <a:ext uri="{28A0092B-C50C-407E-A947-70E740481C1C}">
                <a14:useLocalDpi xmlns:a14="http://schemas.microsoft.com/office/drawing/2010/main" val="0"/>
              </a:ext>
            </a:extLst>
          </a:blip>
          <a:srcRect l="3611"/>
          <a:stretch/>
        </p:blipFill>
        <p:spPr>
          <a:xfrm>
            <a:off x="5657849" y="1340956"/>
            <a:ext cx="6390125" cy="4204683"/>
          </a:xfrm>
          <a:prstGeom prst="rect">
            <a:avLst/>
          </a:prstGeom>
        </p:spPr>
      </p:pic>
      <p:sp>
        <p:nvSpPr>
          <p:cNvPr id="3" name="textruta 2"/>
          <p:cNvSpPr txBox="1"/>
          <p:nvPr/>
        </p:nvSpPr>
        <p:spPr>
          <a:xfrm>
            <a:off x="181819" y="2935730"/>
            <a:ext cx="1512168" cy="723275"/>
          </a:xfrm>
          <a:prstGeom prst="rect">
            <a:avLst/>
          </a:prstGeom>
          <a:noFill/>
        </p:spPr>
        <p:txBody>
          <a:bodyPr wrap="square" rtlCol="0">
            <a:spAutoFit/>
          </a:bodyPr>
          <a:lstStyle/>
          <a:p>
            <a:pPr>
              <a:lnSpc>
                <a:spcPct val="50000"/>
              </a:lnSpc>
            </a:pPr>
            <a:r>
              <a:rPr lang="en-US" sz="1600" b="1" dirty="0" smtClean="0">
                <a:solidFill>
                  <a:schemeClr val="accent1"/>
                </a:solidFill>
              </a:rPr>
              <a:t>1999</a:t>
            </a:r>
            <a:endParaRPr lang="en-US" sz="1800" b="1" dirty="0">
              <a:solidFill>
                <a:schemeClr val="accent1"/>
              </a:solidFill>
            </a:endParaRPr>
          </a:p>
          <a:p>
            <a:r>
              <a:rPr lang="en-US" sz="1100" dirty="0" smtClean="0">
                <a:solidFill>
                  <a:schemeClr val="tx2"/>
                </a:solidFill>
              </a:rPr>
              <a:t>First patient-specific abutment delivered –</a:t>
            </a:r>
          </a:p>
          <a:p>
            <a:r>
              <a:rPr lang="en-US" sz="1100" dirty="0" smtClean="0">
                <a:solidFill>
                  <a:schemeClr val="tx2"/>
                </a:solidFill>
              </a:rPr>
              <a:t>in titanium</a:t>
            </a:r>
            <a:endParaRPr lang="en-US" sz="1100" dirty="0">
              <a:solidFill>
                <a:schemeClr val="tx2"/>
              </a:solidFill>
            </a:endParaRPr>
          </a:p>
        </p:txBody>
      </p:sp>
      <p:sp>
        <p:nvSpPr>
          <p:cNvPr id="8" name="textruta 7"/>
          <p:cNvSpPr txBox="1"/>
          <p:nvPr/>
        </p:nvSpPr>
        <p:spPr>
          <a:xfrm>
            <a:off x="1727011" y="5106079"/>
            <a:ext cx="876765" cy="723275"/>
          </a:xfrm>
          <a:prstGeom prst="rect">
            <a:avLst/>
          </a:prstGeom>
          <a:noFill/>
        </p:spPr>
        <p:txBody>
          <a:bodyPr wrap="square" rtlCol="0">
            <a:spAutoFit/>
          </a:bodyPr>
          <a:lstStyle/>
          <a:p>
            <a:pPr>
              <a:lnSpc>
                <a:spcPct val="50000"/>
              </a:lnSpc>
            </a:pPr>
            <a:r>
              <a:rPr lang="en-US" sz="1600" b="1" dirty="0" smtClean="0">
                <a:solidFill>
                  <a:schemeClr val="accent1"/>
                </a:solidFill>
              </a:rPr>
              <a:t>2005</a:t>
            </a:r>
            <a:endParaRPr lang="en-US" b="1" dirty="0">
              <a:solidFill>
                <a:schemeClr val="accent1"/>
              </a:solidFill>
            </a:endParaRPr>
          </a:p>
          <a:p>
            <a:r>
              <a:rPr lang="en-US" sz="1100" dirty="0">
                <a:solidFill>
                  <a:schemeClr val="tx2"/>
                </a:solidFill>
              </a:rPr>
              <a:t>First </a:t>
            </a:r>
            <a:r>
              <a:rPr lang="en-US" sz="1100" dirty="0" smtClean="0">
                <a:solidFill>
                  <a:schemeClr val="tx2"/>
                </a:solidFill>
              </a:rPr>
              <a:t>bar</a:t>
            </a:r>
            <a:br>
              <a:rPr lang="en-US" sz="1100" dirty="0" smtClean="0">
                <a:solidFill>
                  <a:schemeClr val="tx2"/>
                </a:solidFill>
              </a:rPr>
            </a:br>
            <a:r>
              <a:rPr lang="en-US" sz="1100" dirty="0" smtClean="0">
                <a:solidFill>
                  <a:schemeClr val="tx2"/>
                </a:solidFill>
              </a:rPr>
              <a:t>delivered – </a:t>
            </a:r>
          </a:p>
          <a:p>
            <a:r>
              <a:rPr lang="en-US" sz="1100" dirty="0" smtClean="0">
                <a:solidFill>
                  <a:schemeClr val="tx2"/>
                </a:solidFill>
              </a:rPr>
              <a:t>In titanium </a:t>
            </a:r>
            <a:endParaRPr lang="en-US" sz="1100" dirty="0">
              <a:solidFill>
                <a:schemeClr val="tx2"/>
              </a:solidFill>
            </a:endParaRPr>
          </a:p>
        </p:txBody>
      </p:sp>
      <p:sp>
        <p:nvSpPr>
          <p:cNvPr id="9" name="textruta 8"/>
          <p:cNvSpPr txBox="1"/>
          <p:nvPr/>
        </p:nvSpPr>
        <p:spPr>
          <a:xfrm>
            <a:off x="4151784" y="1407707"/>
            <a:ext cx="1872208" cy="553998"/>
          </a:xfrm>
          <a:prstGeom prst="rect">
            <a:avLst/>
          </a:prstGeom>
          <a:noFill/>
        </p:spPr>
        <p:txBody>
          <a:bodyPr wrap="square" rtlCol="0">
            <a:spAutoFit/>
          </a:bodyPr>
          <a:lstStyle/>
          <a:p>
            <a:pPr>
              <a:lnSpc>
                <a:spcPct val="50000"/>
              </a:lnSpc>
            </a:pPr>
            <a:r>
              <a:rPr lang="en-US" sz="1600" b="1" dirty="0" smtClean="0">
                <a:solidFill>
                  <a:schemeClr val="accent1"/>
                </a:solidFill>
              </a:rPr>
              <a:t>2009</a:t>
            </a:r>
            <a:endParaRPr lang="en-US" b="1" dirty="0">
              <a:solidFill>
                <a:schemeClr val="accent1"/>
              </a:solidFill>
            </a:endParaRPr>
          </a:p>
          <a:p>
            <a:r>
              <a:rPr lang="en-US" sz="1100" dirty="0">
                <a:solidFill>
                  <a:schemeClr val="tx2"/>
                </a:solidFill>
              </a:rPr>
              <a:t>Lab-based </a:t>
            </a:r>
            <a:r>
              <a:rPr lang="en-US" sz="1100" dirty="0" smtClean="0">
                <a:solidFill>
                  <a:schemeClr val="tx2"/>
                </a:solidFill>
              </a:rPr>
              <a:t>scanning</a:t>
            </a:r>
            <a:br>
              <a:rPr lang="en-US" sz="1100" dirty="0" smtClean="0">
                <a:solidFill>
                  <a:schemeClr val="tx2"/>
                </a:solidFill>
              </a:rPr>
            </a:br>
            <a:r>
              <a:rPr lang="en-US" sz="1100" dirty="0" smtClean="0">
                <a:solidFill>
                  <a:schemeClr val="tx2"/>
                </a:solidFill>
              </a:rPr>
              <a:t>for Atlantis abutments</a:t>
            </a:r>
            <a:endParaRPr lang="en-US" sz="1100" dirty="0">
              <a:solidFill>
                <a:schemeClr val="tx2"/>
              </a:solidFill>
            </a:endParaRPr>
          </a:p>
        </p:txBody>
      </p:sp>
      <p:sp>
        <p:nvSpPr>
          <p:cNvPr id="10" name="textruta 9"/>
          <p:cNvSpPr txBox="1"/>
          <p:nvPr/>
        </p:nvSpPr>
        <p:spPr>
          <a:xfrm>
            <a:off x="7448760" y="1657110"/>
            <a:ext cx="1152128" cy="553998"/>
          </a:xfrm>
          <a:prstGeom prst="rect">
            <a:avLst/>
          </a:prstGeom>
          <a:noFill/>
        </p:spPr>
        <p:txBody>
          <a:bodyPr wrap="square" rtlCol="0">
            <a:spAutoFit/>
          </a:bodyPr>
          <a:lstStyle/>
          <a:p>
            <a:pPr>
              <a:lnSpc>
                <a:spcPct val="50000"/>
              </a:lnSpc>
            </a:pPr>
            <a:r>
              <a:rPr lang="en-US" sz="1600" b="1" dirty="0" smtClean="0">
                <a:solidFill>
                  <a:schemeClr val="accent1"/>
                </a:solidFill>
              </a:rPr>
              <a:t>2011</a:t>
            </a:r>
            <a:endParaRPr lang="en-US" b="1" dirty="0">
              <a:solidFill>
                <a:schemeClr val="accent1"/>
              </a:solidFill>
            </a:endParaRPr>
          </a:p>
          <a:p>
            <a:r>
              <a:rPr lang="en-US" sz="1100" dirty="0">
                <a:solidFill>
                  <a:schemeClr val="tx2"/>
                </a:solidFill>
              </a:rPr>
              <a:t>2in1 </a:t>
            </a:r>
            <a:r>
              <a:rPr lang="en-US" sz="1100" dirty="0" smtClean="0">
                <a:solidFill>
                  <a:schemeClr val="tx2"/>
                </a:solidFill>
              </a:rPr>
              <a:t>suprastructure</a:t>
            </a:r>
            <a:endParaRPr lang="en-US" sz="1100" dirty="0">
              <a:solidFill>
                <a:schemeClr val="tx2"/>
              </a:solidFill>
            </a:endParaRPr>
          </a:p>
        </p:txBody>
      </p:sp>
      <p:sp>
        <p:nvSpPr>
          <p:cNvPr id="11" name="textruta 10"/>
          <p:cNvSpPr txBox="1"/>
          <p:nvPr/>
        </p:nvSpPr>
        <p:spPr>
          <a:xfrm>
            <a:off x="10197471" y="1063957"/>
            <a:ext cx="1728192" cy="553998"/>
          </a:xfrm>
          <a:prstGeom prst="rect">
            <a:avLst/>
          </a:prstGeom>
          <a:noFill/>
        </p:spPr>
        <p:txBody>
          <a:bodyPr wrap="square" rtlCol="0">
            <a:spAutoFit/>
          </a:bodyPr>
          <a:lstStyle/>
          <a:p>
            <a:pPr>
              <a:lnSpc>
                <a:spcPct val="50000"/>
              </a:lnSpc>
            </a:pPr>
            <a:r>
              <a:rPr lang="en-US" sz="1600" b="1" dirty="0" smtClean="0">
                <a:solidFill>
                  <a:schemeClr val="accent1"/>
                </a:solidFill>
              </a:rPr>
              <a:t>2014</a:t>
            </a:r>
            <a:endParaRPr lang="en-US" sz="1800" b="1" dirty="0">
              <a:solidFill>
                <a:schemeClr val="accent1"/>
              </a:solidFill>
            </a:endParaRPr>
          </a:p>
          <a:p>
            <a:r>
              <a:rPr lang="en-US" sz="1100" dirty="0">
                <a:solidFill>
                  <a:schemeClr val="tx2"/>
                </a:solidFill>
              </a:rPr>
              <a:t>Intraoral </a:t>
            </a:r>
            <a:r>
              <a:rPr lang="en-US" sz="1100" dirty="0" smtClean="0">
                <a:solidFill>
                  <a:schemeClr val="tx2"/>
                </a:solidFill>
              </a:rPr>
              <a:t>scanning</a:t>
            </a:r>
          </a:p>
          <a:p>
            <a:r>
              <a:rPr lang="en-US" sz="1100" dirty="0">
                <a:solidFill>
                  <a:schemeClr val="tx2"/>
                </a:solidFill>
              </a:rPr>
              <a:t>f</a:t>
            </a:r>
            <a:r>
              <a:rPr lang="en-US" sz="1100" dirty="0" smtClean="0">
                <a:solidFill>
                  <a:schemeClr val="tx2"/>
                </a:solidFill>
              </a:rPr>
              <a:t>or Atlantis Abutment</a:t>
            </a:r>
            <a:endParaRPr lang="en-US" sz="1100" dirty="0">
              <a:solidFill>
                <a:schemeClr val="tx2"/>
              </a:solidFill>
            </a:endParaRPr>
          </a:p>
        </p:txBody>
      </p:sp>
      <p:sp>
        <p:nvSpPr>
          <p:cNvPr id="12" name="textruta 11"/>
          <p:cNvSpPr txBox="1"/>
          <p:nvPr/>
        </p:nvSpPr>
        <p:spPr>
          <a:xfrm>
            <a:off x="1584082" y="2380194"/>
            <a:ext cx="1271558" cy="723275"/>
          </a:xfrm>
          <a:prstGeom prst="rect">
            <a:avLst/>
          </a:prstGeom>
          <a:noFill/>
        </p:spPr>
        <p:txBody>
          <a:bodyPr wrap="square" rtlCol="0">
            <a:spAutoFit/>
          </a:bodyPr>
          <a:lstStyle/>
          <a:p>
            <a:pPr>
              <a:lnSpc>
                <a:spcPct val="50000"/>
              </a:lnSpc>
            </a:pPr>
            <a:r>
              <a:rPr lang="en-US" sz="1600" b="1" dirty="0">
                <a:solidFill>
                  <a:schemeClr val="accent1"/>
                </a:solidFill>
              </a:rPr>
              <a:t>2004</a:t>
            </a:r>
          </a:p>
          <a:p>
            <a:r>
              <a:rPr lang="en-US" sz="1100" dirty="0" smtClean="0">
                <a:solidFill>
                  <a:schemeClr val="tx2"/>
                </a:solidFill>
              </a:rPr>
              <a:t>Abutments in gold-shaded </a:t>
            </a:r>
            <a:r>
              <a:rPr lang="en-US" sz="1100" dirty="0">
                <a:solidFill>
                  <a:schemeClr val="tx2"/>
                </a:solidFill>
              </a:rPr>
              <a:t>titanium</a:t>
            </a:r>
          </a:p>
        </p:txBody>
      </p:sp>
      <p:sp>
        <p:nvSpPr>
          <p:cNvPr id="13" name="textruta 12"/>
          <p:cNvSpPr txBox="1"/>
          <p:nvPr/>
        </p:nvSpPr>
        <p:spPr>
          <a:xfrm>
            <a:off x="5231904" y="4335354"/>
            <a:ext cx="1944216" cy="553998"/>
          </a:xfrm>
          <a:prstGeom prst="rect">
            <a:avLst/>
          </a:prstGeom>
          <a:noFill/>
        </p:spPr>
        <p:txBody>
          <a:bodyPr wrap="square" rtlCol="0">
            <a:spAutoFit/>
          </a:bodyPr>
          <a:lstStyle/>
          <a:p>
            <a:pPr>
              <a:lnSpc>
                <a:spcPct val="50000"/>
              </a:lnSpc>
            </a:pPr>
            <a:r>
              <a:rPr lang="en-US" sz="1600" b="1" dirty="0" smtClean="0">
                <a:solidFill>
                  <a:schemeClr val="accent1"/>
                </a:solidFill>
              </a:rPr>
              <a:t>2008</a:t>
            </a:r>
            <a:endParaRPr lang="en-US" sz="2000" b="1" dirty="0">
              <a:solidFill>
                <a:schemeClr val="accent1"/>
              </a:solidFill>
            </a:endParaRPr>
          </a:p>
          <a:p>
            <a:r>
              <a:rPr lang="en-US" sz="1100" dirty="0">
                <a:solidFill>
                  <a:schemeClr val="tx2"/>
                </a:solidFill>
              </a:rPr>
              <a:t>Bridge and </a:t>
            </a:r>
            <a:r>
              <a:rPr lang="en-US" sz="1100" dirty="0" smtClean="0">
                <a:solidFill>
                  <a:schemeClr val="tx2"/>
                </a:solidFill>
              </a:rPr>
              <a:t>hybrid for</a:t>
            </a:r>
          </a:p>
          <a:p>
            <a:r>
              <a:rPr lang="en-US" sz="1100" dirty="0" smtClean="0">
                <a:solidFill>
                  <a:schemeClr val="tx2"/>
                </a:solidFill>
              </a:rPr>
              <a:t>Screw-retained restorations</a:t>
            </a:r>
          </a:p>
        </p:txBody>
      </p:sp>
      <p:sp>
        <p:nvSpPr>
          <p:cNvPr id="14" name="textruta 13"/>
          <p:cNvSpPr txBox="1"/>
          <p:nvPr/>
        </p:nvSpPr>
        <p:spPr>
          <a:xfrm>
            <a:off x="5735960" y="3492744"/>
            <a:ext cx="1584176" cy="553998"/>
          </a:xfrm>
          <a:prstGeom prst="rect">
            <a:avLst/>
          </a:prstGeom>
          <a:noFill/>
        </p:spPr>
        <p:txBody>
          <a:bodyPr wrap="square" rtlCol="0">
            <a:spAutoFit/>
          </a:bodyPr>
          <a:lstStyle/>
          <a:p>
            <a:pPr>
              <a:lnSpc>
                <a:spcPct val="50000"/>
              </a:lnSpc>
            </a:pPr>
            <a:r>
              <a:rPr lang="en-US" sz="1600" b="1" dirty="0" smtClean="0">
                <a:solidFill>
                  <a:schemeClr val="accent1"/>
                </a:solidFill>
              </a:rPr>
              <a:t>2010</a:t>
            </a:r>
            <a:endParaRPr lang="en-US" b="1" dirty="0">
              <a:solidFill>
                <a:schemeClr val="accent1"/>
              </a:solidFill>
            </a:endParaRPr>
          </a:p>
          <a:p>
            <a:r>
              <a:rPr lang="en-US" sz="1100" dirty="0" smtClean="0">
                <a:solidFill>
                  <a:schemeClr val="tx2"/>
                </a:solidFill>
              </a:rPr>
              <a:t>Atlantis Editor for abutments</a:t>
            </a:r>
            <a:endParaRPr lang="en-US" sz="1100" dirty="0">
              <a:solidFill>
                <a:schemeClr val="tx2"/>
              </a:solidFill>
            </a:endParaRPr>
          </a:p>
        </p:txBody>
      </p:sp>
      <p:sp>
        <p:nvSpPr>
          <p:cNvPr id="16" name="textruta 15"/>
          <p:cNvSpPr txBox="1"/>
          <p:nvPr/>
        </p:nvSpPr>
        <p:spPr>
          <a:xfrm>
            <a:off x="2855640" y="1990448"/>
            <a:ext cx="957689" cy="553998"/>
          </a:xfrm>
          <a:prstGeom prst="rect">
            <a:avLst/>
          </a:prstGeom>
          <a:noFill/>
        </p:spPr>
        <p:txBody>
          <a:bodyPr wrap="square" rtlCol="0">
            <a:spAutoFit/>
          </a:bodyPr>
          <a:lstStyle/>
          <a:p>
            <a:pPr>
              <a:lnSpc>
                <a:spcPct val="50000"/>
              </a:lnSpc>
            </a:pPr>
            <a:r>
              <a:rPr lang="en-US" sz="1600" b="1" dirty="0" smtClean="0">
                <a:solidFill>
                  <a:schemeClr val="accent1"/>
                </a:solidFill>
              </a:rPr>
              <a:t>2006</a:t>
            </a:r>
            <a:endParaRPr lang="en-US" sz="2000" b="1" dirty="0">
              <a:solidFill>
                <a:schemeClr val="accent1"/>
              </a:solidFill>
            </a:endParaRPr>
          </a:p>
          <a:p>
            <a:r>
              <a:rPr lang="en-US" sz="1100" dirty="0" smtClean="0">
                <a:solidFill>
                  <a:schemeClr val="tx2"/>
                </a:solidFill>
              </a:rPr>
              <a:t>Abutments in zirconia</a:t>
            </a:r>
            <a:endParaRPr lang="en-US" sz="1100" dirty="0">
              <a:solidFill>
                <a:schemeClr val="tx2"/>
              </a:solidFill>
            </a:endParaRPr>
          </a:p>
        </p:txBody>
      </p:sp>
      <p:sp>
        <p:nvSpPr>
          <p:cNvPr id="17" name="textruta 16"/>
          <p:cNvSpPr txBox="1"/>
          <p:nvPr/>
        </p:nvSpPr>
        <p:spPr>
          <a:xfrm>
            <a:off x="8672473" y="2024115"/>
            <a:ext cx="1612586" cy="384721"/>
          </a:xfrm>
          <a:prstGeom prst="rect">
            <a:avLst/>
          </a:prstGeom>
          <a:noFill/>
        </p:spPr>
        <p:txBody>
          <a:bodyPr wrap="square" rtlCol="0">
            <a:spAutoFit/>
          </a:bodyPr>
          <a:lstStyle/>
          <a:p>
            <a:pPr>
              <a:lnSpc>
                <a:spcPct val="50000"/>
              </a:lnSpc>
            </a:pPr>
            <a:r>
              <a:rPr lang="en-US" sz="1600" b="1" dirty="0" smtClean="0">
                <a:solidFill>
                  <a:schemeClr val="accent1"/>
                </a:solidFill>
              </a:rPr>
              <a:t>2012</a:t>
            </a:r>
            <a:endParaRPr lang="en-US" sz="1800" b="1" dirty="0">
              <a:solidFill>
                <a:schemeClr val="accent1"/>
              </a:solidFill>
            </a:endParaRPr>
          </a:p>
          <a:p>
            <a:r>
              <a:rPr lang="en-US" sz="1100" dirty="0" smtClean="0">
                <a:solidFill>
                  <a:schemeClr val="tx2"/>
                </a:solidFill>
              </a:rPr>
              <a:t>Atlantis Core </a:t>
            </a:r>
            <a:r>
              <a:rPr lang="en-US" sz="1100" dirty="0">
                <a:solidFill>
                  <a:schemeClr val="tx2"/>
                </a:solidFill>
              </a:rPr>
              <a:t>file</a:t>
            </a:r>
          </a:p>
        </p:txBody>
      </p:sp>
      <p:sp>
        <p:nvSpPr>
          <p:cNvPr id="18" name="textruta 17"/>
          <p:cNvSpPr txBox="1"/>
          <p:nvPr/>
        </p:nvSpPr>
        <p:spPr>
          <a:xfrm>
            <a:off x="6930698" y="5102181"/>
            <a:ext cx="1325542" cy="553998"/>
          </a:xfrm>
          <a:prstGeom prst="rect">
            <a:avLst/>
          </a:prstGeom>
          <a:noFill/>
        </p:spPr>
        <p:txBody>
          <a:bodyPr wrap="square" rtlCol="0">
            <a:spAutoFit/>
          </a:bodyPr>
          <a:lstStyle/>
          <a:p>
            <a:pPr>
              <a:lnSpc>
                <a:spcPct val="50000"/>
              </a:lnSpc>
            </a:pPr>
            <a:r>
              <a:rPr lang="en-US" sz="1600" b="1" dirty="0" smtClean="0">
                <a:solidFill>
                  <a:schemeClr val="accent1"/>
                </a:solidFill>
              </a:rPr>
              <a:t>2011</a:t>
            </a:r>
            <a:endParaRPr lang="en-US" sz="2000" b="1" dirty="0">
              <a:solidFill>
                <a:schemeClr val="accent1"/>
              </a:solidFill>
            </a:endParaRPr>
          </a:p>
          <a:p>
            <a:r>
              <a:rPr lang="en-US" sz="1100" dirty="0" smtClean="0">
                <a:solidFill>
                  <a:schemeClr val="tx2"/>
                </a:solidFill>
              </a:rPr>
              <a:t>Atlantis</a:t>
            </a:r>
            <a:br>
              <a:rPr lang="en-US" sz="1100" dirty="0" smtClean="0">
                <a:solidFill>
                  <a:schemeClr val="tx2"/>
                </a:solidFill>
              </a:rPr>
            </a:br>
            <a:r>
              <a:rPr lang="en-US" sz="1100" dirty="0" smtClean="0">
                <a:solidFill>
                  <a:schemeClr val="tx2"/>
                </a:solidFill>
              </a:rPr>
              <a:t>Crown </a:t>
            </a:r>
            <a:r>
              <a:rPr lang="en-US" sz="1100" dirty="0">
                <a:solidFill>
                  <a:schemeClr val="tx2"/>
                </a:solidFill>
              </a:rPr>
              <a:t>Abutment</a:t>
            </a:r>
          </a:p>
        </p:txBody>
      </p:sp>
      <p:sp>
        <p:nvSpPr>
          <p:cNvPr id="19" name="textruta 18"/>
          <p:cNvSpPr txBox="1"/>
          <p:nvPr/>
        </p:nvSpPr>
        <p:spPr>
          <a:xfrm>
            <a:off x="10588737" y="4598125"/>
            <a:ext cx="1627943" cy="553998"/>
          </a:xfrm>
          <a:prstGeom prst="rect">
            <a:avLst/>
          </a:prstGeom>
          <a:noFill/>
        </p:spPr>
        <p:txBody>
          <a:bodyPr wrap="square" rtlCol="0">
            <a:spAutoFit/>
          </a:bodyPr>
          <a:lstStyle/>
          <a:p>
            <a:pPr>
              <a:lnSpc>
                <a:spcPct val="50000"/>
              </a:lnSpc>
            </a:pPr>
            <a:r>
              <a:rPr lang="en-US" sz="1600" b="1" dirty="0" smtClean="0">
                <a:solidFill>
                  <a:schemeClr val="accent1"/>
                </a:solidFill>
              </a:rPr>
              <a:t>2015</a:t>
            </a:r>
            <a:endParaRPr lang="en-US" sz="1800" b="1" dirty="0">
              <a:solidFill>
                <a:schemeClr val="accent1"/>
              </a:solidFill>
            </a:endParaRPr>
          </a:p>
          <a:p>
            <a:r>
              <a:rPr lang="en-US" sz="1100" dirty="0" smtClean="0">
                <a:solidFill>
                  <a:schemeClr val="tx2"/>
                </a:solidFill>
              </a:rPr>
              <a:t>Atlantis</a:t>
            </a:r>
            <a:br>
              <a:rPr lang="en-US" sz="1100" dirty="0" smtClean="0">
                <a:solidFill>
                  <a:schemeClr val="tx2"/>
                </a:solidFill>
              </a:rPr>
            </a:br>
            <a:r>
              <a:rPr lang="en-US" sz="1100" dirty="0" smtClean="0">
                <a:solidFill>
                  <a:schemeClr val="tx2"/>
                </a:solidFill>
              </a:rPr>
              <a:t>Conus concept</a:t>
            </a:r>
            <a:endParaRPr lang="en-US" sz="1100" dirty="0">
              <a:solidFill>
                <a:schemeClr val="tx2"/>
              </a:solidFill>
            </a:endParaRPr>
          </a:p>
        </p:txBody>
      </p:sp>
      <p:sp>
        <p:nvSpPr>
          <p:cNvPr id="20" name="textruta 19"/>
          <p:cNvSpPr txBox="1"/>
          <p:nvPr/>
        </p:nvSpPr>
        <p:spPr>
          <a:xfrm>
            <a:off x="8904311" y="5102181"/>
            <a:ext cx="2052743" cy="553998"/>
          </a:xfrm>
          <a:prstGeom prst="rect">
            <a:avLst/>
          </a:prstGeom>
          <a:noFill/>
        </p:spPr>
        <p:txBody>
          <a:bodyPr wrap="square" rtlCol="0">
            <a:spAutoFit/>
          </a:bodyPr>
          <a:lstStyle/>
          <a:p>
            <a:pPr>
              <a:lnSpc>
                <a:spcPct val="50000"/>
              </a:lnSpc>
            </a:pPr>
            <a:r>
              <a:rPr lang="en-US" sz="1600" b="1" dirty="0" smtClean="0">
                <a:solidFill>
                  <a:schemeClr val="accent1"/>
                </a:solidFill>
              </a:rPr>
              <a:t>2014</a:t>
            </a:r>
            <a:endParaRPr lang="en-US" b="1" dirty="0">
              <a:solidFill>
                <a:schemeClr val="accent1"/>
              </a:solidFill>
            </a:endParaRPr>
          </a:p>
          <a:p>
            <a:r>
              <a:rPr lang="en-US" sz="1100" dirty="0">
                <a:solidFill>
                  <a:schemeClr val="tx2"/>
                </a:solidFill>
              </a:rPr>
              <a:t>Angulated </a:t>
            </a:r>
            <a:r>
              <a:rPr lang="en-US" sz="1100" dirty="0" smtClean="0">
                <a:solidFill>
                  <a:schemeClr val="tx2"/>
                </a:solidFill>
              </a:rPr>
              <a:t>screw access</a:t>
            </a:r>
            <a:br>
              <a:rPr lang="en-US" sz="1100" dirty="0" smtClean="0">
                <a:solidFill>
                  <a:schemeClr val="tx2"/>
                </a:solidFill>
              </a:rPr>
            </a:br>
            <a:r>
              <a:rPr lang="en-US" sz="1100" dirty="0" smtClean="0">
                <a:solidFill>
                  <a:schemeClr val="tx2"/>
                </a:solidFill>
              </a:rPr>
              <a:t>for Atlantis Bridge and Hybrid</a:t>
            </a:r>
            <a:endParaRPr lang="en-US" sz="1100" dirty="0">
              <a:solidFill>
                <a:schemeClr val="tx2"/>
              </a:solidFill>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7559" y="1302209"/>
            <a:ext cx="2366975" cy="234269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6945" y="4001726"/>
            <a:ext cx="1529678" cy="1510437"/>
          </a:xfrm>
          <a:prstGeom prst="rect">
            <a:avLst/>
          </a:prstGeom>
        </p:spPr>
      </p:pic>
      <p:sp>
        <p:nvSpPr>
          <p:cNvPr id="23" name="textruta 12"/>
          <p:cNvSpPr txBox="1"/>
          <p:nvPr/>
        </p:nvSpPr>
        <p:spPr>
          <a:xfrm>
            <a:off x="4610716" y="5175945"/>
            <a:ext cx="2107010" cy="553998"/>
          </a:xfrm>
          <a:prstGeom prst="rect">
            <a:avLst/>
          </a:prstGeom>
          <a:noFill/>
        </p:spPr>
        <p:txBody>
          <a:bodyPr wrap="square" rtlCol="0">
            <a:spAutoFit/>
          </a:bodyPr>
          <a:lstStyle/>
          <a:p>
            <a:pPr>
              <a:lnSpc>
                <a:spcPct val="50000"/>
              </a:lnSpc>
            </a:pPr>
            <a:r>
              <a:rPr lang="en-US" sz="1600" b="1" dirty="0" smtClean="0">
                <a:solidFill>
                  <a:schemeClr val="accent1"/>
                </a:solidFill>
              </a:rPr>
              <a:t>2007</a:t>
            </a:r>
            <a:endParaRPr lang="en-US" sz="2000" b="1" dirty="0">
              <a:solidFill>
                <a:schemeClr val="accent1"/>
              </a:solidFill>
            </a:endParaRPr>
          </a:p>
          <a:p>
            <a:r>
              <a:rPr lang="en-US" sz="1100" dirty="0" smtClean="0">
                <a:solidFill>
                  <a:schemeClr val="tx2"/>
                </a:solidFill>
              </a:rPr>
              <a:t>Atlantis </a:t>
            </a:r>
            <a:r>
              <a:rPr lang="en-US" sz="1100" dirty="0" err="1" smtClean="0">
                <a:solidFill>
                  <a:schemeClr val="tx2"/>
                </a:solidFill>
              </a:rPr>
              <a:t>WebOrder</a:t>
            </a:r>
            <a:r>
              <a:rPr lang="en-US" sz="1100" dirty="0" smtClean="0">
                <a:solidFill>
                  <a:schemeClr val="tx2"/>
                </a:solidFill>
              </a:rPr>
              <a:t/>
            </a:r>
            <a:br>
              <a:rPr lang="en-US" sz="1100" dirty="0" smtClean="0">
                <a:solidFill>
                  <a:schemeClr val="tx2"/>
                </a:solidFill>
              </a:rPr>
            </a:br>
            <a:r>
              <a:rPr lang="en-US" sz="1100" dirty="0" smtClean="0">
                <a:solidFill>
                  <a:schemeClr val="tx2"/>
                </a:solidFill>
              </a:rPr>
              <a:t>online ordering system</a:t>
            </a:r>
            <a:endParaRPr lang="en-US" sz="1100" dirty="0">
              <a:solidFill>
                <a:schemeClr val="tx2"/>
              </a:solidFill>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5801" y="4078836"/>
            <a:ext cx="1211289" cy="121128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359" y="3066992"/>
            <a:ext cx="1400675" cy="1400675"/>
          </a:xfrm>
          <a:prstGeom prst="rect">
            <a:avLst/>
          </a:prstGeom>
          <a:ln>
            <a:noFill/>
          </a:ln>
          <a:effectLst>
            <a:outerShdw blurRad="292100" dist="139700" dir="2700000" algn="tl" rotWithShape="0">
              <a:srgbClr val="333333">
                <a:alpha val="65000"/>
              </a:srgbClr>
            </a:outerShdw>
          </a:effectLst>
        </p:spPr>
      </p:pic>
      <p:sp>
        <p:nvSpPr>
          <p:cNvPr id="24" name="Title 3"/>
          <p:cNvSpPr>
            <a:spLocks noGrp="1"/>
          </p:cNvSpPr>
          <p:nvPr>
            <p:ph type="title"/>
          </p:nvPr>
        </p:nvSpPr>
        <p:spPr>
          <a:xfrm>
            <a:off x="330201" y="555626"/>
            <a:ext cx="9141790" cy="728023"/>
          </a:xfrm>
        </p:spPr>
        <p:txBody>
          <a:bodyPr/>
          <a:lstStyle/>
          <a:p>
            <a:r>
              <a:rPr lang="en-US" dirty="0" smtClean="0"/>
              <a:t>Ongoing innovation</a:t>
            </a:r>
            <a:endParaRPr lang="sv-SE" dirty="0"/>
          </a:p>
        </p:txBody>
      </p:sp>
    </p:spTree>
    <p:extLst>
      <p:ext uri="{BB962C8B-B14F-4D97-AF65-F5344CB8AC3E}">
        <p14:creationId xmlns:p14="http://schemas.microsoft.com/office/powerpoint/2010/main" val="303171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462" t="8856" r="8151" b="13731"/>
          <a:stretch/>
        </p:blipFill>
        <p:spPr>
          <a:xfrm>
            <a:off x="6095207" y="188609"/>
            <a:ext cx="4663727" cy="5705002"/>
          </a:xfrm>
          <a:prstGeom prst="rect">
            <a:avLst/>
          </a:prstGeom>
        </p:spPr>
      </p:pic>
      <p:sp>
        <p:nvSpPr>
          <p:cNvPr id="2" name="Rubrik 1"/>
          <p:cNvSpPr>
            <a:spLocks noGrp="1"/>
          </p:cNvSpPr>
          <p:nvPr>
            <p:ph type="title"/>
          </p:nvPr>
        </p:nvSpPr>
        <p:spPr/>
        <p:txBody>
          <a:bodyPr/>
          <a:lstStyle/>
          <a:p>
            <a:r>
              <a:rPr lang="en-US" smtClean="0"/>
              <a:t>1. Initiating the order</a:t>
            </a:r>
            <a:endParaRPr lang="en-US" dirty="0"/>
          </a:p>
        </p:txBody>
      </p:sp>
      <p:sp>
        <p:nvSpPr>
          <p:cNvPr id="3" name="Platshållare för innehåll 2"/>
          <p:cNvSpPr>
            <a:spLocks noGrp="1"/>
          </p:cNvSpPr>
          <p:nvPr>
            <p:ph sz="half" idx="1"/>
          </p:nvPr>
        </p:nvSpPr>
        <p:spPr/>
        <p:txBody>
          <a:bodyPr/>
          <a:lstStyle/>
          <a:p>
            <a:r>
              <a:rPr lang="en-US" dirty="0" smtClean="0"/>
              <a:t>An implant-level impression is taken by the clinician and sent to the dental laboratory with a request for </a:t>
            </a:r>
            <a:br>
              <a:rPr lang="en-US" dirty="0" smtClean="0"/>
            </a:br>
            <a:r>
              <a:rPr lang="en-US" dirty="0" smtClean="0"/>
              <a:t>Atlantis abutments.</a:t>
            </a:r>
            <a:endParaRPr lang="en-US" dirty="0"/>
          </a:p>
        </p:txBody>
      </p:sp>
    </p:spTree>
    <p:extLst>
      <p:ext uri="{BB962C8B-B14F-4D97-AF65-F5344CB8AC3E}">
        <p14:creationId xmlns:p14="http://schemas.microsoft.com/office/powerpoint/2010/main" val="202045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688" y="408988"/>
            <a:ext cx="5688632" cy="5688632"/>
          </a:xfrm>
          <a:prstGeom prst="rect">
            <a:avLst/>
          </a:prstGeom>
        </p:spPr>
      </p:pic>
      <p:sp>
        <p:nvSpPr>
          <p:cNvPr id="2" name="Rubrik 1"/>
          <p:cNvSpPr>
            <a:spLocks noGrp="1"/>
          </p:cNvSpPr>
          <p:nvPr>
            <p:ph type="title"/>
          </p:nvPr>
        </p:nvSpPr>
        <p:spPr/>
        <p:txBody>
          <a:bodyPr/>
          <a:lstStyle/>
          <a:p>
            <a:r>
              <a:rPr lang="en-US" smtClean="0"/>
              <a:t>2. Entering the order</a:t>
            </a:r>
            <a:endParaRPr lang="en-US" dirty="0"/>
          </a:p>
        </p:txBody>
      </p:sp>
      <p:sp>
        <p:nvSpPr>
          <p:cNvPr id="4" name="Platshållare för innehåll 3"/>
          <p:cNvSpPr>
            <a:spLocks noGrp="1"/>
          </p:cNvSpPr>
          <p:nvPr>
            <p:ph sz="half" idx="1"/>
          </p:nvPr>
        </p:nvSpPr>
        <p:spPr>
          <a:xfrm>
            <a:off x="330201" y="1576974"/>
            <a:ext cx="4751085" cy="3943350"/>
          </a:xfrm>
        </p:spPr>
        <p:txBody>
          <a:bodyPr/>
          <a:lstStyle/>
          <a:p>
            <a:r>
              <a:rPr lang="en-US" dirty="0" smtClean="0"/>
              <a:t>The order is entered by </a:t>
            </a:r>
            <a:br>
              <a:rPr lang="en-US" dirty="0" smtClean="0"/>
            </a:br>
            <a:r>
              <a:rPr lang="en-US" dirty="0" smtClean="0"/>
              <a:t>the dental technician using Atlantis </a:t>
            </a:r>
            <a:r>
              <a:rPr lang="en-US" dirty="0" err="1" smtClean="0"/>
              <a:t>WebOrder</a:t>
            </a:r>
            <a:r>
              <a:rPr lang="en-US" dirty="0" smtClean="0"/>
              <a:t>. </a:t>
            </a:r>
          </a:p>
          <a:p>
            <a:r>
              <a:rPr lang="en-US" dirty="0" smtClean="0"/>
              <a:t>Case models and materials </a:t>
            </a:r>
            <a:br>
              <a:rPr lang="en-US" dirty="0" smtClean="0"/>
            </a:br>
            <a:r>
              <a:rPr lang="en-US" dirty="0" smtClean="0"/>
              <a:t>can be shipped to </a:t>
            </a:r>
            <a:r>
              <a:rPr lang="en-US" dirty="0" err="1" smtClean="0"/>
              <a:t>Dentsply</a:t>
            </a:r>
            <a:r>
              <a:rPr lang="en-US" dirty="0" smtClean="0"/>
              <a:t> Sirona Implants or scanned at the dental laboratory.</a:t>
            </a:r>
            <a:endParaRPr lang="en-US" dirty="0"/>
          </a:p>
        </p:txBody>
      </p:sp>
    </p:spTree>
    <p:extLst>
      <p:ext uri="{BB962C8B-B14F-4D97-AF65-F5344CB8AC3E}">
        <p14:creationId xmlns:p14="http://schemas.microsoft.com/office/powerpoint/2010/main" val="2644589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3. Designing</a:t>
            </a:r>
            <a:endParaRPr lang="en-US" dirty="0"/>
          </a:p>
        </p:txBody>
      </p:sp>
      <p:sp>
        <p:nvSpPr>
          <p:cNvPr id="4" name="Platshållare för innehåll 3"/>
          <p:cNvSpPr>
            <a:spLocks noGrp="1"/>
          </p:cNvSpPr>
          <p:nvPr>
            <p:ph sz="half" idx="1"/>
          </p:nvPr>
        </p:nvSpPr>
        <p:spPr/>
        <p:txBody>
          <a:bodyPr/>
          <a:lstStyle/>
          <a:p>
            <a:r>
              <a:rPr lang="en-US" dirty="0" smtClean="0"/>
              <a:t>All Atlantis abutments are designed by </a:t>
            </a:r>
            <a:r>
              <a:rPr lang="en-US" dirty="0" err="1" smtClean="0"/>
              <a:t>Dentsply</a:t>
            </a:r>
            <a:r>
              <a:rPr lang="en-US" dirty="0" smtClean="0"/>
              <a:t> Sirona Implants using the Atlantis VAD software. Designs can be reviewed and/or edited in Atlantis Editor prior to production.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0378" y="312447"/>
            <a:ext cx="5688632" cy="5688632"/>
          </a:xfrm>
          <a:prstGeom prst="rect">
            <a:avLst/>
          </a:prstGeom>
        </p:spPr>
      </p:pic>
    </p:spTree>
    <p:extLst>
      <p:ext uri="{BB962C8B-B14F-4D97-AF65-F5344CB8AC3E}">
        <p14:creationId xmlns:p14="http://schemas.microsoft.com/office/powerpoint/2010/main" val="3777121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4. Shipping the case</a:t>
            </a:r>
            <a:endParaRPr lang="en-US" dirty="0"/>
          </a:p>
        </p:txBody>
      </p:sp>
      <p:sp>
        <p:nvSpPr>
          <p:cNvPr id="3" name="Platshållare för innehåll 2"/>
          <p:cNvSpPr>
            <a:spLocks noGrp="1"/>
          </p:cNvSpPr>
          <p:nvPr>
            <p:ph sz="half" idx="1"/>
          </p:nvPr>
        </p:nvSpPr>
        <p:spPr/>
        <p:txBody>
          <a:bodyPr/>
          <a:lstStyle/>
          <a:p>
            <a:r>
              <a:rPr lang="en-US" dirty="0" smtClean="0"/>
              <a:t>Once produced, the Atlantis abutments are returned to the ordering dental laboratory which then produces the final prosthetic solution and sends the completed case back to the clinician.</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4283" y="1056482"/>
            <a:ext cx="3926294" cy="3826893"/>
          </a:xfrm>
          <a:prstGeom prst="rect">
            <a:avLst/>
          </a:prstGeom>
        </p:spPr>
      </p:pic>
    </p:spTree>
    <p:extLst>
      <p:ext uri="{BB962C8B-B14F-4D97-AF65-F5344CB8AC3E}">
        <p14:creationId xmlns:p14="http://schemas.microsoft.com/office/powerpoint/2010/main" val="299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a:xfrm>
            <a:off x="-930" y="-25720"/>
            <a:ext cx="12192930" cy="5955256"/>
            <a:chOff x="-930" y="-5171"/>
            <a:chExt cx="12196934" cy="6098467"/>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 y="-5171"/>
              <a:ext cx="12196934" cy="609846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6607" y="822995"/>
              <a:ext cx="1404742" cy="140474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7648" y="2276872"/>
              <a:ext cx="1080120" cy="10801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4981" y="304080"/>
              <a:ext cx="1449151" cy="1449151"/>
            </a:xfrm>
            <a:prstGeom prst="rect">
              <a:avLst/>
            </a:prstGeom>
            <a:ln>
              <a:noFill/>
            </a:ln>
            <a:effectLst>
              <a:outerShdw blurRad="292100" dist="139700" dir="2700000" algn="tl" rotWithShape="0">
                <a:srgbClr val="333333">
                  <a:alpha val="65000"/>
                </a:srgbClr>
              </a:outerShdw>
            </a:effectLst>
          </p:spPr>
        </p:pic>
      </p:grpSp>
      <p:sp>
        <p:nvSpPr>
          <p:cNvPr id="5" name="Rubrik 1"/>
          <p:cNvSpPr txBox="1">
            <a:spLocks/>
          </p:cNvSpPr>
          <p:nvPr/>
        </p:nvSpPr>
        <p:spPr bwMode="auto">
          <a:xfrm>
            <a:off x="272903" y="3770873"/>
            <a:ext cx="9483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rgbClr val="404040"/>
                </a:solidFill>
                <a:latin typeface="+mj-lt"/>
                <a:ea typeface="+mj-ea"/>
                <a:cs typeface="+mj-cs"/>
              </a:defRPr>
            </a:lvl1pPr>
            <a:lvl2pPr algn="l" rtl="0" eaLnBrk="1" fontAlgn="base" hangingPunct="1">
              <a:spcBef>
                <a:spcPct val="0"/>
              </a:spcBef>
              <a:spcAft>
                <a:spcPct val="0"/>
              </a:spcAft>
              <a:defRPr sz="4000" b="1">
                <a:solidFill>
                  <a:srgbClr val="13487C"/>
                </a:solidFill>
                <a:latin typeface="Arial" charset="0"/>
              </a:defRPr>
            </a:lvl2pPr>
            <a:lvl3pPr algn="l" rtl="0" eaLnBrk="1" fontAlgn="base" hangingPunct="1">
              <a:spcBef>
                <a:spcPct val="0"/>
              </a:spcBef>
              <a:spcAft>
                <a:spcPct val="0"/>
              </a:spcAft>
              <a:defRPr sz="4000" b="1">
                <a:solidFill>
                  <a:srgbClr val="13487C"/>
                </a:solidFill>
                <a:latin typeface="Arial" charset="0"/>
              </a:defRPr>
            </a:lvl3pPr>
            <a:lvl4pPr algn="l" rtl="0" eaLnBrk="1" fontAlgn="base" hangingPunct="1">
              <a:spcBef>
                <a:spcPct val="0"/>
              </a:spcBef>
              <a:spcAft>
                <a:spcPct val="0"/>
              </a:spcAft>
              <a:defRPr sz="4000" b="1">
                <a:solidFill>
                  <a:srgbClr val="13487C"/>
                </a:solidFill>
                <a:latin typeface="Arial" charset="0"/>
              </a:defRPr>
            </a:lvl4pPr>
            <a:lvl5pPr algn="l" rtl="0" eaLnBrk="1" fontAlgn="base" hangingPunct="1">
              <a:spcBef>
                <a:spcPct val="0"/>
              </a:spcBef>
              <a:spcAft>
                <a:spcPct val="0"/>
              </a:spcAft>
              <a:defRPr sz="4000" b="1">
                <a:solidFill>
                  <a:srgbClr val="13487C"/>
                </a:solidFill>
                <a:latin typeface="Arial" charset="0"/>
              </a:defRPr>
            </a:lvl5pPr>
            <a:lvl6pPr marL="457200" algn="l" rtl="0" eaLnBrk="1" fontAlgn="base" hangingPunct="1">
              <a:spcBef>
                <a:spcPct val="0"/>
              </a:spcBef>
              <a:spcAft>
                <a:spcPct val="0"/>
              </a:spcAft>
              <a:defRPr sz="4000" b="1">
                <a:solidFill>
                  <a:srgbClr val="13487C"/>
                </a:solidFill>
                <a:latin typeface="Arial" charset="0"/>
              </a:defRPr>
            </a:lvl6pPr>
            <a:lvl7pPr marL="914400" algn="l" rtl="0" eaLnBrk="1" fontAlgn="base" hangingPunct="1">
              <a:spcBef>
                <a:spcPct val="0"/>
              </a:spcBef>
              <a:spcAft>
                <a:spcPct val="0"/>
              </a:spcAft>
              <a:defRPr sz="4000" b="1">
                <a:solidFill>
                  <a:srgbClr val="13487C"/>
                </a:solidFill>
                <a:latin typeface="Arial" charset="0"/>
              </a:defRPr>
            </a:lvl7pPr>
            <a:lvl8pPr marL="1371600" algn="l" rtl="0" eaLnBrk="1" fontAlgn="base" hangingPunct="1">
              <a:spcBef>
                <a:spcPct val="0"/>
              </a:spcBef>
              <a:spcAft>
                <a:spcPct val="0"/>
              </a:spcAft>
              <a:defRPr sz="4000" b="1">
                <a:solidFill>
                  <a:srgbClr val="13487C"/>
                </a:solidFill>
                <a:latin typeface="Arial" charset="0"/>
              </a:defRPr>
            </a:lvl8pPr>
            <a:lvl9pPr marL="1828800" algn="l" rtl="0" eaLnBrk="1" fontAlgn="base" hangingPunct="1">
              <a:spcBef>
                <a:spcPct val="0"/>
              </a:spcBef>
              <a:spcAft>
                <a:spcPct val="0"/>
              </a:spcAft>
              <a:defRPr sz="4000" b="1">
                <a:solidFill>
                  <a:srgbClr val="13487C"/>
                </a:solidFill>
                <a:latin typeface="Arial" charset="0"/>
              </a:defRPr>
            </a:lvl9pPr>
          </a:lstStyle>
          <a:p>
            <a:r>
              <a:rPr lang="en-US" sz="3600" b="0" kern="0" dirty="0" smtClean="0">
                <a:solidFill>
                  <a:schemeClr val="accent1"/>
                </a:solidFill>
              </a:rPr>
              <a:t>Let’s get connected</a:t>
            </a:r>
            <a:endParaRPr lang="en-US" sz="3600" b="0" kern="0" dirty="0">
              <a:solidFill>
                <a:schemeClr val="accent1"/>
              </a:solidFill>
            </a:endParaRPr>
          </a:p>
        </p:txBody>
      </p:sp>
      <p:sp>
        <p:nvSpPr>
          <p:cNvPr id="2" name="Rectangle 1"/>
          <p:cNvSpPr/>
          <p:nvPr/>
        </p:nvSpPr>
        <p:spPr>
          <a:xfrm>
            <a:off x="272903" y="4680516"/>
            <a:ext cx="5977426" cy="1015663"/>
          </a:xfrm>
          <a:prstGeom prst="rect">
            <a:avLst/>
          </a:prstGeom>
        </p:spPr>
        <p:txBody>
          <a:bodyPr wrap="square">
            <a:spAutoFit/>
          </a:bodyPr>
          <a:lstStyle/>
          <a:p>
            <a:r>
              <a:rPr lang="en-US" sz="2000" dirty="0" err="1" smtClean="0">
                <a:solidFill>
                  <a:schemeClr val="tx2"/>
                </a:solidFill>
              </a:rPr>
              <a:t>Dentsply</a:t>
            </a:r>
            <a:r>
              <a:rPr lang="en-US" sz="2000" dirty="0" smtClean="0">
                <a:solidFill>
                  <a:schemeClr val="tx2"/>
                </a:solidFill>
              </a:rPr>
              <a:t> Sirona Implants provides technology </a:t>
            </a:r>
            <a:r>
              <a:rPr lang="en-US" sz="2000" dirty="0">
                <a:solidFill>
                  <a:schemeClr val="tx2"/>
                </a:solidFill>
              </a:rPr>
              <a:t>that make it easier for </a:t>
            </a:r>
            <a:r>
              <a:rPr lang="en-US" sz="2000" dirty="0" smtClean="0">
                <a:solidFill>
                  <a:schemeClr val="tx2"/>
                </a:solidFill>
              </a:rPr>
              <a:t>the team to connect, streamlining </a:t>
            </a:r>
            <a:r>
              <a:rPr lang="en-US" sz="2000" dirty="0">
                <a:solidFill>
                  <a:schemeClr val="tx2"/>
                </a:solidFill>
              </a:rPr>
              <a:t>the workflow for </a:t>
            </a:r>
            <a:r>
              <a:rPr lang="en-US" sz="2000" dirty="0" smtClean="0">
                <a:solidFill>
                  <a:schemeClr val="tx2"/>
                </a:solidFill>
              </a:rPr>
              <a:t>all of your implant restorations.</a:t>
            </a:r>
            <a:endParaRPr lang="en-US" sz="2000" dirty="0">
              <a:solidFill>
                <a:schemeClr val="tx2"/>
              </a:solidFill>
            </a:endParaRPr>
          </a:p>
        </p:txBody>
      </p:sp>
    </p:spTree>
    <p:extLst>
      <p:ext uri="{BB962C8B-B14F-4D97-AF65-F5344CB8AC3E}">
        <p14:creationId xmlns:p14="http://schemas.microsoft.com/office/powerpoint/2010/main" val="4194486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t>Let’s get connected</a:t>
            </a:r>
            <a:br>
              <a:rPr lang="en-US" kern="0" dirty="0"/>
            </a:br>
            <a:r>
              <a:rPr lang="en-US" kern="0" dirty="0" smtClean="0"/>
              <a:t> —</a:t>
            </a:r>
            <a:r>
              <a:rPr lang="en-US" dirty="0" smtClean="0"/>
              <a:t>Immediate Smile featuring Atlantis Abutment</a:t>
            </a:r>
            <a:endParaRPr lang="en-US" dirty="0"/>
          </a:p>
        </p:txBody>
      </p:sp>
      <p:sp>
        <p:nvSpPr>
          <p:cNvPr id="5" name="Content Placeholder 4"/>
          <p:cNvSpPr>
            <a:spLocks noGrp="1"/>
          </p:cNvSpPr>
          <p:nvPr>
            <p:ph sz="half" idx="4294967295"/>
          </p:nvPr>
        </p:nvSpPr>
        <p:spPr>
          <a:xfrm>
            <a:off x="240423" y="1775670"/>
            <a:ext cx="6310848" cy="4343400"/>
          </a:xfrm>
        </p:spPr>
        <p:txBody>
          <a:bodyPr/>
          <a:lstStyle/>
          <a:p>
            <a:r>
              <a:rPr lang="en-US" sz="2200" dirty="0"/>
              <a:t>F</a:t>
            </a:r>
            <a:r>
              <a:rPr lang="en-US" sz="2200" dirty="0" smtClean="0"/>
              <a:t>ully digital solution </a:t>
            </a:r>
            <a:r>
              <a:rPr lang="en-US" sz="2200" dirty="0"/>
              <a:t>for immediate </a:t>
            </a:r>
            <a:r>
              <a:rPr lang="en-US" sz="2200" dirty="0" smtClean="0"/>
              <a:t>temporization</a:t>
            </a:r>
          </a:p>
          <a:p>
            <a:r>
              <a:rPr lang="en-US" sz="2200" dirty="0" smtClean="0"/>
              <a:t>Contains </a:t>
            </a:r>
            <a:r>
              <a:rPr lang="en-US" sz="2200" dirty="0"/>
              <a:t>a </a:t>
            </a:r>
            <a:r>
              <a:rPr lang="en-US" sz="2200" dirty="0" err="1" smtClean="0"/>
              <a:t>Simplant</a:t>
            </a:r>
            <a:r>
              <a:rPr lang="en-US" sz="2200" dirty="0" smtClean="0"/>
              <a:t> Guide </a:t>
            </a:r>
            <a:r>
              <a:rPr lang="en-US" sz="2200" dirty="0"/>
              <a:t>for the surgery, </a:t>
            </a:r>
            <a:r>
              <a:rPr lang="en-US" sz="2200" dirty="0" smtClean="0"/>
              <a:t>and Atlantis Abutment and Atlantis Core </a:t>
            </a:r>
            <a:r>
              <a:rPr lang="en-US" sz="2200" dirty="0"/>
              <a:t>File </a:t>
            </a:r>
            <a:r>
              <a:rPr lang="en-US" sz="2200" dirty="0" smtClean="0"/>
              <a:t>for </a:t>
            </a:r>
            <a:r>
              <a:rPr lang="en-US" sz="2200" dirty="0"/>
              <a:t>making the temporary </a:t>
            </a:r>
            <a:r>
              <a:rPr lang="en-US" sz="2200" dirty="0" smtClean="0"/>
              <a:t>crown </a:t>
            </a:r>
          </a:p>
          <a:p>
            <a:r>
              <a:rPr lang="en-US" sz="2200" dirty="0" smtClean="0"/>
              <a:t>Guide</a:t>
            </a:r>
            <a:r>
              <a:rPr lang="en-US" sz="2200" dirty="0"/>
              <a:t>, abutment and temporary crown delivered before </a:t>
            </a:r>
            <a:r>
              <a:rPr lang="en-US" sz="2200" dirty="0" smtClean="0"/>
              <a:t>surgery </a:t>
            </a:r>
            <a:endParaRPr lang="en-US" sz="2200" dirty="0"/>
          </a:p>
        </p:txBody>
      </p:sp>
      <p:pic>
        <p:nvPicPr>
          <p:cNvPr id="9" name="Picture 2" descr="\\astratech.net\dfs\Dep\MD\PRODUCT MGT\ATLANTIS\6. MARKETING MANAGEMENT_1301\PRESENTATIONS\ATLANTIS PPTX\ATLANTIS Abutments\Sales Presentation\DRAFT\Images from flyer\ATLANTIS-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110" y="-94131"/>
            <a:ext cx="3266140" cy="322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19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stratech.net\dfs\Dep\MD\PRODUCT MGT\ATLANTIS\6. MARKETING MANAGEMENT_1301\PRESENTATIONS\ATLANTIS PPTX\ATLANTIS Abutments\Sales Presentation\DRAFT\Images from flyer\ATLANTI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2610" y="-290908"/>
            <a:ext cx="3168352" cy="3128246"/>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2"/>
          <p:cNvSpPr>
            <a:spLocks noGrp="1" noChangeArrowheads="1"/>
          </p:cNvSpPr>
          <p:nvPr>
            <p:ph type="title"/>
          </p:nvPr>
        </p:nvSpPr>
        <p:spPr/>
        <p:txBody>
          <a:bodyPr/>
          <a:lstStyle/>
          <a:p>
            <a:r>
              <a:rPr lang="en-US" kern="0" dirty="0"/>
              <a:t>Let’s get connected</a:t>
            </a:r>
            <a:br>
              <a:rPr lang="en-US" kern="0" dirty="0"/>
            </a:br>
            <a:r>
              <a:rPr lang="en-US" kern="0" dirty="0"/>
              <a:t> </a:t>
            </a:r>
            <a:r>
              <a:rPr lang="en-US" kern="0" dirty="0" smtClean="0"/>
              <a:t>—</a:t>
            </a:r>
            <a:r>
              <a:rPr lang="en-US" dirty="0" smtClean="0"/>
              <a:t>Intraoral scanning for Atlantis abutments</a:t>
            </a:r>
            <a:endParaRPr lang="en-GB" dirty="0"/>
          </a:p>
        </p:txBody>
      </p:sp>
      <p:sp>
        <p:nvSpPr>
          <p:cNvPr id="7" name="TextBox 6"/>
          <p:cNvSpPr txBox="1"/>
          <p:nvPr/>
        </p:nvSpPr>
        <p:spPr>
          <a:xfrm>
            <a:off x="2523855" y="3041576"/>
            <a:ext cx="5731762" cy="1200329"/>
          </a:xfrm>
          <a:prstGeom prst="rect">
            <a:avLst/>
          </a:prstGeom>
          <a:noFill/>
        </p:spPr>
        <p:txBody>
          <a:bodyPr wrap="none" rtlCol="0">
            <a:spAutoFit/>
          </a:bodyPr>
          <a:lstStyle/>
          <a:p>
            <a:r>
              <a:rPr lang="en-US" dirty="0" smtClean="0">
                <a:solidFill>
                  <a:schemeClr val="tx2"/>
                </a:solidFill>
              </a:rPr>
              <a:t>The </a:t>
            </a:r>
            <a:r>
              <a:rPr lang="en-US" dirty="0">
                <a:solidFill>
                  <a:schemeClr val="tx2"/>
                </a:solidFill>
              </a:rPr>
              <a:t>streamlined process of using </a:t>
            </a:r>
            <a:r>
              <a:rPr lang="en-US" dirty="0" smtClean="0">
                <a:solidFill>
                  <a:schemeClr val="tx2"/>
                </a:solidFill>
              </a:rPr>
              <a:t/>
            </a:r>
            <a:br>
              <a:rPr lang="en-US" dirty="0" smtClean="0">
                <a:solidFill>
                  <a:schemeClr val="tx2"/>
                </a:solidFill>
              </a:rPr>
            </a:br>
            <a:r>
              <a:rPr lang="en-US" dirty="0" smtClean="0">
                <a:solidFill>
                  <a:schemeClr val="tx2"/>
                </a:solidFill>
              </a:rPr>
              <a:t>intraoral </a:t>
            </a:r>
            <a:r>
              <a:rPr lang="en-US" dirty="0">
                <a:solidFill>
                  <a:schemeClr val="tx2"/>
                </a:solidFill>
              </a:rPr>
              <a:t>scanning </a:t>
            </a:r>
            <a:r>
              <a:rPr lang="en-US" dirty="0" smtClean="0">
                <a:solidFill>
                  <a:schemeClr val="tx2"/>
                </a:solidFill>
              </a:rPr>
              <a:t>for cement-retained restorations</a:t>
            </a:r>
            <a:br>
              <a:rPr lang="en-US" dirty="0" smtClean="0">
                <a:solidFill>
                  <a:schemeClr val="tx2"/>
                </a:solidFill>
              </a:rPr>
            </a:br>
            <a:r>
              <a:rPr lang="en-US" dirty="0" smtClean="0">
                <a:solidFill>
                  <a:schemeClr val="tx2"/>
                </a:solidFill>
              </a:rPr>
              <a:t>(compatible </a:t>
            </a:r>
            <a:r>
              <a:rPr lang="en-US" dirty="0">
                <a:solidFill>
                  <a:schemeClr val="tx2"/>
                </a:solidFill>
              </a:rPr>
              <a:t>with </a:t>
            </a:r>
            <a:r>
              <a:rPr lang="en-US" dirty="0" smtClean="0">
                <a:solidFill>
                  <a:schemeClr val="tx2"/>
                </a:solidFill>
              </a:rPr>
              <a:t>iTero) ensures </a:t>
            </a:r>
            <a:r>
              <a:rPr lang="en-US" dirty="0">
                <a:solidFill>
                  <a:schemeClr val="tx2"/>
                </a:solidFill>
              </a:rPr>
              <a:t>efficient coordination </a:t>
            </a:r>
            <a:r>
              <a:rPr lang="en-US" dirty="0" smtClean="0">
                <a:solidFill>
                  <a:schemeClr val="tx2"/>
                </a:solidFill>
              </a:rPr>
              <a:t/>
            </a:r>
            <a:br>
              <a:rPr lang="en-US" dirty="0" smtClean="0">
                <a:solidFill>
                  <a:schemeClr val="tx2"/>
                </a:solidFill>
              </a:rPr>
            </a:br>
            <a:r>
              <a:rPr lang="en-US" dirty="0" smtClean="0">
                <a:solidFill>
                  <a:schemeClr val="tx2"/>
                </a:solidFill>
              </a:rPr>
              <a:t>between the </a:t>
            </a:r>
            <a:r>
              <a:rPr lang="en-US" dirty="0">
                <a:solidFill>
                  <a:schemeClr val="tx2"/>
                </a:solidFill>
              </a:rPr>
              <a:t>dental practice and dental laboratory. </a:t>
            </a:r>
            <a:endParaRPr lang="sv-SE" dirty="0" err="1" smtClean="0">
              <a:solidFill>
                <a:schemeClr val="tx2"/>
              </a:solidFill>
            </a:endParaRPr>
          </a:p>
        </p:txBody>
      </p:sp>
      <p:sp>
        <p:nvSpPr>
          <p:cNvPr id="9" name="TextBox 8"/>
          <p:cNvSpPr txBox="1"/>
          <p:nvPr/>
        </p:nvSpPr>
        <p:spPr>
          <a:xfrm>
            <a:off x="3561869" y="5647928"/>
            <a:ext cx="8919093" cy="276999"/>
          </a:xfrm>
          <a:prstGeom prst="rect">
            <a:avLst/>
          </a:prstGeom>
          <a:noFill/>
        </p:spPr>
        <p:txBody>
          <a:bodyPr wrap="square" rtlCol="0">
            <a:spAutoFit/>
          </a:bodyPr>
          <a:lstStyle/>
          <a:p>
            <a:r>
              <a:rPr lang="en-US" sz="1200" i="1" dirty="0">
                <a:solidFill>
                  <a:schemeClr val="tx2"/>
                </a:solidFill>
              </a:rPr>
              <a:t>All </a:t>
            </a:r>
            <a:r>
              <a:rPr lang="en-US" sz="1200" i="1" dirty="0" smtClean="0">
                <a:solidFill>
                  <a:schemeClr val="tx2"/>
                </a:solidFill>
              </a:rPr>
              <a:t>trademarks, company </a:t>
            </a:r>
            <a:r>
              <a:rPr lang="en-US" sz="1200" i="1" dirty="0">
                <a:solidFill>
                  <a:schemeClr val="tx2"/>
                </a:solidFill>
              </a:rPr>
              <a:t>names and </a:t>
            </a:r>
            <a:r>
              <a:rPr lang="en-US" sz="1200" i="1" dirty="0" smtClean="0">
                <a:solidFill>
                  <a:schemeClr val="tx2"/>
                </a:solidFill>
              </a:rPr>
              <a:t>implant designs are </a:t>
            </a:r>
            <a:r>
              <a:rPr lang="en-US" sz="1200" i="1" dirty="0">
                <a:solidFill>
                  <a:schemeClr val="tx2"/>
                </a:solidFill>
              </a:rPr>
              <a:t>the property of </a:t>
            </a:r>
            <a:r>
              <a:rPr lang="en-US" sz="1200" i="1" dirty="0" smtClean="0">
                <a:solidFill>
                  <a:schemeClr val="tx2"/>
                </a:solidFill>
              </a:rPr>
              <a:t>their respective </a:t>
            </a:r>
            <a:r>
              <a:rPr lang="en-US" sz="1200" i="1" dirty="0">
                <a:solidFill>
                  <a:schemeClr val="tx2"/>
                </a:solidFill>
              </a:rPr>
              <a:t>owners</a:t>
            </a:r>
            <a:r>
              <a:rPr lang="en-US" sz="1200" i="1" dirty="0" smtClean="0">
                <a:solidFill>
                  <a:schemeClr val="tx2"/>
                </a:solidFill>
              </a:rPr>
              <a:t>.</a:t>
            </a:r>
            <a:endParaRPr lang="en-US" sz="1200" i="1" dirty="0">
              <a:solidFill>
                <a:schemeClr val="tx2"/>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823" y="1273215"/>
            <a:ext cx="4197897" cy="5584785"/>
          </a:xfrm>
          <a:prstGeom prst="rect">
            <a:avLst/>
          </a:prstGeom>
        </p:spPr>
      </p:pic>
    </p:spTree>
    <p:extLst>
      <p:ext uri="{BB962C8B-B14F-4D97-AF65-F5344CB8AC3E}">
        <p14:creationId xmlns:p14="http://schemas.microsoft.com/office/powerpoint/2010/main" val="333644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080" b="4198"/>
          <a:stretch/>
        </p:blipFill>
        <p:spPr>
          <a:xfrm flipH="1">
            <a:off x="6342927" y="2094412"/>
            <a:ext cx="4810033" cy="3384376"/>
          </a:xfrm>
          <a:prstGeom prst="rect">
            <a:avLst/>
          </a:prstGeom>
          <a:ln>
            <a:noFill/>
          </a:ln>
          <a:effectLst>
            <a:softEdge rad="863600"/>
          </a:effectLst>
        </p:spPr>
      </p:pic>
      <p:sp>
        <p:nvSpPr>
          <p:cNvPr id="7" name="Content Placeholder 2"/>
          <p:cNvSpPr txBox="1">
            <a:spLocks/>
          </p:cNvSpPr>
          <p:nvPr/>
        </p:nvSpPr>
        <p:spPr>
          <a:xfrm>
            <a:off x="330201" y="1557338"/>
            <a:ext cx="6012726" cy="4056384"/>
          </a:xfrm>
          <a:prstGeom prst="rect">
            <a:avLst/>
          </a:prstGeom>
        </p:spPr>
        <p:txBody>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a:buClr>
                <a:schemeClr val="accent2"/>
              </a:buClr>
              <a:buFont typeface="Wingdings" panose="05000000000000000000" pitchFamily="2" charset="2"/>
              <a:buChar char="§"/>
            </a:pPr>
            <a:r>
              <a:rPr lang="en-US" sz="2400" dirty="0" smtClean="0">
                <a:solidFill>
                  <a:schemeClr val="tx2"/>
                </a:solidFill>
              </a:rPr>
              <a:t>Laboratories can quickly and easily transfer digital scan information to </a:t>
            </a:r>
            <a:r>
              <a:rPr lang="en-US" sz="2400" dirty="0" err="1" smtClean="0">
                <a:solidFill>
                  <a:schemeClr val="tx2"/>
                </a:solidFill>
              </a:rPr>
              <a:t>Dentsply</a:t>
            </a:r>
            <a:r>
              <a:rPr lang="en-US" sz="2400" dirty="0" smtClean="0">
                <a:solidFill>
                  <a:schemeClr val="tx2"/>
                </a:solidFill>
              </a:rPr>
              <a:t> Sirona Implants</a:t>
            </a:r>
          </a:p>
          <a:p>
            <a:pPr lvl="1">
              <a:buClr>
                <a:schemeClr val="accent2"/>
              </a:buClr>
              <a:buFont typeface="Wingdings" panose="05000000000000000000" pitchFamily="2" charset="2"/>
              <a:buChar char="§"/>
            </a:pPr>
            <a:r>
              <a:rPr lang="en-US" sz="1800" dirty="0">
                <a:solidFill>
                  <a:schemeClr val="tx2"/>
                </a:solidFill>
              </a:rPr>
              <a:t>P</a:t>
            </a:r>
            <a:r>
              <a:rPr lang="en-US" sz="1800" dirty="0" smtClean="0">
                <a:solidFill>
                  <a:schemeClr val="tx2"/>
                </a:solidFill>
              </a:rPr>
              <a:t>rovides reduced turnaround time and cost of transportation</a:t>
            </a:r>
          </a:p>
          <a:p>
            <a:pPr lvl="1">
              <a:buClr>
                <a:schemeClr val="accent2"/>
              </a:buClr>
              <a:buFont typeface="Wingdings" panose="05000000000000000000" pitchFamily="2" charset="2"/>
              <a:buChar char="§"/>
            </a:pPr>
            <a:r>
              <a:rPr lang="en-US" sz="1800" dirty="0">
                <a:solidFill>
                  <a:schemeClr val="tx2"/>
                </a:solidFill>
              </a:rPr>
              <a:t>Y</a:t>
            </a:r>
            <a:r>
              <a:rPr lang="en-US" sz="1800" dirty="0" smtClean="0">
                <a:solidFill>
                  <a:schemeClr val="tx2"/>
                </a:solidFill>
              </a:rPr>
              <a:t>our models stay with the dental laboratory</a:t>
            </a:r>
          </a:p>
          <a:p>
            <a:pPr lvl="1">
              <a:buClr>
                <a:schemeClr val="accent2"/>
              </a:buClr>
              <a:buFont typeface="Wingdings" panose="05000000000000000000" pitchFamily="2" charset="2"/>
              <a:buChar char="§"/>
            </a:pPr>
            <a:r>
              <a:rPr lang="en-US" sz="1800" dirty="0">
                <a:solidFill>
                  <a:schemeClr val="tx2"/>
                </a:solidFill>
              </a:rPr>
              <a:t>E</a:t>
            </a:r>
            <a:r>
              <a:rPr lang="en-US" sz="1800" dirty="0" smtClean="0">
                <a:solidFill>
                  <a:schemeClr val="tx2"/>
                </a:solidFill>
              </a:rPr>
              <a:t>nvironmentally friendly</a:t>
            </a:r>
          </a:p>
          <a:p>
            <a:endParaRPr lang="en-US" dirty="0">
              <a:solidFill>
                <a:schemeClr val="tx2"/>
              </a:solidFill>
            </a:endParaRPr>
          </a:p>
        </p:txBody>
      </p:sp>
      <p:sp>
        <p:nvSpPr>
          <p:cNvPr id="11" name="Title 1"/>
          <p:cNvSpPr>
            <a:spLocks noGrp="1"/>
          </p:cNvSpPr>
          <p:nvPr>
            <p:ph type="title"/>
          </p:nvPr>
        </p:nvSpPr>
        <p:spPr/>
        <p:txBody>
          <a:bodyPr/>
          <a:lstStyle/>
          <a:p>
            <a:r>
              <a:rPr lang="en-US" kern="0" dirty="0"/>
              <a:t>Let’s get connected</a:t>
            </a:r>
            <a:br>
              <a:rPr lang="en-US" kern="0" dirty="0"/>
            </a:br>
            <a:r>
              <a:rPr lang="en-US" kern="0" dirty="0"/>
              <a:t> </a:t>
            </a:r>
            <a:r>
              <a:rPr lang="en-US" kern="0" dirty="0" smtClean="0"/>
              <a:t>—</a:t>
            </a:r>
            <a:r>
              <a:rPr lang="en-US" dirty="0" smtClean="0"/>
              <a:t>Lab-based scanning for Atlantis abutments </a:t>
            </a:r>
            <a:endParaRPr lang="en-US" dirty="0"/>
          </a:p>
        </p:txBody>
      </p:sp>
      <p:pic>
        <p:nvPicPr>
          <p:cNvPr id="8"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8664" y="0"/>
            <a:ext cx="2863336" cy="2804298"/>
          </a:xfrm>
          <a:prstGeom prst="rect">
            <a:avLst/>
          </a:prstGeom>
        </p:spPr>
      </p:pic>
    </p:spTree>
    <p:extLst>
      <p:ext uri="{BB962C8B-B14F-4D97-AF65-F5344CB8AC3E}">
        <p14:creationId xmlns:p14="http://schemas.microsoft.com/office/powerpoint/2010/main" val="3013024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207" y="1797933"/>
            <a:ext cx="4968552" cy="3501431"/>
          </a:xfrm>
          <a:prstGeom prst="rect">
            <a:avLst/>
          </a:prstGeom>
        </p:spPr>
      </p:pic>
      <p:sp>
        <p:nvSpPr>
          <p:cNvPr id="3" name="Content Placeholder 2"/>
          <p:cNvSpPr>
            <a:spLocks noGrp="1"/>
          </p:cNvSpPr>
          <p:nvPr>
            <p:ph sz="half" idx="1"/>
          </p:nvPr>
        </p:nvSpPr>
        <p:spPr>
          <a:xfrm>
            <a:off x="330201" y="1958938"/>
            <a:ext cx="5765005" cy="3943350"/>
          </a:xfrm>
        </p:spPr>
        <p:txBody>
          <a:bodyPr/>
          <a:lstStyle/>
          <a:p>
            <a:r>
              <a:rPr lang="en-US" b="1" dirty="0" smtClean="0"/>
              <a:t>Atlantis Scan Upload </a:t>
            </a:r>
            <a:r>
              <a:rPr lang="en-US" dirty="0" smtClean="0"/>
              <a:t>allows dental laboratories with open STL scanners to upload scans for Atlantis abutments</a:t>
            </a:r>
            <a:endParaRPr lang="sv-SE" dirty="0" smtClean="0"/>
          </a:p>
        </p:txBody>
      </p:sp>
      <p:pic>
        <p:nvPicPr>
          <p:cNvPr id="8"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6626" y="-119886"/>
            <a:ext cx="2863336" cy="2804298"/>
          </a:xfrm>
          <a:prstGeom prst="rect">
            <a:avLst/>
          </a:prstGeom>
        </p:spPr>
      </p:pic>
      <p:sp>
        <p:nvSpPr>
          <p:cNvPr id="7" name="Title 1"/>
          <p:cNvSpPr>
            <a:spLocks noGrp="1"/>
          </p:cNvSpPr>
          <p:nvPr>
            <p:ph type="title"/>
          </p:nvPr>
        </p:nvSpPr>
        <p:spPr>
          <a:xfrm>
            <a:off x="330201" y="555626"/>
            <a:ext cx="11530012" cy="1001712"/>
          </a:xfrm>
        </p:spPr>
        <p:txBody>
          <a:bodyPr/>
          <a:lstStyle/>
          <a:p>
            <a:r>
              <a:rPr lang="en-US" kern="0" dirty="0"/>
              <a:t>Let’s get connected</a:t>
            </a:r>
            <a:br>
              <a:rPr lang="en-US" kern="0" dirty="0"/>
            </a:br>
            <a:r>
              <a:rPr lang="en-US" kern="0" dirty="0"/>
              <a:t> </a:t>
            </a:r>
            <a:r>
              <a:rPr lang="en-US" kern="0" dirty="0" smtClean="0"/>
              <a:t>—</a:t>
            </a:r>
            <a:r>
              <a:rPr lang="en-US" dirty="0" smtClean="0"/>
              <a:t>Lab-based scanning for Atlantis abutments </a:t>
            </a:r>
            <a:endParaRPr lang="en-US" dirty="0"/>
          </a:p>
        </p:txBody>
      </p:sp>
    </p:spTree>
    <p:extLst>
      <p:ext uri="{BB962C8B-B14F-4D97-AF65-F5344CB8AC3E}">
        <p14:creationId xmlns:p14="http://schemas.microsoft.com/office/powerpoint/2010/main" val="2040857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2843" y="144340"/>
            <a:ext cx="2070583" cy="2070583"/>
          </a:xfrm>
          <a:prstGeom prst="rect">
            <a:avLst/>
          </a:prstGeom>
          <a:ln>
            <a:noFill/>
          </a:ln>
          <a:effectLst>
            <a:outerShdw blurRad="292100" dist="139700" dir="2700000" algn="tl" rotWithShape="0">
              <a:srgbClr val="333333">
                <a:alpha val="65000"/>
              </a:srgbClr>
            </a:outerShdw>
          </a:effectLst>
        </p:spPr>
      </p:pic>
      <p:sp>
        <p:nvSpPr>
          <p:cNvPr id="2" name="Rubrik 1"/>
          <p:cNvSpPr>
            <a:spLocks noGrp="1"/>
          </p:cNvSpPr>
          <p:nvPr>
            <p:ph type="title"/>
          </p:nvPr>
        </p:nvSpPr>
        <p:spPr/>
        <p:txBody>
          <a:bodyPr/>
          <a:lstStyle/>
          <a:p>
            <a:r>
              <a:rPr lang="sv-SE" dirty="0" smtClean="0"/>
              <a:t>Let’s get connected</a:t>
            </a:r>
            <a:br>
              <a:rPr lang="sv-SE" dirty="0" smtClean="0"/>
            </a:br>
            <a:r>
              <a:rPr lang="sv-SE" dirty="0" smtClean="0"/>
              <a:t>—Atlantis CaseSafe </a:t>
            </a:r>
            <a:endParaRPr lang="sv-SE" dirty="0"/>
          </a:p>
        </p:txBody>
      </p:sp>
      <p:sp>
        <p:nvSpPr>
          <p:cNvPr id="4" name="Content Placeholder 3"/>
          <p:cNvSpPr>
            <a:spLocks noGrp="1"/>
          </p:cNvSpPr>
          <p:nvPr>
            <p:ph sz="half" idx="1"/>
          </p:nvPr>
        </p:nvSpPr>
        <p:spPr>
          <a:xfrm>
            <a:off x="330202" y="1584995"/>
            <a:ext cx="4473292" cy="3943350"/>
          </a:xfrm>
        </p:spPr>
        <p:txBody>
          <a:bodyPr/>
          <a:lstStyle/>
          <a:p>
            <a:r>
              <a:rPr lang="en-US" dirty="0" smtClean="0"/>
              <a:t>Ensures efficient processing of your order and safe transport of your case materials.</a:t>
            </a:r>
          </a:p>
        </p:txBody>
      </p:sp>
      <p:pic>
        <p:nvPicPr>
          <p:cNvPr id="9" name="Picture 3" descr="\\se-tec-c040.astratech.net\Users$\semfi\My Documents\Images\Picture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82" r="18831"/>
          <a:stretch/>
        </p:blipFill>
        <p:spPr bwMode="auto">
          <a:xfrm>
            <a:off x="5973893" y="1968624"/>
            <a:ext cx="4018151" cy="3105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96891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52498">
            <a:off x="3466113" y="943964"/>
            <a:ext cx="3606508" cy="4942690"/>
          </a:xfrm>
          <a:prstGeom prst="rect">
            <a:avLst/>
          </a:prstGeom>
          <a:ln>
            <a:noFill/>
          </a:ln>
        </p:spPr>
      </p:pic>
      <p:grpSp>
        <p:nvGrpSpPr>
          <p:cNvPr id="20" name="Group 19"/>
          <p:cNvGrpSpPr/>
          <p:nvPr/>
        </p:nvGrpSpPr>
        <p:grpSpPr>
          <a:xfrm>
            <a:off x="3203376" y="2348018"/>
            <a:ext cx="927731" cy="292290"/>
            <a:chOff x="3294236" y="2561193"/>
            <a:chExt cx="927731" cy="292290"/>
          </a:xfrm>
        </p:grpSpPr>
        <p:cxnSp>
          <p:nvCxnSpPr>
            <p:cNvPr id="13" name="Straight Connector 12"/>
            <p:cNvCxnSpPr/>
            <p:nvPr/>
          </p:nvCxnSpPr>
          <p:spPr bwMode="auto">
            <a:xfrm>
              <a:off x="3585881" y="2561193"/>
              <a:ext cx="636086" cy="292290"/>
            </a:xfrm>
            <a:prstGeom prst="line">
              <a:avLst/>
            </a:prstGeom>
            <a:ln>
              <a:solidFill>
                <a:srgbClr val="00449E"/>
              </a:solidFill>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flipH="1">
              <a:off x="3294236" y="2564113"/>
              <a:ext cx="291645" cy="0"/>
            </a:xfrm>
            <a:prstGeom prst="line">
              <a:avLst/>
            </a:prstGeom>
            <a:solidFill>
              <a:schemeClr val="accent1"/>
            </a:solidFill>
            <a:ln w="9525" cap="flat" cmpd="sng" algn="ctr">
              <a:solidFill>
                <a:srgbClr val="00449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 name="Straight Connector 33"/>
          <p:cNvCxnSpPr/>
          <p:nvPr/>
        </p:nvCxnSpPr>
        <p:spPr bwMode="auto">
          <a:xfrm>
            <a:off x="7088534" y="2568605"/>
            <a:ext cx="914400" cy="9144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 name="Group 20"/>
          <p:cNvGrpSpPr/>
          <p:nvPr/>
        </p:nvGrpSpPr>
        <p:grpSpPr>
          <a:xfrm>
            <a:off x="6149156" y="1904390"/>
            <a:ext cx="1273567" cy="809021"/>
            <a:chOff x="6459314" y="2564113"/>
            <a:chExt cx="1054269" cy="530932"/>
          </a:xfrm>
        </p:grpSpPr>
        <p:cxnSp>
          <p:nvCxnSpPr>
            <p:cNvPr id="14" name="Straight Connector 13"/>
            <p:cNvCxnSpPr/>
            <p:nvPr/>
          </p:nvCxnSpPr>
          <p:spPr bwMode="auto">
            <a:xfrm flipV="1">
              <a:off x="6459314" y="2564113"/>
              <a:ext cx="720080" cy="530932"/>
            </a:xfrm>
            <a:prstGeom prst="line">
              <a:avLst/>
            </a:prstGeom>
            <a:ln>
              <a:solidFill>
                <a:srgbClr val="00449E"/>
              </a:solidFill>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a:off x="7179394" y="2564113"/>
              <a:ext cx="334189" cy="0"/>
            </a:xfrm>
            <a:prstGeom prst="line">
              <a:avLst/>
            </a:prstGeom>
            <a:solidFill>
              <a:schemeClr val="accent1"/>
            </a:solidFill>
            <a:ln w="9525" cap="flat" cmpd="sng" algn="ctr">
              <a:solidFill>
                <a:srgbClr val="00449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Group 21"/>
          <p:cNvGrpSpPr/>
          <p:nvPr/>
        </p:nvGrpSpPr>
        <p:grpSpPr>
          <a:xfrm>
            <a:off x="6221164" y="4657628"/>
            <a:ext cx="1448936" cy="509705"/>
            <a:chOff x="6269319" y="3900677"/>
            <a:chExt cx="1338155" cy="498369"/>
          </a:xfrm>
        </p:grpSpPr>
        <p:cxnSp>
          <p:nvCxnSpPr>
            <p:cNvPr id="15" name="Straight Connector 14"/>
            <p:cNvCxnSpPr/>
            <p:nvPr/>
          </p:nvCxnSpPr>
          <p:spPr bwMode="auto">
            <a:xfrm>
              <a:off x="6269319" y="3900677"/>
              <a:ext cx="858655" cy="498369"/>
            </a:xfrm>
            <a:prstGeom prst="line">
              <a:avLst/>
            </a:prstGeom>
            <a:ln>
              <a:solidFill>
                <a:srgbClr val="00449E"/>
              </a:solidFill>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auto">
            <a:xfrm>
              <a:off x="7127974" y="4399046"/>
              <a:ext cx="479500" cy="0"/>
            </a:xfrm>
            <a:prstGeom prst="line">
              <a:avLst/>
            </a:prstGeom>
            <a:solidFill>
              <a:schemeClr val="accent1"/>
            </a:solidFill>
            <a:ln w="9525" cap="flat" cmpd="sng" algn="ctr">
              <a:solidFill>
                <a:srgbClr val="00449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p:cNvGrpSpPr/>
          <p:nvPr/>
        </p:nvGrpSpPr>
        <p:grpSpPr>
          <a:xfrm>
            <a:off x="2843114" y="3475813"/>
            <a:ext cx="1331123" cy="334447"/>
            <a:chOff x="3506986" y="5165936"/>
            <a:chExt cx="1331123" cy="334447"/>
          </a:xfrm>
        </p:grpSpPr>
        <p:cxnSp>
          <p:nvCxnSpPr>
            <p:cNvPr id="17" name="Straight Connector 16"/>
            <p:cNvCxnSpPr/>
            <p:nvPr/>
          </p:nvCxnSpPr>
          <p:spPr bwMode="auto">
            <a:xfrm flipV="1">
              <a:off x="4011042" y="5165936"/>
              <a:ext cx="827067" cy="334447"/>
            </a:xfrm>
            <a:prstGeom prst="line">
              <a:avLst/>
            </a:prstGeom>
            <a:ln>
              <a:solidFill>
                <a:srgbClr val="00449E"/>
              </a:solidFill>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flipH="1">
              <a:off x="3506986" y="5500383"/>
              <a:ext cx="504056" cy="0"/>
            </a:xfrm>
            <a:prstGeom prst="line">
              <a:avLst/>
            </a:prstGeom>
            <a:solidFill>
              <a:schemeClr val="accent1"/>
            </a:solidFill>
            <a:ln w="9525" cap="flat" cmpd="sng" algn="ctr">
              <a:solidFill>
                <a:srgbClr val="00449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oup 22"/>
          <p:cNvGrpSpPr/>
          <p:nvPr/>
        </p:nvGrpSpPr>
        <p:grpSpPr>
          <a:xfrm rot="15380241">
            <a:off x="4277827" y="4580403"/>
            <a:ext cx="476644" cy="434102"/>
            <a:chOff x="5879976" y="5071116"/>
            <a:chExt cx="523312" cy="377297"/>
          </a:xfrm>
        </p:grpSpPr>
        <p:cxnSp>
          <p:nvCxnSpPr>
            <p:cNvPr id="26" name="Straight Connector 25"/>
            <p:cNvCxnSpPr/>
            <p:nvPr/>
          </p:nvCxnSpPr>
          <p:spPr bwMode="auto">
            <a:xfrm flipH="1" flipV="1">
              <a:off x="5879976" y="5071116"/>
              <a:ext cx="203482" cy="317456"/>
            </a:xfrm>
            <a:prstGeom prst="line">
              <a:avLst/>
            </a:prstGeom>
            <a:ln>
              <a:solidFill>
                <a:srgbClr val="00449E"/>
              </a:solidFill>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auto">
            <a:xfrm>
              <a:off x="6083457" y="5388571"/>
              <a:ext cx="319831" cy="59842"/>
            </a:xfrm>
            <a:prstGeom prst="line">
              <a:avLst/>
            </a:prstGeom>
            <a:solidFill>
              <a:schemeClr val="accent1"/>
            </a:solidFill>
            <a:ln w="9525" cap="flat" cmpd="sng" algn="ctr">
              <a:solidFill>
                <a:srgbClr val="00449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Box 2"/>
          <p:cNvSpPr txBox="1"/>
          <p:nvPr/>
        </p:nvSpPr>
        <p:spPr>
          <a:xfrm>
            <a:off x="7853278" y="3499739"/>
            <a:ext cx="2016224" cy="923330"/>
          </a:xfrm>
          <a:prstGeom prst="rect">
            <a:avLst/>
          </a:prstGeom>
          <a:noFill/>
        </p:spPr>
        <p:txBody>
          <a:bodyPr wrap="square" rtlCol="0">
            <a:spAutoFit/>
          </a:bodyPr>
          <a:lstStyle/>
          <a:p>
            <a:r>
              <a:rPr lang="en-US" sz="5400" dirty="0" smtClean="0">
                <a:solidFill>
                  <a:srgbClr val="003C71"/>
                </a:solidFill>
                <a:latin typeface="Futura Medium" pitchFamily="34" charset="0"/>
              </a:rPr>
              <a:t>1999</a:t>
            </a:r>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4826" y="4657628"/>
            <a:ext cx="1963976" cy="1058677"/>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2210" y="4874915"/>
            <a:ext cx="2252027" cy="789332"/>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32" y="3499739"/>
            <a:ext cx="1541254" cy="617250"/>
          </a:xfrm>
          <a:prstGeom prst="rect">
            <a:avLst/>
          </a:prstGeom>
        </p:spPr>
      </p:pic>
      <p:grpSp>
        <p:nvGrpSpPr>
          <p:cNvPr id="47" name="Group 46"/>
          <p:cNvGrpSpPr/>
          <p:nvPr/>
        </p:nvGrpSpPr>
        <p:grpSpPr>
          <a:xfrm rot="3188300">
            <a:off x="4667318" y="1449093"/>
            <a:ext cx="476644" cy="434102"/>
            <a:chOff x="5879976" y="5071116"/>
            <a:chExt cx="523312" cy="377297"/>
          </a:xfrm>
        </p:grpSpPr>
        <p:cxnSp>
          <p:nvCxnSpPr>
            <p:cNvPr id="48" name="Straight Connector 47"/>
            <p:cNvCxnSpPr/>
            <p:nvPr/>
          </p:nvCxnSpPr>
          <p:spPr bwMode="auto">
            <a:xfrm flipH="1" flipV="1">
              <a:off x="5879976" y="5071116"/>
              <a:ext cx="203482" cy="317456"/>
            </a:xfrm>
            <a:prstGeom prst="line">
              <a:avLst/>
            </a:prstGeom>
            <a:ln>
              <a:solidFill>
                <a:srgbClr val="00449E"/>
              </a:solidFill>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a:off x="6083457" y="5388571"/>
              <a:ext cx="319831" cy="59842"/>
            </a:xfrm>
            <a:prstGeom prst="line">
              <a:avLst/>
            </a:prstGeom>
            <a:solidFill>
              <a:schemeClr val="accent1"/>
            </a:solidFill>
            <a:ln w="9525" cap="flat" cmpd="sng" algn="ctr">
              <a:solidFill>
                <a:srgbClr val="00449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0" name="Bildobjekt 10" descr="Symbol_&lt;0.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702" y="476672"/>
            <a:ext cx="2279835" cy="827197"/>
          </a:xfrm>
          <a:prstGeom prst="rect">
            <a:avLst/>
          </a:prstGeom>
        </p:spPr>
      </p:pic>
      <p:grpSp>
        <p:nvGrpSpPr>
          <p:cNvPr id="56" name="Group 55"/>
          <p:cNvGrpSpPr/>
          <p:nvPr/>
        </p:nvGrpSpPr>
        <p:grpSpPr>
          <a:xfrm flipH="1">
            <a:off x="6221164" y="3630262"/>
            <a:ext cx="1695346" cy="334447"/>
            <a:chOff x="3506986" y="5165936"/>
            <a:chExt cx="1331123" cy="334447"/>
          </a:xfrm>
        </p:grpSpPr>
        <p:cxnSp>
          <p:nvCxnSpPr>
            <p:cNvPr id="57" name="Straight Connector 56"/>
            <p:cNvCxnSpPr/>
            <p:nvPr/>
          </p:nvCxnSpPr>
          <p:spPr bwMode="auto">
            <a:xfrm flipV="1">
              <a:off x="4011042" y="5165936"/>
              <a:ext cx="827067" cy="334447"/>
            </a:xfrm>
            <a:prstGeom prst="line">
              <a:avLst/>
            </a:prstGeom>
            <a:ln>
              <a:solidFill>
                <a:srgbClr val="00449E"/>
              </a:solidFill>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flipH="1">
              <a:off x="3506986" y="5500383"/>
              <a:ext cx="504056" cy="0"/>
            </a:xfrm>
            <a:prstGeom prst="line">
              <a:avLst/>
            </a:prstGeom>
            <a:solidFill>
              <a:schemeClr val="accent1"/>
            </a:solidFill>
            <a:ln w="9525" cap="flat" cmpd="sng" algn="ctr">
              <a:solidFill>
                <a:srgbClr val="00449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6" name="Picture 2" descr="9e0f2a09-be73-4d1e-a31f-37e3f017cbe2@dentsp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3126" y="1966707"/>
            <a:ext cx="1559495" cy="84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186045b3-f4bd-4cf5-b49a-e10cafe07972@dentspl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77015" y="1120211"/>
            <a:ext cx="1299305" cy="173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p:nvPr/>
        </p:nvSpPr>
        <p:spPr>
          <a:xfrm>
            <a:off x="8581310" y="193640"/>
            <a:ext cx="3767959" cy="646331"/>
          </a:xfrm>
          <a:prstGeom prst="rect">
            <a:avLst/>
          </a:prstGeom>
          <a:solidFill>
            <a:schemeClr val="accent4"/>
          </a:solidFill>
        </p:spPr>
        <p:txBody>
          <a:bodyPr wrap="square" lIns="274320" tIns="182880" rIns="274320" bIns="182880" rtlCol="0" anchor="ctr">
            <a:spAutoFit/>
          </a:bodyPr>
          <a:lstStyle/>
          <a:p>
            <a:r>
              <a:rPr lang="en-US" dirty="0">
                <a:solidFill>
                  <a:schemeClr val="bg2"/>
                </a:solidFill>
              </a:rPr>
              <a:t>Confidence you can count on</a:t>
            </a:r>
            <a:endParaRPr lang="en-US" sz="1400" dirty="0">
              <a:solidFill>
                <a:schemeClr val="bg2"/>
              </a:solidFill>
            </a:endParaRPr>
          </a:p>
        </p:txBody>
      </p:sp>
    </p:spTree>
    <p:extLst>
      <p:ext uri="{BB962C8B-B14F-4D97-AF65-F5344CB8AC3E}">
        <p14:creationId xmlns:p14="http://schemas.microsoft.com/office/powerpoint/2010/main" val="2769791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e-tec-c040.astratech.net\Users$\semfi\My Documents\Images\ATLANTIS Abutments\1206803-Atlantis WebOrder_cover_shaded-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92" t="-186" b="-152"/>
          <a:stretch/>
        </p:blipFill>
        <p:spPr bwMode="auto">
          <a:xfrm>
            <a:off x="6481335" y="1557338"/>
            <a:ext cx="5224834" cy="4469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2424" y="188640"/>
            <a:ext cx="1944216" cy="1944216"/>
          </a:xfrm>
          <a:prstGeom prst="rect">
            <a:avLst/>
          </a:prstGeom>
          <a:ln>
            <a:noFill/>
          </a:ln>
          <a:effectLst>
            <a:outerShdw blurRad="292100" dist="139700" dir="2700000" algn="tl" rotWithShape="0">
              <a:srgbClr val="333333">
                <a:alpha val="65000"/>
              </a:srgbClr>
            </a:outerShdw>
          </a:effectLst>
        </p:spPr>
      </p:pic>
      <p:sp>
        <p:nvSpPr>
          <p:cNvPr id="2" name="Rubrik 1"/>
          <p:cNvSpPr>
            <a:spLocks noGrp="1"/>
          </p:cNvSpPr>
          <p:nvPr>
            <p:ph type="title"/>
          </p:nvPr>
        </p:nvSpPr>
        <p:spPr/>
        <p:txBody>
          <a:bodyPr/>
          <a:lstStyle/>
          <a:p>
            <a:r>
              <a:rPr lang="sv-SE" dirty="0"/>
              <a:t>Let’s get connected</a:t>
            </a:r>
            <a:br>
              <a:rPr lang="sv-SE" dirty="0"/>
            </a:br>
            <a:r>
              <a:rPr lang="sv-SE" dirty="0" smtClean="0"/>
              <a:t>—</a:t>
            </a:r>
            <a:r>
              <a:rPr lang="en-US" dirty="0" smtClean="0"/>
              <a:t>Atlantis </a:t>
            </a:r>
            <a:r>
              <a:rPr lang="en-US" dirty="0" err="1" smtClean="0"/>
              <a:t>WebOrder</a:t>
            </a:r>
            <a:r>
              <a:rPr lang="en-US" dirty="0" smtClean="0"/>
              <a:t> </a:t>
            </a:r>
            <a:endParaRPr lang="en-US" dirty="0"/>
          </a:p>
        </p:txBody>
      </p:sp>
      <p:sp>
        <p:nvSpPr>
          <p:cNvPr id="4" name="Content Placeholder 3"/>
          <p:cNvSpPr>
            <a:spLocks noGrp="1"/>
          </p:cNvSpPr>
          <p:nvPr>
            <p:ph sz="half" idx="1"/>
          </p:nvPr>
        </p:nvSpPr>
        <p:spPr>
          <a:xfrm>
            <a:off x="330201" y="1584995"/>
            <a:ext cx="5596037" cy="3943350"/>
          </a:xfrm>
        </p:spPr>
        <p:txBody>
          <a:bodyPr/>
          <a:lstStyle/>
          <a:p>
            <a:r>
              <a:rPr lang="en-US" sz="2600" dirty="0" smtClean="0"/>
              <a:t>Online ordering system that enables quick and easy order entry</a:t>
            </a:r>
          </a:p>
          <a:p>
            <a:pPr lvl="1"/>
            <a:r>
              <a:rPr lang="en-US" sz="2200" dirty="0" smtClean="0"/>
              <a:t>24/7 accessibility </a:t>
            </a:r>
            <a:endParaRPr lang="sv-SE" sz="2200" dirty="0" smtClean="0"/>
          </a:p>
          <a:p>
            <a:pPr lvl="1"/>
            <a:r>
              <a:rPr lang="en-US" sz="2200" dirty="0" smtClean="0"/>
              <a:t>No need to install or upgrade software</a:t>
            </a:r>
          </a:p>
          <a:p>
            <a:pPr lvl="1"/>
            <a:r>
              <a:rPr lang="en-US" sz="2200" dirty="0" smtClean="0"/>
              <a:t>Case data remains easily accessible</a:t>
            </a:r>
          </a:p>
          <a:p>
            <a:pPr lvl="1"/>
            <a:r>
              <a:rPr lang="en-US" sz="2200" dirty="0" smtClean="0"/>
              <a:t>Consistent workflow</a:t>
            </a:r>
          </a:p>
          <a:p>
            <a:pPr lvl="1"/>
            <a:r>
              <a:rPr lang="en-US" sz="2200" dirty="0" smtClean="0"/>
              <a:t>No investment costs</a:t>
            </a:r>
            <a:endParaRPr lang="en-US" sz="2200" dirty="0"/>
          </a:p>
        </p:txBody>
      </p:sp>
    </p:spTree>
    <p:extLst>
      <p:ext uri="{BB962C8B-B14F-4D97-AF65-F5344CB8AC3E}">
        <p14:creationId xmlns:p14="http://schemas.microsoft.com/office/powerpoint/2010/main" val="910824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Let’s get connected</a:t>
            </a:r>
            <a:br>
              <a:rPr lang="sv-SE" dirty="0" smtClean="0"/>
            </a:br>
            <a:r>
              <a:rPr lang="sv-SE" dirty="0" smtClean="0"/>
              <a:t>– Atlantis VAD software</a:t>
            </a:r>
            <a:endParaRPr lang="sv-SE" dirty="0"/>
          </a:p>
        </p:txBody>
      </p:sp>
      <p:sp>
        <p:nvSpPr>
          <p:cNvPr id="4" name="Content Placeholder 3"/>
          <p:cNvSpPr>
            <a:spLocks noGrp="1"/>
          </p:cNvSpPr>
          <p:nvPr>
            <p:ph sz="half" idx="1"/>
          </p:nvPr>
        </p:nvSpPr>
        <p:spPr>
          <a:xfrm>
            <a:off x="330202" y="1576974"/>
            <a:ext cx="4508016" cy="3943350"/>
          </a:xfrm>
        </p:spPr>
        <p:txBody>
          <a:bodyPr/>
          <a:lstStyle/>
          <a:p>
            <a:r>
              <a:rPr lang="en-US" dirty="0" smtClean="0"/>
              <a:t>Considers the edentulous space and surrounding teeth for higher precision and more natural esthetics</a:t>
            </a:r>
          </a:p>
          <a:p>
            <a:r>
              <a:rPr lang="en-US" dirty="0"/>
              <a:t>C</a:t>
            </a:r>
            <a:r>
              <a:rPr lang="en-US" dirty="0" smtClean="0"/>
              <a:t>onsiders numerous features and design</a:t>
            </a:r>
          </a:p>
          <a:p>
            <a:r>
              <a:rPr lang="en-US" dirty="0"/>
              <a:t>P</a:t>
            </a:r>
            <a:r>
              <a:rPr lang="en-US" dirty="0" smtClean="0"/>
              <a:t>remium prosthetic solutions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447" y="-277504"/>
            <a:ext cx="3150882" cy="3118565"/>
          </a:xfrm>
          <a:prstGeom prst="rect">
            <a:avLst/>
          </a:prstGeom>
        </p:spPr>
      </p:pic>
      <p:pic>
        <p:nvPicPr>
          <p:cNvPr id="9" name="Bildobjekt 17"/>
          <p:cNvPicPr>
            <a:picLocks noChangeAspect="1"/>
          </p:cNvPicPr>
          <p:nvPr/>
        </p:nvPicPr>
        <p:blipFill rotWithShape="1">
          <a:blip r:embed="rId4" cstate="print">
            <a:extLst>
              <a:ext uri="{28A0092B-C50C-407E-A947-70E740481C1C}">
                <a14:useLocalDpi xmlns:a14="http://schemas.microsoft.com/office/drawing/2010/main" val="0"/>
              </a:ext>
            </a:extLst>
          </a:blip>
          <a:srcRect l="4620"/>
          <a:stretch/>
        </p:blipFill>
        <p:spPr>
          <a:xfrm>
            <a:off x="6218052" y="2572806"/>
            <a:ext cx="5391775" cy="3179811"/>
          </a:xfrm>
          <a:prstGeom prst="rect">
            <a:avLst/>
          </a:prstGeom>
          <a:ln>
            <a:solidFill>
              <a:schemeClr val="bg1">
                <a:lumMod val="85000"/>
              </a:schemeClr>
            </a:solidFill>
          </a:ln>
        </p:spPr>
      </p:pic>
    </p:spTree>
    <p:extLst>
      <p:ext uri="{BB962C8B-B14F-4D97-AF65-F5344CB8AC3E}">
        <p14:creationId xmlns:p14="http://schemas.microsoft.com/office/powerpoint/2010/main" val="3125711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5693" y="188639"/>
            <a:ext cx="2021079" cy="2021079"/>
          </a:xfrm>
          <a:prstGeom prst="rect">
            <a:avLst/>
          </a:prstGeom>
          <a:ln>
            <a:noFill/>
          </a:ln>
          <a:effectLst>
            <a:outerShdw blurRad="292100" dist="139700" dir="2700000" algn="tl" rotWithShape="0">
              <a:srgbClr val="333333">
                <a:alpha val="65000"/>
              </a:srgbClr>
            </a:outerShdw>
          </a:effectLst>
        </p:spPr>
      </p:pic>
      <p:sp>
        <p:nvSpPr>
          <p:cNvPr id="76803" name="Rectangle 3"/>
          <p:cNvSpPr>
            <a:spLocks noGrp="1" noChangeArrowheads="1"/>
          </p:cNvSpPr>
          <p:nvPr>
            <p:ph type="title"/>
          </p:nvPr>
        </p:nvSpPr>
        <p:spPr/>
        <p:txBody>
          <a:bodyPr/>
          <a:lstStyle/>
          <a:p>
            <a:r>
              <a:rPr lang="en-US" dirty="0" smtClean="0"/>
              <a:t>Let’s get connected</a:t>
            </a:r>
            <a:br>
              <a:rPr lang="en-US" dirty="0" smtClean="0"/>
            </a:br>
            <a:r>
              <a:rPr lang="en-US" dirty="0" smtClean="0"/>
              <a:t>—Atlantis Editor </a:t>
            </a:r>
          </a:p>
        </p:txBody>
      </p:sp>
      <p:sp>
        <p:nvSpPr>
          <p:cNvPr id="6" name="Content Placeholder 3"/>
          <p:cNvSpPr>
            <a:spLocks noGrp="1"/>
          </p:cNvSpPr>
          <p:nvPr>
            <p:ph sz="half" idx="1"/>
          </p:nvPr>
        </p:nvSpPr>
        <p:spPr>
          <a:xfrm>
            <a:off x="330202" y="1785318"/>
            <a:ext cx="6336816" cy="1143077"/>
          </a:xfrm>
        </p:spPr>
        <p:txBody>
          <a:bodyPr/>
          <a:lstStyle/>
          <a:p>
            <a:r>
              <a:rPr lang="en-US" dirty="0" smtClean="0"/>
              <a:t>Allows dental technician to review and edit the abutment design prior to production</a:t>
            </a:r>
          </a:p>
          <a:p>
            <a:r>
              <a:rPr lang="en-US" dirty="0"/>
              <a:t>A</a:t>
            </a:r>
            <a:r>
              <a:rPr lang="en-US" dirty="0" smtClean="0"/>
              <a:t>ccessible </a:t>
            </a:r>
            <a:r>
              <a:rPr lang="en-US" dirty="0"/>
              <a:t>in </a:t>
            </a:r>
            <a:r>
              <a:rPr lang="en-US" dirty="0" smtClean="0"/>
              <a:t>Atlantis </a:t>
            </a:r>
            <a:r>
              <a:rPr lang="en-US" dirty="0" err="1" smtClean="0"/>
              <a:t>WebOrder</a:t>
            </a:r>
            <a:endParaRPr lang="en-US" dirty="0"/>
          </a:p>
          <a:p>
            <a:endParaRPr lang="en-US" dirty="0"/>
          </a:p>
        </p:txBody>
      </p:sp>
    </p:spTree>
    <p:extLst>
      <p:ext uri="{BB962C8B-B14F-4D97-AF65-F5344CB8AC3E}">
        <p14:creationId xmlns:p14="http://schemas.microsoft.com/office/powerpoint/2010/main" val="1476883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get connected</a:t>
            </a:r>
            <a:br>
              <a:rPr lang="en-US" dirty="0" smtClean="0"/>
            </a:br>
            <a:r>
              <a:rPr lang="en-US" dirty="0" smtClean="0"/>
              <a:t>—Atlantis Core File </a:t>
            </a:r>
            <a:endParaRPr lang="en-US" dirty="0"/>
          </a:p>
        </p:txBody>
      </p:sp>
      <p:sp>
        <p:nvSpPr>
          <p:cNvPr id="3" name="Content Placeholder 2"/>
          <p:cNvSpPr>
            <a:spLocks noGrp="1"/>
          </p:cNvSpPr>
          <p:nvPr>
            <p:ph sz="half" idx="1"/>
          </p:nvPr>
        </p:nvSpPr>
        <p:spPr>
          <a:xfrm>
            <a:off x="330201" y="1576974"/>
            <a:ext cx="5214071" cy="3943350"/>
          </a:xfrm>
        </p:spPr>
        <p:txBody>
          <a:bodyPr/>
          <a:lstStyle/>
          <a:p>
            <a:r>
              <a:rPr lang="en-US" dirty="0" smtClean="0"/>
              <a:t>Digital file that allows the dental laboratory to design a temporary or final crown, before the final abutment is delivered</a:t>
            </a:r>
            <a:endParaRPr lang="sv-SE" dirty="0" smtClean="0"/>
          </a:p>
          <a:p>
            <a:r>
              <a:rPr lang="en-US" dirty="0" smtClean="0"/>
              <a:t>High precision digital file of an Atlantis Abutment</a:t>
            </a:r>
          </a:p>
          <a:p>
            <a:r>
              <a:rPr lang="en-US" dirty="0" smtClean="0"/>
              <a:t>Used for designing a coping even before receiving of the final abutment</a:t>
            </a:r>
          </a:p>
        </p:txBody>
      </p:sp>
      <p:sp>
        <p:nvSpPr>
          <p:cNvPr id="13" name="Rectangle 12"/>
          <p:cNvSpPr/>
          <p:nvPr/>
        </p:nvSpPr>
        <p:spPr>
          <a:xfrm>
            <a:off x="8691118" y="190658"/>
            <a:ext cx="3360823" cy="369332"/>
          </a:xfrm>
          <a:prstGeom prst="rect">
            <a:avLst/>
          </a:prstGeom>
        </p:spPr>
        <p:txBody>
          <a:bodyPr wrap="square">
            <a:spAutoFit/>
          </a:bodyPr>
          <a:lstStyle/>
          <a:p>
            <a:pPr algn="r"/>
            <a:r>
              <a:rPr lang="en-US" sz="1800" dirty="0" smtClean="0">
                <a:solidFill>
                  <a:srgbClr val="FFFFFF"/>
                </a:solidFill>
              </a:rPr>
              <a:t>	</a:t>
            </a:r>
            <a:endParaRPr lang="en-US" sz="1800" dirty="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071" y="-99392"/>
            <a:ext cx="2743583" cy="2743583"/>
          </a:xfrm>
          <a:prstGeom prst="rect">
            <a:avLst/>
          </a:prstGeom>
        </p:spPr>
      </p:pic>
      <p:sp>
        <p:nvSpPr>
          <p:cNvPr id="11" name="TextBox 10"/>
          <p:cNvSpPr txBox="1"/>
          <p:nvPr/>
        </p:nvSpPr>
        <p:spPr>
          <a:xfrm>
            <a:off x="8092254" y="2848661"/>
            <a:ext cx="4117400" cy="923330"/>
          </a:xfrm>
          <a:prstGeom prst="rect">
            <a:avLst/>
          </a:prstGeom>
          <a:solidFill>
            <a:schemeClr val="accent4"/>
          </a:solidFill>
        </p:spPr>
        <p:txBody>
          <a:bodyPr wrap="square" lIns="274320" tIns="182880" rIns="274320" bIns="182880" rtlCol="0" anchor="ctr">
            <a:spAutoFit/>
          </a:bodyPr>
          <a:lstStyle/>
          <a:p>
            <a:r>
              <a:rPr lang="en-US" dirty="0">
                <a:solidFill>
                  <a:srgbClr val="FFFFFF"/>
                </a:solidFill>
              </a:rPr>
              <a:t>Available for </a:t>
            </a:r>
            <a:r>
              <a:rPr lang="en-US" dirty="0" smtClean="0">
                <a:solidFill>
                  <a:srgbClr val="FFFFFF"/>
                </a:solidFill>
              </a:rPr>
              <a:t>3M </a:t>
            </a:r>
            <a:r>
              <a:rPr lang="en-US" dirty="0">
                <a:solidFill>
                  <a:srgbClr val="FFFFFF"/>
                </a:solidFill>
              </a:rPr>
              <a:t>ESPE Lava 7 </a:t>
            </a:r>
          </a:p>
          <a:p>
            <a:r>
              <a:rPr lang="en-US" dirty="0">
                <a:solidFill>
                  <a:srgbClr val="FFFFFF"/>
                </a:solidFill>
              </a:rPr>
              <a:t>Dental Wings </a:t>
            </a:r>
            <a:r>
              <a:rPr lang="en-US" dirty="0" smtClean="0">
                <a:solidFill>
                  <a:srgbClr val="FFFFFF"/>
                </a:solidFill>
              </a:rPr>
              <a:t>3Shape </a:t>
            </a:r>
            <a:endParaRPr lang="en-US" dirty="0">
              <a:solidFill>
                <a:srgbClr val="FFFFFF"/>
              </a:solidFill>
            </a:endParaRPr>
          </a:p>
        </p:txBody>
      </p:sp>
    </p:spTree>
    <p:extLst>
      <p:ext uri="{BB962C8B-B14F-4D97-AF65-F5344CB8AC3E}">
        <p14:creationId xmlns:p14="http://schemas.microsoft.com/office/powerpoint/2010/main" val="220998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get connected</a:t>
            </a:r>
            <a:br>
              <a:rPr lang="en-US" dirty="0" smtClean="0"/>
            </a:br>
            <a:r>
              <a:rPr lang="en-US" dirty="0" smtClean="0"/>
              <a:t>—Duplicate abutment and Later order</a:t>
            </a: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653593" y="2095160"/>
            <a:ext cx="2439785" cy="1828800"/>
          </a:xfrm>
        </p:spPr>
      </p:pic>
      <p:pic>
        <p:nvPicPr>
          <p:cNvPr id="9" name="Content Placeholder 8"/>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2495177" y="1902261"/>
            <a:ext cx="2286000" cy="1703388"/>
          </a:xfrm>
        </p:spPr>
      </p:pic>
      <p:sp>
        <p:nvSpPr>
          <p:cNvPr id="7" name="textruta 6"/>
          <p:cNvSpPr txBox="1"/>
          <p:nvPr/>
        </p:nvSpPr>
        <p:spPr>
          <a:xfrm>
            <a:off x="2495176" y="3789848"/>
            <a:ext cx="3296024" cy="1133644"/>
          </a:xfrm>
          <a:prstGeom prst="rect">
            <a:avLst/>
          </a:prstGeom>
          <a:noFill/>
        </p:spPr>
        <p:txBody>
          <a:bodyPr wrap="square" rtlCol="0">
            <a:spAutoFit/>
          </a:bodyPr>
          <a:lstStyle/>
          <a:p>
            <a:pPr>
              <a:spcAft>
                <a:spcPts val="200"/>
              </a:spcAft>
            </a:pPr>
            <a:r>
              <a:rPr lang="en-US" b="1" dirty="0">
                <a:solidFill>
                  <a:schemeClr val="tx2"/>
                </a:solidFill>
              </a:rPr>
              <a:t>Duplicate abutment</a:t>
            </a:r>
          </a:p>
          <a:p>
            <a:r>
              <a:rPr lang="en-US" sz="1600" dirty="0" smtClean="0">
                <a:solidFill>
                  <a:schemeClr val="tx2"/>
                </a:solidFill>
              </a:rPr>
              <a:t>An identical </a:t>
            </a:r>
            <a:r>
              <a:rPr lang="en-US" sz="1600" dirty="0">
                <a:solidFill>
                  <a:schemeClr val="tx2"/>
                </a:solidFill>
              </a:rPr>
              <a:t>duplicate </a:t>
            </a:r>
          </a:p>
          <a:p>
            <a:r>
              <a:rPr lang="en-US" sz="1600" dirty="0">
                <a:solidFill>
                  <a:schemeClr val="tx2"/>
                </a:solidFill>
              </a:rPr>
              <a:t>that can be ordered and delivered </a:t>
            </a:r>
            <a:r>
              <a:rPr lang="en-US" sz="1600" dirty="0" smtClean="0">
                <a:solidFill>
                  <a:schemeClr val="tx2"/>
                </a:solidFill>
              </a:rPr>
              <a:t>with </a:t>
            </a:r>
            <a:r>
              <a:rPr lang="en-US" sz="1600" dirty="0">
                <a:solidFill>
                  <a:schemeClr val="tx2"/>
                </a:solidFill>
              </a:rPr>
              <a:t>the original abutment.</a:t>
            </a:r>
          </a:p>
        </p:txBody>
      </p:sp>
      <p:sp>
        <p:nvSpPr>
          <p:cNvPr id="10" name="textruta 9"/>
          <p:cNvSpPr txBox="1"/>
          <p:nvPr/>
        </p:nvSpPr>
        <p:spPr>
          <a:xfrm>
            <a:off x="6211897" y="3789848"/>
            <a:ext cx="4032448" cy="1133644"/>
          </a:xfrm>
          <a:prstGeom prst="rect">
            <a:avLst/>
          </a:prstGeom>
          <a:noFill/>
        </p:spPr>
        <p:txBody>
          <a:bodyPr wrap="square" rtlCol="0">
            <a:spAutoFit/>
          </a:bodyPr>
          <a:lstStyle/>
          <a:p>
            <a:pPr>
              <a:spcAft>
                <a:spcPts val="200"/>
              </a:spcAft>
            </a:pPr>
            <a:r>
              <a:rPr lang="en-US" b="1" dirty="0">
                <a:solidFill>
                  <a:schemeClr val="tx2"/>
                </a:solidFill>
              </a:rPr>
              <a:t>Later order</a:t>
            </a:r>
          </a:p>
          <a:p>
            <a:r>
              <a:rPr lang="en-US" sz="1600" dirty="0">
                <a:solidFill>
                  <a:schemeClr val="tx2"/>
                </a:solidFill>
              </a:rPr>
              <a:t>Orders for an original abutment can be placed at a later date with or without changes to the existing abutment design.</a:t>
            </a:r>
          </a:p>
        </p:txBody>
      </p:sp>
    </p:spTree>
    <p:extLst>
      <p:ext uri="{BB962C8B-B14F-4D97-AF65-F5344CB8AC3E}">
        <p14:creationId xmlns:p14="http://schemas.microsoft.com/office/powerpoint/2010/main" val="5963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7" descr="middle patient.jpg"/>
          <p:cNvPicPr>
            <a:picLocks/>
          </p:cNvPicPr>
          <p:nvPr/>
        </p:nvPicPr>
        <p:blipFill rotWithShape="1">
          <a:blip r:embed="rId3" cstate="print">
            <a:extLst>
              <a:ext uri="{28A0092B-C50C-407E-A947-70E740481C1C}">
                <a14:useLocalDpi xmlns:a14="http://schemas.microsoft.com/office/drawing/2010/main" val="0"/>
              </a:ext>
            </a:extLst>
          </a:blip>
          <a:stretch/>
        </p:blipFill>
        <p:spPr>
          <a:xfrm>
            <a:off x="5049280" y="416688"/>
            <a:ext cx="7293191" cy="5323555"/>
          </a:xfrm>
          <a:prstGeom prst="rect">
            <a:avLst/>
          </a:prstGeom>
        </p:spPr>
      </p:pic>
      <p:sp>
        <p:nvSpPr>
          <p:cNvPr id="5" name="TextBox 4"/>
          <p:cNvSpPr txBox="1"/>
          <p:nvPr/>
        </p:nvSpPr>
        <p:spPr>
          <a:xfrm>
            <a:off x="-448633" y="2661888"/>
            <a:ext cx="5182677" cy="1200329"/>
          </a:xfrm>
          <a:prstGeom prst="rect">
            <a:avLst/>
          </a:prstGeom>
          <a:solidFill>
            <a:schemeClr val="accent4"/>
          </a:solidFill>
        </p:spPr>
        <p:txBody>
          <a:bodyPr wrap="square" lIns="274320" tIns="182880" rIns="274320" bIns="182880" rtlCol="0" anchor="ctr">
            <a:spAutoFit/>
          </a:bodyPr>
          <a:lstStyle/>
          <a:p>
            <a:pPr lvl="1">
              <a:defRPr/>
            </a:pPr>
            <a:r>
              <a:rPr lang="en-US" dirty="0">
                <a:solidFill>
                  <a:schemeClr val="bg1"/>
                </a:solidFill>
              </a:rPr>
              <a:t>Incorporating Atlantis into the dental practice and dental laboratory will result in time savings and high quality results</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48106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3"/>
          <p:cNvSpPr txBox="1">
            <a:spLocks/>
          </p:cNvSpPr>
          <p:nvPr/>
        </p:nvSpPr>
        <p:spPr>
          <a:xfrm>
            <a:off x="403710" y="1557338"/>
            <a:ext cx="6240158" cy="4343400"/>
          </a:xfrm>
          <a:prstGeom prst="rect">
            <a:avLst/>
          </a:prstGeom>
        </p:spPr>
        <p:txBody>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buNone/>
            </a:pPr>
            <a:r>
              <a:rPr lang="en-US" sz="2400" dirty="0" smtClean="0">
                <a:solidFill>
                  <a:schemeClr val="accent1"/>
                </a:solidFill>
              </a:rPr>
              <a:t>For the </a:t>
            </a:r>
            <a:r>
              <a:rPr lang="en-US" sz="2400" b="1" dirty="0" smtClean="0">
                <a:solidFill>
                  <a:schemeClr val="accent1"/>
                </a:solidFill>
              </a:rPr>
              <a:t>clinician </a:t>
            </a:r>
          </a:p>
          <a:p>
            <a:r>
              <a:rPr lang="en-US" sz="2000" dirty="0" smtClean="0">
                <a:solidFill>
                  <a:schemeClr val="tx2"/>
                </a:solidFill>
              </a:rPr>
              <a:t>A choice of anatomical emergence profiles for excellent function and esthetics</a:t>
            </a:r>
          </a:p>
          <a:p>
            <a:r>
              <a:rPr lang="en-US" sz="2000" dirty="0" smtClean="0">
                <a:solidFill>
                  <a:schemeClr val="tx2"/>
                </a:solidFill>
              </a:rPr>
              <a:t>Simple restorative procedure – </a:t>
            </a:r>
            <a:br>
              <a:rPr lang="en-US" sz="2000" dirty="0" smtClean="0">
                <a:solidFill>
                  <a:schemeClr val="tx2"/>
                </a:solidFill>
              </a:rPr>
            </a:br>
            <a:r>
              <a:rPr lang="en-US" sz="2000" dirty="0" smtClean="0">
                <a:solidFill>
                  <a:schemeClr val="tx2"/>
                </a:solidFill>
              </a:rPr>
              <a:t>just take an impression and send it to your dental laboratory with a request for Atlantis abutments</a:t>
            </a:r>
          </a:p>
          <a:p>
            <a:r>
              <a:rPr lang="en-US" sz="2000" dirty="0" smtClean="0">
                <a:solidFill>
                  <a:schemeClr val="tx2"/>
                </a:solidFill>
              </a:rPr>
              <a:t>Comprehensive warranty program*</a:t>
            </a:r>
            <a:endParaRPr lang="en-US" sz="2000" dirty="0">
              <a:solidFill>
                <a:schemeClr val="tx2"/>
              </a:solidFill>
            </a:endParaRPr>
          </a:p>
        </p:txBody>
      </p:sp>
      <p:sp>
        <p:nvSpPr>
          <p:cNvPr id="3" name="TextBox 2"/>
          <p:cNvSpPr txBox="1"/>
          <p:nvPr/>
        </p:nvSpPr>
        <p:spPr>
          <a:xfrm>
            <a:off x="330201" y="5724475"/>
            <a:ext cx="5184576" cy="276999"/>
          </a:xfrm>
          <a:prstGeom prst="rect">
            <a:avLst/>
          </a:prstGeom>
          <a:noFill/>
        </p:spPr>
        <p:txBody>
          <a:bodyPr wrap="square" rtlCol="0">
            <a:spAutoFit/>
          </a:bodyPr>
          <a:lstStyle/>
          <a:p>
            <a:r>
              <a:rPr lang="en-US" sz="1200" i="1" dirty="0" smtClean="0">
                <a:solidFill>
                  <a:schemeClr val="tx2"/>
                </a:solidFill>
              </a:rPr>
              <a:t>*Subject to the terms and conditions of the Atlantis abutments warranty.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7190" y="-856526"/>
            <a:ext cx="5152644" cy="6858000"/>
          </a:xfrm>
          <a:prstGeom prst="rect">
            <a:avLst/>
          </a:prstGeom>
        </p:spPr>
      </p:pic>
    </p:spTree>
    <p:extLst>
      <p:ext uri="{BB962C8B-B14F-4D97-AF65-F5344CB8AC3E}">
        <p14:creationId xmlns:p14="http://schemas.microsoft.com/office/powerpoint/2010/main" val="82135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2" descr="1209703-Atllantis final restoration-GMC.jpg"/>
          <p:cNvPicPr>
            <a:picLocks noChangeAspect="1"/>
          </p:cNvPicPr>
          <p:nvPr/>
        </p:nvPicPr>
        <p:blipFill rotWithShape="1">
          <a:blip r:embed="rId3" cstate="print">
            <a:extLst>
              <a:ext uri="{28A0092B-C50C-407E-A947-70E740481C1C}">
                <a14:useLocalDpi xmlns:a14="http://schemas.microsoft.com/office/drawing/2010/main" val="0"/>
              </a:ext>
            </a:extLst>
          </a:blip>
          <a:srcRect l="45803" t="167" r="6091" b="-167"/>
          <a:stretch/>
        </p:blipFill>
        <p:spPr>
          <a:xfrm>
            <a:off x="6886937" y="-503862"/>
            <a:ext cx="5548131" cy="6485623"/>
          </a:xfrm>
          <a:prstGeom prst="rect">
            <a:avLst/>
          </a:prstGeom>
        </p:spPr>
      </p:pic>
      <p:sp>
        <p:nvSpPr>
          <p:cNvPr id="8" name="Platshållare för innehåll 3"/>
          <p:cNvSpPr txBox="1">
            <a:spLocks/>
          </p:cNvSpPr>
          <p:nvPr/>
        </p:nvSpPr>
        <p:spPr>
          <a:xfrm>
            <a:off x="330201" y="1557338"/>
            <a:ext cx="5472608" cy="4343400"/>
          </a:xfrm>
          <a:prstGeom prst="rect">
            <a:avLst/>
          </a:prstGeom>
        </p:spPr>
        <p:txBody>
          <a:bodyPr/>
          <a:lstStyle>
            <a:lvl1pPr marL="355600" indent="-355600" algn="l" rtl="0" eaLnBrk="1" fontAlgn="base" hangingPunct="1">
              <a:spcBef>
                <a:spcPct val="30000"/>
              </a:spcBef>
              <a:spcAft>
                <a:spcPct val="0"/>
              </a:spcAft>
              <a:buClr>
                <a:srgbClr val="13487C"/>
              </a:buClr>
              <a:buFont typeface="Arial" pitchFamily="34" charset="0"/>
              <a:buChar char="•"/>
              <a:defRPr sz="3200" baseline="0">
                <a:solidFill>
                  <a:srgbClr val="000000"/>
                </a:solidFill>
                <a:latin typeface="+mn-lt"/>
                <a:ea typeface="+mn-ea"/>
                <a:cs typeface="+mn-cs"/>
              </a:defRPr>
            </a:lvl1pPr>
            <a:lvl2pPr marL="812800" indent="-368300" algn="l" rtl="0" eaLnBrk="1" fontAlgn="base" hangingPunct="1">
              <a:spcBef>
                <a:spcPct val="30000"/>
              </a:spcBef>
              <a:spcAft>
                <a:spcPct val="0"/>
              </a:spcAft>
              <a:buClr>
                <a:srgbClr val="13487C"/>
              </a:buClr>
              <a:buChar char="–"/>
              <a:defRPr sz="2800" baseline="0">
                <a:solidFill>
                  <a:srgbClr val="000000"/>
                </a:solidFill>
                <a:latin typeface="+mn-lt"/>
              </a:defRPr>
            </a:lvl2pPr>
            <a:lvl3pPr marL="1168400" indent="-266700" algn="l" rtl="0" eaLnBrk="1" fontAlgn="base" hangingPunct="1">
              <a:spcBef>
                <a:spcPct val="30000"/>
              </a:spcBef>
              <a:spcAft>
                <a:spcPct val="0"/>
              </a:spcAft>
              <a:buClr>
                <a:srgbClr val="13487C"/>
              </a:buClr>
              <a:buChar char="•"/>
              <a:defRPr sz="2400" baseline="0">
                <a:solidFill>
                  <a:srgbClr val="000000"/>
                </a:solidFill>
                <a:latin typeface="+mn-lt"/>
              </a:defRPr>
            </a:lvl3pPr>
            <a:lvl4pPr marL="1612900" indent="-266700" algn="l" rtl="0" eaLnBrk="1" fontAlgn="base" hangingPunct="1">
              <a:spcBef>
                <a:spcPct val="30000"/>
              </a:spcBef>
              <a:spcAft>
                <a:spcPct val="0"/>
              </a:spcAft>
              <a:buClr>
                <a:srgbClr val="13487C"/>
              </a:buClr>
              <a:buChar char="–"/>
              <a:defRPr sz="2000" baseline="0">
                <a:solidFill>
                  <a:srgbClr val="000000"/>
                </a:solidFill>
                <a:latin typeface="+mn-lt"/>
              </a:defRPr>
            </a:lvl4pPr>
            <a:lvl5pPr marL="2057400" indent="-266700" algn="l" rtl="0" eaLnBrk="1" fontAlgn="base" hangingPunct="1">
              <a:spcBef>
                <a:spcPct val="30000"/>
              </a:spcBef>
              <a:spcAft>
                <a:spcPct val="0"/>
              </a:spcAft>
              <a:buClr>
                <a:srgbClr val="13487C"/>
              </a:buClr>
              <a:buChar char="»"/>
              <a:defRPr sz="2000" baseline="0">
                <a:solidFill>
                  <a:srgbClr val="000000"/>
                </a:solidFill>
                <a:latin typeface="+mn-lt"/>
              </a:defRPr>
            </a:lvl5pPr>
            <a:lvl6pPr marL="2514600" indent="-228600" algn="l" rtl="0" eaLnBrk="1" fontAlgn="base" hangingPunct="1">
              <a:spcBef>
                <a:spcPct val="30000"/>
              </a:spcBef>
              <a:spcAft>
                <a:spcPct val="0"/>
              </a:spcAft>
              <a:buClr>
                <a:srgbClr val="13487C"/>
              </a:buClr>
              <a:buChar char="»"/>
              <a:defRPr sz="2000">
                <a:solidFill>
                  <a:schemeClr val="tx1"/>
                </a:solidFill>
                <a:latin typeface="+mn-lt"/>
              </a:defRPr>
            </a:lvl6pPr>
            <a:lvl7pPr marL="2971800" indent="-228600" algn="l" rtl="0" eaLnBrk="1" fontAlgn="base" hangingPunct="1">
              <a:spcBef>
                <a:spcPct val="30000"/>
              </a:spcBef>
              <a:spcAft>
                <a:spcPct val="0"/>
              </a:spcAft>
              <a:buClr>
                <a:srgbClr val="13487C"/>
              </a:buClr>
              <a:buChar char="»"/>
              <a:defRPr sz="2000">
                <a:solidFill>
                  <a:schemeClr val="tx1"/>
                </a:solidFill>
                <a:latin typeface="+mn-lt"/>
              </a:defRPr>
            </a:lvl7pPr>
            <a:lvl8pPr marL="3429000" indent="-228600" algn="l" rtl="0" eaLnBrk="1" fontAlgn="base" hangingPunct="1">
              <a:spcBef>
                <a:spcPct val="30000"/>
              </a:spcBef>
              <a:spcAft>
                <a:spcPct val="0"/>
              </a:spcAft>
              <a:buClr>
                <a:srgbClr val="13487C"/>
              </a:buClr>
              <a:buChar char="»"/>
              <a:defRPr sz="2000">
                <a:solidFill>
                  <a:schemeClr val="tx1"/>
                </a:solidFill>
                <a:latin typeface="+mn-lt"/>
              </a:defRPr>
            </a:lvl8pPr>
            <a:lvl9pPr marL="3886200" indent="-228600" algn="l" rtl="0" eaLnBrk="1" fontAlgn="base" hangingPunct="1">
              <a:spcBef>
                <a:spcPct val="30000"/>
              </a:spcBef>
              <a:spcAft>
                <a:spcPct val="0"/>
              </a:spcAft>
              <a:buClr>
                <a:srgbClr val="13487C"/>
              </a:buClr>
              <a:buChar char="»"/>
              <a:defRPr sz="2000">
                <a:solidFill>
                  <a:schemeClr val="tx1"/>
                </a:solidFill>
                <a:latin typeface="+mn-lt"/>
              </a:defRPr>
            </a:lvl9pPr>
          </a:lstStyle>
          <a:p>
            <a:pPr marL="0" indent="0">
              <a:buNone/>
            </a:pPr>
            <a:r>
              <a:rPr lang="en-US" sz="2400" dirty="0" smtClean="0">
                <a:solidFill>
                  <a:schemeClr val="accent1"/>
                </a:solidFill>
              </a:rPr>
              <a:t>For the </a:t>
            </a:r>
            <a:r>
              <a:rPr lang="en-US" sz="2400" b="1" dirty="0" smtClean="0">
                <a:solidFill>
                  <a:schemeClr val="accent1"/>
                </a:solidFill>
              </a:rPr>
              <a:t>laboratory</a:t>
            </a:r>
          </a:p>
          <a:p>
            <a:r>
              <a:rPr lang="en-US" sz="2000" dirty="0" smtClean="0">
                <a:solidFill>
                  <a:schemeClr val="tx2"/>
                </a:solidFill>
              </a:rPr>
              <a:t>Consistent, </a:t>
            </a:r>
            <a:r>
              <a:rPr lang="en-US" sz="2000" dirty="0">
                <a:solidFill>
                  <a:schemeClr val="tx2"/>
                </a:solidFill>
              </a:rPr>
              <a:t>premium quality and delivery performance regardless of order volume</a:t>
            </a:r>
          </a:p>
          <a:p>
            <a:r>
              <a:rPr lang="en-US" sz="2000" dirty="0" smtClean="0">
                <a:solidFill>
                  <a:schemeClr val="tx2"/>
                </a:solidFill>
              </a:rPr>
              <a:t>Time </a:t>
            </a:r>
            <a:r>
              <a:rPr lang="en-US" sz="2000" dirty="0">
                <a:solidFill>
                  <a:schemeClr val="tx2"/>
                </a:solidFill>
              </a:rPr>
              <a:t>designing and modifying abutments eliminated, freeing up skilled technicians’ time for other tasks </a:t>
            </a:r>
          </a:p>
          <a:p>
            <a:r>
              <a:rPr lang="en-US" sz="2000" dirty="0" smtClean="0">
                <a:solidFill>
                  <a:schemeClr val="tx2"/>
                </a:solidFill>
              </a:rPr>
              <a:t>No </a:t>
            </a:r>
            <a:r>
              <a:rPr lang="en-US" sz="2000" dirty="0">
                <a:solidFill>
                  <a:schemeClr val="tx2"/>
                </a:solidFill>
              </a:rPr>
              <a:t>investment in or maintenance </a:t>
            </a:r>
            <a:r>
              <a:rPr lang="en-US" sz="2000" dirty="0" smtClean="0">
                <a:solidFill>
                  <a:schemeClr val="tx2"/>
                </a:solidFill>
              </a:rPr>
              <a:t>of </a:t>
            </a:r>
            <a:r>
              <a:rPr lang="en-US" sz="2000" dirty="0">
                <a:solidFill>
                  <a:schemeClr val="tx2"/>
                </a:solidFill>
              </a:rPr>
              <a:t>additional equipment and software</a:t>
            </a:r>
          </a:p>
        </p:txBody>
      </p:sp>
    </p:spTree>
    <p:extLst>
      <p:ext uri="{BB962C8B-B14F-4D97-AF65-F5344CB8AC3E}">
        <p14:creationId xmlns:p14="http://schemas.microsoft.com/office/powerpoint/2010/main" val="953731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052" y="2420731"/>
            <a:ext cx="3318328" cy="2915526"/>
          </a:xfrm>
          <a:prstGeom prst="rect">
            <a:avLst/>
          </a:prstGeom>
        </p:spPr>
      </p:pic>
      <p:sp>
        <p:nvSpPr>
          <p:cNvPr id="4" name="Title 3"/>
          <p:cNvSpPr>
            <a:spLocks noGrp="1"/>
          </p:cNvSpPr>
          <p:nvPr>
            <p:ph type="title"/>
          </p:nvPr>
        </p:nvSpPr>
        <p:spPr/>
        <p:txBody>
          <a:bodyPr/>
          <a:lstStyle/>
          <a:p>
            <a:r>
              <a:rPr lang="en-US" smtClean="0"/>
              <a:t>We have you covered </a:t>
            </a:r>
            <a:endParaRPr lang="en-US" dirty="0"/>
          </a:p>
        </p:txBody>
      </p:sp>
      <p:sp>
        <p:nvSpPr>
          <p:cNvPr id="5" name="Content Placeholder 4"/>
          <p:cNvSpPr>
            <a:spLocks noGrp="1"/>
          </p:cNvSpPr>
          <p:nvPr>
            <p:ph sz="half" idx="1"/>
          </p:nvPr>
        </p:nvSpPr>
        <p:spPr>
          <a:xfrm>
            <a:off x="330201" y="1584995"/>
            <a:ext cx="4459851" cy="3723605"/>
          </a:xfrm>
        </p:spPr>
        <p:txBody>
          <a:bodyPr/>
          <a:lstStyle/>
          <a:p>
            <a:r>
              <a:rPr lang="en-US" dirty="0" smtClean="0"/>
              <a:t>For added assurance that you are receiving genuine Atlantis original abutments, warranty cards are provided with an order identification number for every case delivered.</a:t>
            </a:r>
            <a:endParaRPr lang="en-US" dirty="0"/>
          </a:p>
        </p:txBody>
      </p:sp>
      <p:pic>
        <p:nvPicPr>
          <p:cNvPr id="2051" name="Picture 3" descr="\\USTECBOAD-C011\Common\Internal\01 Marketing\MARCOM_2014\ATLANTIS\Warranty tag\ATLANTIS Warranty t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6120" y="2132856"/>
            <a:ext cx="4464496" cy="3278097"/>
          </a:xfrm>
          <a:prstGeom prst="rect">
            <a:avLst/>
          </a:prstGeom>
          <a:noFill/>
          <a:effectLst>
            <a:outerShdw blurRad="787400" dist="431800" dir="6540000" algn="t"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964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smtClean="0"/>
              <a:t>We have you covered</a:t>
            </a:r>
          </a:p>
        </p:txBody>
      </p:sp>
      <p:sp>
        <p:nvSpPr>
          <p:cNvPr id="65539" name="Rectangle 3"/>
          <p:cNvSpPr>
            <a:spLocks noGrp="1" noChangeArrowheads="1"/>
          </p:cNvSpPr>
          <p:nvPr>
            <p:ph sz="half" idx="1"/>
          </p:nvPr>
        </p:nvSpPr>
        <p:spPr>
          <a:xfrm>
            <a:off x="330201" y="1584995"/>
            <a:ext cx="5436831" cy="3531015"/>
          </a:xfrm>
        </p:spPr>
        <p:txBody>
          <a:bodyPr/>
          <a:lstStyle/>
          <a:p>
            <a:r>
              <a:rPr lang="en-US" dirty="0" smtClean="0"/>
              <a:t>If an implant supplier does not honor their warranty, due to the use of Atlantis abutments, </a:t>
            </a:r>
            <a:r>
              <a:rPr lang="en-US" dirty="0" err="1" smtClean="0"/>
              <a:t>Dentsply</a:t>
            </a:r>
            <a:r>
              <a:rPr lang="en-US" dirty="0" smtClean="0"/>
              <a:t> Sirona Implants will cover both the abutment and the implant*</a:t>
            </a:r>
          </a:p>
          <a:p>
            <a:r>
              <a:rPr lang="en-US" dirty="0" smtClean="0"/>
              <a:t>With its lifetime warranty of titanium abutments, Atlantis abutments comprehensive warranty is unique in </a:t>
            </a:r>
            <a:br>
              <a:rPr lang="en-US" dirty="0" smtClean="0"/>
            </a:br>
            <a:r>
              <a:rPr lang="en-US" dirty="0" smtClean="0"/>
              <a:t>the industry</a:t>
            </a:r>
          </a:p>
        </p:txBody>
      </p:sp>
      <p:grpSp>
        <p:nvGrpSpPr>
          <p:cNvPr id="2" name="Group 1"/>
          <p:cNvGrpSpPr/>
          <p:nvPr/>
        </p:nvGrpSpPr>
        <p:grpSpPr>
          <a:xfrm>
            <a:off x="5963293" y="1758671"/>
            <a:ext cx="5896920" cy="2138758"/>
            <a:chOff x="5377047" y="2140635"/>
            <a:chExt cx="5896920" cy="213875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8727" y="2529879"/>
              <a:ext cx="1583241" cy="15049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672" y="2529879"/>
              <a:ext cx="1583241" cy="15049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6616" y="2529879"/>
              <a:ext cx="1583241" cy="1504948"/>
            </a:xfrm>
            <a:prstGeom prst="rect">
              <a:avLst/>
            </a:prstGeom>
          </p:spPr>
        </p:pic>
        <p:sp>
          <p:nvSpPr>
            <p:cNvPr id="65541" name="Text Box 5"/>
            <p:cNvSpPr txBox="1">
              <a:spLocks noChangeArrowheads="1"/>
            </p:cNvSpPr>
            <p:nvPr/>
          </p:nvSpPr>
          <p:spPr bwMode="auto">
            <a:xfrm>
              <a:off x="5377047" y="3344009"/>
              <a:ext cx="287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endParaRPr lang="sv-SE"/>
            </a:p>
          </p:txBody>
        </p:sp>
        <p:sp>
          <p:nvSpPr>
            <p:cNvPr id="65544" name="Text Box 10"/>
            <p:cNvSpPr txBox="1">
              <a:spLocks noChangeArrowheads="1"/>
            </p:cNvSpPr>
            <p:nvPr/>
          </p:nvSpPr>
          <p:spPr bwMode="auto">
            <a:xfrm>
              <a:off x="5736591" y="3974593"/>
              <a:ext cx="1897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400" cap="all" dirty="0">
                  <a:solidFill>
                    <a:schemeClr val="tx2"/>
                  </a:solidFill>
                </a:rPr>
                <a:t>Lifetime</a:t>
              </a:r>
            </a:p>
          </p:txBody>
        </p:sp>
        <p:sp>
          <p:nvSpPr>
            <p:cNvPr id="65545" name="Text Box 12"/>
            <p:cNvSpPr txBox="1">
              <a:spLocks noChangeArrowheads="1"/>
            </p:cNvSpPr>
            <p:nvPr/>
          </p:nvSpPr>
          <p:spPr bwMode="auto">
            <a:xfrm>
              <a:off x="7554557" y="3974593"/>
              <a:ext cx="189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400" cap="all" dirty="0" smtClean="0">
                  <a:solidFill>
                    <a:schemeClr val="tx2"/>
                  </a:solidFill>
                </a:rPr>
                <a:t>Lifetime</a:t>
              </a:r>
              <a:endParaRPr lang="en-US" sz="1400" cap="all" dirty="0">
                <a:solidFill>
                  <a:schemeClr val="tx2"/>
                </a:solidFill>
              </a:endParaRPr>
            </a:p>
          </p:txBody>
        </p:sp>
        <p:sp>
          <p:nvSpPr>
            <p:cNvPr id="65546" name="Text Box 14"/>
            <p:cNvSpPr txBox="1">
              <a:spLocks noChangeArrowheads="1"/>
            </p:cNvSpPr>
            <p:nvPr/>
          </p:nvSpPr>
          <p:spPr bwMode="auto">
            <a:xfrm>
              <a:off x="9376905" y="3974593"/>
              <a:ext cx="1897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400" cap="all" dirty="0">
                  <a:solidFill>
                    <a:schemeClr val="tx2"/>
                  </a:solidFill>
                </a:rPr>
                <a:t>5 </a:t>
              </a:r>
              <a:r>
                <a:rPr lang="en-US" sz="1400" cap="all" dirty="0" smtClean="0">
                  <a:solidFill>
                    <a:schemeClr val="tx2"/>
                  </a:solidFill>
                </a:rPr>
                <a:t>year</a:t>
              </a:r>
              <a:endParaRPr lang="en-US" sz="1400" cap="all" dirty="0">
                <a:solidFill>
                  <a:schemeClr val="tx2"/>
                </a:solidFill>
              </a:endParaRPr>
            </a:p>
          </p:txBody>
        </p:sp>
        <p:sp>
          <p:nvSpPr>
            <p:cNvPr id="65548" name="Text Box 11"/>
            <p:cNvSpPr txBox="1">
              <a:spLocks noChangeArrowheads="1"/>
            </p:cNvSpPr>
            <p:nvPr/>
          </p:nvSpPr>
          <p:spPr bwMode="auto">
            <a:xfrm>
              <a:off x="6033453" y="2249894"/>
              <a:ext cx="1354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400" cap="all" dirty="0">
                  <a:solidFill>
                    <a:schemeClr val="tx2"/>
                  </a:solidFill>
                </a:rPr>
                <a:t>Titanium</a:t>
              </a:r>
            </a:p>
          </p:txBody>
        </p:sp>
        <p:sp>
          <p:nvSpPr>
            <p:cNvPr id="65549" name="Text Box 13"/>
            <p:cNvSpPr txBox="1">
              <a:spLocks noChangeArrowheads="1"/>
            </p:cNvSpPr>
            <p:nvPr/>
          </p:nvSpPr>
          <p:spPr bwMode="auto">
            <a:xfrm>
              <a:off x="7645044" y="2140635"/>
              <a:ext cx="1714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400" cap="all">
                  <a:solidFill>
                    <a:schemeClr val="tx2"/>
                  </a:solidFill>
                </a:rPr>
                <a:t>Gold-shaded titanium</a:t>
              </a:r>
            </a:p>
          </p:txBody>
        </p:sp>
        <p:sp>
          <p:nvSpPr>
            <p:cNvPr id="65550" name="Text Box 15"/>
            <p:cNvSpPr txBox="1">
              <a:spLocks noChangeArrowheads="1"/>
            </p:cNvSpPr>
            <p:nvPr/>
          </p:nvSpPr>
          <p:spPr bwMode="auto">
            <a:xfrm>
              <a:off x="9583280" y="2249845"/>
              <a:ext cx="1354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400" cap="all" dirty="0">
                  <a:solidFill>
                    <a:schemeClr val="tx2"/>
                  </a:solidFill>
                </a:rPr>
                <a:t>Zirconia</a:t>
              </a:r>
            </a:p>
          </p:txBody>
        </p:sp>
      </p:grpSp>
      <p:sp>
        <p:nvSpPr>
          <p:cNvPr id="16" name="TextBox 15"/>
          <p:cNvSpPr txBox="1"/>
          <p:nvPr/>
        </p:nvSpPr>
        <p:spPr>
          <a:xfrm>
            <a:off x="330201" y="5700937"/>
            <a:ext cx="4990982" cy="276999"/>
          </a:xfrm>
          <a:prstGeom prst="rect">
            <a:avLst/>
          </a:prstGeom>
          <a:noFill/>
        </p:spPr>
        <p:txBody>
          <a:bodyPr wrap="none" rtlCol="0">
            <a:spAutoFit/>
          </a:bodyPr>
          <a:lstStyle/>
          <a:p>
            <a:r>
              <a:rPr lang="en-US" sz="1200" i="1" dirty="0" smtClean="0">
                <a:solidFill>
                  <a:schemeClr val="tx2"/>
                </a:solidFill>
              </a:rPr>
              <a:t>*Subject </a:t>
            </a:r>
            <a:r>
              <a:rPr lang="en-US" sz="1200" i="1" dirty="0">
                <a:solidFill>
                  <a:schemeClr val="tx2"/>
                </a:solidFill>
              </a:rPr>
              <a:t>to the terms and conditions of the </a:t>
            </a:r>
            <a:r>
              <a:rPr lang="en-US" sz="1200" i="1" dirty="0" smtClean="0">
                <a:solidFill>
                  <a:schemeClr val="tx2"/>
                </a:solidFill>
              </a:rPr>
              <a:t>Atlantis abutments warranty.</a:t>
            </a:r>
            <a:endParaRPr lang="en-US" sz="1200" i="1" dirty="0">
              <a:solidFill>
                <a:schemeClr val="tx2"/>
              </a:solidFill>
            </a:endParaRPr>
          </a:p>
        </p:txBody>
      </p:sp>
    </p:spTree>
    <p:extLst>
      <p:ext uri="{BB962C8B-B14F-4D97-AF65-F5344CB8AC3E}">
        <p14:creationId xmlns:p14="http://schemas.microsoft.com/office/powerpoint/2010/main" val="924710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2865" y="1557338"/>
            <a:ext cx="5732626" cy="3221736"/>
          </a:xfrm>
          <a:prstGeom prst="rect">
            <a:avLst/>
          </a:prstGeom>
        </p:spPr>
      </p:pic>
      <p:sp>
        <p:nvSpPr>
          <p:cNvPr id="10" name="TextBox 9"/>
          <p:cNvSpPr txBox="1"/>
          <p:nvPr/>
        </p:nvSpPr>
        <p:spPr>
          <a:xfrm>
            <a:off x="6335089" y="4130120"/>
            <a:ext cx="4484176" cy="984885"/>
          </a:xfrm>
          <a:prstGeom prst="rect">
            <a:avLst/>
          </a:prstGeom>
          <a:noFill/>
        </p:spPr>
        <p:txBody>
          <a:bodyPr wrap="none" rtlCol="0">
            <a:spAutoFit/>
          </a:bodyPr>
          <a:lstStyle/>
          <a:p>
            <a:r>
              <a:rPr lang="en-US" dirty="0" smtClean="0">
                <a:solidFill>
                  <a:schemeClr val="accent1"/>
                </a:solidFill>
              </a:rPr>
              <a:t>Atlantis </a:t>
            </a:r>
            <a:r>
              <a:rPr lang="en-US" dirty="0" err="1" smtClean="0">
                <a:solidFill>
                  <a:schemeClr val="accent1"/>
                </a:solidFill>
              </a:rPr>
              <a:t>suprastructures</a:t>
            </a:r>
            <a:r>
              <a:rPr lang="en-US" dirty="0" smtClean="0"/>
              <a:t/>
            </a:r>
            <a:br>
              <a:rPr lang="en-US" dirty="0" smtClean="0"/>
            </a:br>
            <a:r>
              <a:rPr lang="en-US" sz="2000" dirty="0">
                <a:solidFill>
                  <a:schemeClr val="tx2"/>
                </a:solidFill>
              </a:rPr>
              <a:t>A</a:t>
            </a:r>
            <a:r>
              <a:rPr lang="en-US" sz="2000" dirty="0" smtClean="0">
                <a:solidFill>
                  <a:schemeClr val="tx2"/>
                </a:solidFill>
              </a:rPr>
              <a:t> </a:t>
            </a:r>
            <a:r>
              <a:rPr lang="en-US" sz="2000" dirty="0">
                <a:solidFill>
                  <a:schemeClr val="tx2"/>
                </a:solidFill>
              </a:rPr>
              <a:t>full range of implant suprastructures</a:t>
            </a:r>
            <a:br>
              <a:rPr lang="en-US" sz="2000" dirty="0">
                <a:solidFill>
                  <a:schemeClr val="tx2"/>
                </a:solidFill>
              </a:rPr>
            </a:br>
            <a:r>
              <a:rPr lang="en-US" sz="2000" dirty="0">
                <a:solidFill>
                  <a:schemeClr val="tx2"/>
                </a:solidFill>
              </a:rPr>
              <a:t>for fixed and removable </a:t>
            </a:r>
            <a:r>
              <a:rPr lang="en-US" sz="2000" dirty="0" smtClean="0">
                <a:solidFill>
                  <a:schemeClr val="tx2"/>
                </a:solidFill>
              </a:rPr>
              <a:t>prostheses.</a:t>
            </a:r>
            <a:endParaRPr lang="en-US" sz="2000" dirty="0">
              <a:solidFill>
                <a:schemeClr val="tx2"/>
              </a:solidFill>
            </a:endParaRPr>
          </a:p>
        </p:txBody>
      </p:sp>
      <p:sp>
        <p:nvSpPr>
          <p:cNvPr id="4" name="Title 3"/>
          <p:cNvSpPr>
            <a:spLocks noGrp="1"/>
          </p:cNvSpPr>
          <p:nvPr>
            <p:ph type="title"/>
          </p:nvPr>
        </p:nvSpPr>
        <p:spPr/>
        <p:txBody>
          <a:bodyPr/>
          <a:lstStyle/>
          <a:p>
            <a:r>
              <a:rPr lang="en-US" dirty="0" smtClean="0"/>
              <a:t>Restorative freedom </a:t>
            </a:r>
            <a:endParaRPr lang="sv-SE" dirty="0"/>
          </a:p>
        </p:txBody>
      </p:sp>
      <p:sp>
        <p:nvSpPr>
          <p:cNvPr id="14" name="TextBox 13"/>
          <p:cNvSpPr txBox="1"/>
          <p:nvPr/>
        </p:nvSpPr>
        <p:spPr>
          <a:xfrm>
            <a:off x="421287" y="4053007"/>
            <a:ext cx="4440639" cy="984885"/>
          </a:xfrm>
          <a:prstGeom prst="rect">
            <a:avLst/>
          </a:prstGeom>
          <a:noFill/>
        </p:spPr>
        <p:txBody>
          <a:bodyPr wrap="none" rtlCol="0">
            <a:spAutoFit/>
          </a:bodyPr>
          <a:lstStyle/>
          <a:p>
            <a:r>
              <a:rPr lang="en-US" dirty="0" smtClean="0">
                <a:solidFill>
                  <a:schemeClr val="accent1"/>
                </a:solidFill>
              </a:rPr>
              <a:t>Atlantis abutments</a:t>
            </a:r>
            <a:r>
              <a:rPr lang="en-US" dirty="0" smtClean="0"/>
              <a:t/>
            </a:r>
            <a:br>
              <a:rPr lang="en-US" dirty="0" smtClean="0"/>
            </a:br>
            <a:r>
              <a:rPr lang="en-US" sz="2000" dirty="0">
                <a:solidFill>
                  <a:schemeClr val="tx2"/>
                </a:solidFill>
              </a:rPr>
              <a:t>F</a:t>
            </a:r>
            <a:r>
              <a:rPr lang="en-US" sz="2000" dirty="0" smtClean="0">
                <a:solidFill>
                  <a:schemeClr val="tx2"/>
                </a:solidFill>
              </a:rPr>
              <a:t>or cement-, </a:t>
            </a:r>
            <a:r>
              <a:rPr lang="en-US" sz="2000" dirty="0">
                <a:solidFill>
                  <a:schemeClr val="tx2"/>
                </a:solidFill>
              </a:rPr>
              <a:t>(</a:t>
            </a:r>
            <a:r>
              <a:rPr lang="en-US" sz="2000" dirty="0" smtClean="0">
                <a:solidFill>
                  <a:schemeClr val="tx2"/>
                </a:solidFill>
              </a:rPr>
              <a:t>single tooth) screw- </a:t>
            </a:r>
            <a:br>
              <a:rPr lang="en-US" sz="2000" dirty="0" smtClean="0">
                <a:solidFill>
                  <a:schemeClr val="tx2"/>
                </a:solidFill>
              </a:rPr>
            </a:br>
            <a:r>
              <a:rPr lang="en-US" sz="2000" dirty="0" smtClean="0">
                <a:solidFill>
                  <a:schemeClr val="tx2"/>
                </a:solidFill>
              </a:rPr>
              <a:t>and</a:t>
            </a:r>
            <a:r>
              <a:rPr lang="en-US" sz="2000" dirty="0">
                <a:solidFill>
                  <a:schemeClr val="tx2"/>
                </a:solidFill>
              </a:rPr>
              <a:t> </a:t>
            </a:r>
            <a:r>
              <a:rPr lang="en-US" sz="2000" dirty="0" smtClean="0">
                <a:solidFill>
                  <a:schemeClr val="tx2"/>
                </a:solidFill>
              </a:rPr>
              <a:t>attachment-retained restorations.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09" y="980980"/>
            <a:ext cx="5583582" cy="3149140"/>
          </a:xfrm>
          <a:prstGeom prst="rect">
            <a:avLst/>
          </a:prstGeom>
        </p:spPr>
      </p:pic>
    </p:spTree>
    <p:extLst>
      <p:ext uri="{BB962C8B-B14F-4D97-AF65-F5344CB8AC3E}">
        <p14:creationId xmlns:p14="http://schemas.microsoft.com/office/powerpoint/2010/main" val="4100755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Date Placeholder 2"/>
          <p:cNvSpPr>
            <a:spLocks noGrp="1"/>
          </p:cNvSpPr>
          <p:nvPr>
            <p:ph type="dt" sz="half" idx="2"/>
          </p:nvPr>
        </p:nvSpPr>
        <p:spPr/>
        <p:txBody>
          <a:bodyPr/>
          <a:lstStyle/>
          <a:p>
            <a:fld id="{484A80B5-B011-4E09-A387-4D7FC98CF63D}" type="datetime1">
              <a:rPr lang="da-DK" smtClean="0"/>
              <a:pPr/>
              <a:t>14-03-2017</a:t>
            </a:fld>
            <a:endParaRPr lang="en-GB" dirty="0"/>
          </a:p>
        </p:txBody>
      </p:sp>
      <p:sp>
        <p:nvSpPr>
          <p:cNvPr id="4" name="Footer Placeholder 3"/>
          <p:cNvSpPr>
            <a:spLocks noGrp="1"/>
          </p:cNvSpPr>
          <p:nvPr>
            <p:ph type="ftr" sz="quarter" idx="3"/>
          </p:nvPr>
        </p:nvSpPr>
        <p:spPr/>
        <p:txBody>
          <a:bodyPr/>
          <a:lstStyle/>
          <a:p>
            <a:r>
              <a:rPr lang="en-US" dirty="0" err="1" smtClean="0"/>
              <a:t>Dentsply</a:t>
            </a:r>
            <a:r>
              <a:rPr lang="en-US" dirty="0" smtClean="0"/>
              <a:t> Sirona 2016. </a:t>
            </a:r>
            <a:r>
              <a:rPr lang="en-US" dirty="0" err="1" smtClean="0"/>
              <a:t>Dentsply</a:t>
            </a:r>
            <a:r>
              <a:rPr lang="en-US" dirty="0" smtClean="0"/>
              <a:t> Sirona does not waive any right to its trademarks by not using the symbols ® or ™.</a:t>
            </a:r>
            <a:endParaRPr lang="en-GB" dirty="0"/>
          </a:p>
        </p:txBody>
      </p:sp>
      <p:sp>
        <p:nvSpPr>
          <p:cNvPr id="5" name="Slide Number Placeholder 4"/>
          <p:cNvSpPr>
            <a:spLocks noGrp="1"/>
          </p:cNvSpPr>
          <p:nvPr>
            <p:ph type="sldNum" sz="quarter" idx="4"/>
          </p:nvPr>
        </p:nvSpPr>
        <p:spPr/>
        <p:txBody>
          <a:bodyPr/>
          <a:lstStyle/>
          <a:p>
            <a:fld id="{45D37B1E-C366-494F-A587-962AD9AABC83}" type="slidenum">
              <a:rPr lang="en-GB" smtClean="0"/>
              <a:pPr/>
              <a:t>70</a:t>
            </a:fld>
            <a:endParaRPr lang="en-GB" dirty="0"/>
          </a:p>
        </p:txBody>
      </p:sp>
    </p:spTree>
    <p:extLst>
      <p:ext uri="{BB962C8B-B14F-4D97-AF65-F5344CB8AC3E}">
        <p14:creationId xmlns:p14="http://schemas.microsoft.com/office/powerpoint/2010/main" val="4022182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Surgical flexibility</a:t>
            </a:r>
            <a:endParaRPr lang="en-US" dirty="0"/>
          </a:p>
        </p:txBody>
      </p:sp>
      <p:sp>
        <p:nvSpPr>
          <p:cNvPr id="5" name="TextBox 4"/>
          <p:cNvSpPr txBox="1"/>
          <p:nvPr/>
        </p:nvSpPr>
        <p:spPr>
          <a:xfrm>
            <a:off x="4242444" y="5547925"/>
            <a:ext cx="7128792" cy="276999"/>
          </a:xfrm>
          <a:prstGeom prst="rect">
            <a:avLst/>
          </a:prstGeom>
          <a:noFill/>
        </p:spPr>
        <p:txBody>
          <a:bodyPr wrap="square" rtlCol="0">
            <a:spAutoFit/>
          </a:bodyPr>
          <a:lstStyle/>
          <a:p>
            <a:r>
              <a:rPr lang="en-US" sz="1200" i="1" dirty="0">
                <a:solidFill>
                  <a:schemeClr val="tx2"/>
                </a:solidFill>
              </a:rPr>
              <a:t>All trademarks, company names and implant designs are the property of their respective owners. </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4390"/>
          <a:stretch/>
        </p:blipFill>
        <p:spPr>
          <a:xfrm>
            <a:off x="3547356" y="1181415"/>
            <a:ext cx="8826019" cy="4742434"/>
          </a:xfrm>
          <a:prstGeom prst="rect">
            <a:avLst/>
          </a:prstGeom>
        </p:spPr>
      </p:pic>
      <p:sp>
        <p:nvSpPr>
          <p:cNvPr id="12" name="TextBox 11"/>
          <p:cNvSpPr txBox="1"/>
          <p:nvPr/>
        </p:nvSpPr>
        <p:spPr>
          <a:xfrm>
            <a:off x="8636502" y="994716"/>
            <a:ext cx="3555498" cy="923330"/>
          </a:xfrm>
          <a:prstGeom prst="rect">
            <a:avLst/>
          </a:prstGeom>
          <a:solidFill>
            <a:schemeClr val="accent4"/>
          </a:solidFill>
        </p:spPr>
        <p:txBody>
          <a:bodyPr wrap="square" lIns="274320" tIns="182880" rIns="274320" bIns="182880" rtlCol="0" anchor="ctr">
            <a:spAutoFit/>
          </a:bodyPr>
          <a:lstStyle/>
          <a:p>
            <a:r>
              <a:rPr lang="en-US" dirty="0">
                <a:solidFill>
                  <a:srgbClr val="FFFFFF"/>
                </a:solidFill>
              </a:rPr>
              <a:t>Compatible </a:t>
            </a:r>
            <a:r>
              <a:rPr lang="en-US" dirty="0" smtClean="0">
                <a:solidFill>
                  <a:srgbClr val="FFFFFF"/>
                </a:solidFill>
              </a:rPr>
              <a:t>with </a:t>
            </a:r>
            <a:r>
              <a:rPr lang="en-US" dirty="0">
                <a:solidFill>
                  <a:srgbClr val="FFFFFF"/>
                </a:solidFill>
              </a:rPr>
              <a:t>85 implant </a:t>
            </a:r>
            <a:r>
              <a:rPr lang="en-US" dirty="0" smtClean="0">
                <a:solidFill>
                  <a:srgbClr val="FFFFFF"/>
                </a:solidFill>
              </a:rPr>
              <a:t>connections</a:t>
            </a:r>
            <a:endParaRPr lang="en-US" dirty="0">
              <a:solidFill>
                <a:srgbClr val="FFFFFF"/>
              </a:solidFill>
            </a:endParaRPr>
          </a:p>
        </p:txBody>
      </p:sp>
      <p:sp>
        <p:nvSpPr>
          <p:cNvPr id="7" name="Content Placeholder 6"/>
          <p:cNvSpPr>
            <a:spLocks noGrp="1"/>
          </p:cNvSpPr>
          <p:nvPr>
            <p:ph sz="half" idx="1"/>
          </p:nvPr>
        </p:nvSpPr>
        <p:spPr>
          <a:xfrm>
            <a:off x="330202" y="1584995"/>
            <a:ext cx="5607611" cy="3824924"/>
          </a:xfrm>
        </p:spPr>
        <p:txBody>
          <a:bodyPr/>
          <a:lstStyle/>
          <a:p>
            <a:r>
              <a:rPr lang="en-US" dirty="0" err="1" smtClean="0"/>
              <a:t>Dentsply</a:t>
            </a:r>
            <a:r>
              <a:rPr lang="en-US" dirty="0" smtClean="0"/>
              <a:t> Sirona Implants</a:t>
            </a:r>
          </a:p>
          <a:p>
            <a:pPr lvl="1"/>
            <a:r>
              <a:rPr lang="en-US" dirty="0" err="1" smtClean="0"/>
              <a:t>Ankylos</a:t>
            </a:r>
            <a:endParaRPr lang="en-US" dirty="0" smtClean="0"/>
          </a:p>
          <a:p>
            <a:pPr lvl="1"/>
            <a:r>
              <a:rPr lang="en-US" dirty="0" smtClean="0"/>
              <a:t>Astra Tech Implant System</a:t>
            </a:r>
          </a:p>
          <a:p>
            <a:pPr lvl="1"/>
            <a:r>
              <a:rPr lang="en-US" dirty="0" err="1" smtClean="0"/>
              <a:t>Xive</a:t>
            </a:r>
            <a:endParaRPr lang="en-US" dirty="0" smtClean="0"/>
          </a:p>
          <a:p>
            <a:r>
              <a:rPr lang="en-US" dirty="0" err="1" smtClean="0"/>
              <a:t>BioHorizons</a:t>
            </a:r>
            <a:endParaRPr lang="en-US" dirty="0" smtClean="0"/>
          </a:p>
          <a:p>
            <a:r>
              <a:rPr lang="en-US" dirty="0" smtClean="0"/>
              <a:t>Biomet 3i</a:t>
            </a:r>
          </a:p>
          <a:p>
            <a:r>
              <a:rPr lang="en-US" dirty="0" err="1" smtClean="0"/>
              <a:t>Camlog</a:t>
            </a:r>
            <a:endParaRPr lang="en-US" dirty="0" smtClean="0"/>
          </a:p>
          <a:p>
            <a:r>
              <a:rPr lang="en-US" dirty="0" smtClean="0"/>
              <a:t>Keystone Dental</a:t>
            </a:r>
          </a:p>
          <a:p>
            <a:r>
              <a:rPr lang="en-US" dirty="0" smtClean="0"/>
              <a:t>Nobel </a:t>
            </a:r>
            <a:r>
              <a:rPr lang="en-US" dirty="0" err="1" smtClean="0"/>
              <a:t>Biocare</a:t>
            </a:r>
            <a:endParaRPr lang="en-US" dirty="0" smtClean="0"/>
          </a:p>
          <a:p>
            <a:r>
              <a:rPr lang="en-US" dirty="0" err="1" smtClean="0"/>
              <a:t>Straumann</a:t>
            </a:r>
            <a:endParaRPr lang="en-US" dirty="0" smtClean="0"/>
          </a:p>
          <a:p>
            <a:r>
              <a:rPr lang="en-US" dirty="0" smtClean="0"/>
              <a:t>Zimmer Dental</a:t>
            </a:r>
            <a:endParaRPr lang="en-US" dirty="0"/>
          </a:p>
        </p:txBody>
      </p:sp>
    </p:spTree>
    <p:extLst>
      <p:ext uri="{BB962C8B-B14F-4D97-AF65-F5344CB8AC3E}">
        <p14:creationId xmlns:p14="http://schemas.microsoft.com/office/powerpoint/2010/main" val="3760083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8822"/>
          <a:stretch/>
        </p:blipFill>
        <p:spPr>
          <a:xfrm>
            <a:off x="473597" y="277793"/>
            <a:ext cx="11243219" cy="4731044"/>
          </a:xfrm>
          <a:prstGeom prst="rect">
            <a:avLst/>
          </a:prstGeom>
        </p:spPr>
      </p:pic>
      <p:sp>
        <p:nvSpPr>
          <p:cNvPr id="4" name="Title 3"/>
          <p:cNvSpPr>
            <a:spLocks noGrp="1"/>
          </p:cNvSpPr>
          <p:nvPr>
            <p:ph type="title"/>
          </p:nvPr>
        </p:nvSpPr>
        <p:spPr/>
        <p:txBody>
          <a:bodyPr/>
          <a:lstStyle/>
          <a:p>
            <a:r>
              <a:rPr lang="en-US" dirty="0" smtClean="0"/>
              <a:t>Material flexibility </a:t>
            </a:r>
            <a:endParaRPr lang="en-US" dirty="0"/>
          </a:p>
        </p:txBody>
      </p:sp>
      <p:sp>
        <p:nvSpPr>
          <p:cNvPr id="9" name="TextBox 8"/>
          <p:cNvSpPr txBox="1"/>
          <p:nvPr/>
        </p:nvSpPr>
        <p:spPr>
          <a:xfrm>
            <a:off x="330201" y="5587571"/>
            <a:ext cx="8919093" cy="307777"/>
          </a:xfrm>
          <a:prstGeom prst="rect">
            <a:avLst/>
          </a:prstGeom>
          <a:noFill/>
        </p:spPr>
        <p:txBody>
          <a:bodyPr wrap="square" rtlCol="0">
            <a:spAutoFit/>
          </a:bodyPr>
          <a:lstStyle/>
          <a:p>
            <a:r>
              <a:rPr lang="en-US" sz="1200" i="1" dirty="0">
                <a:solidFill>
                  <a:schemeClr val="tx2"/>
                </a:solidFill>
              </a:rPr>
              <a:t>All trademarks, </a:t>
            </a:r>
            <a:r>
              <a:rPr lang="en-US" sz="1400" i="1" dirty="0">
                <a:solidFill>
                  <a:schemeClr val="tx2"/>
                </a:solidFill>
              </a:rPr>
              <a:t>company</a:t>
            </a:r>
            <a:r>
              <a:rPr lang="en-US" sz="1200" i="1" dirty="0">
                <a:solidFill>
                  <a:schemeClr val="tx2"/>
                </a:solidFill>
              </a:rPr>
              <a:t> names and </a:t>
            </a:r>
            <a:r>
              <a:rPr lang="en-US" sz="1200" i="1" dirty="0" smtClean="0">
                <a:solidFill>
                  <a:schemeClr val="tx2"/>
                </a:solidFill>
              </a:rPr>
              <a:t>implant designs are </a:t>
            </a:r>
            <a:r>
              <a:rPr lang="en-US" sz="1200" i="1" dirty="0">
                <a:solidFill>
                  <a:schemeClr val="tx2"/>
                </a:solidFill>
              </a:rPr>
              <a:t>the property of </a:t>
            </a:r>
            <a:r>
              <a:rPr lang="en-US" sz="1200" i="1" dirty="0" smtClean="0">
                <a:solidFill>
                  <a:schemeClr val="tx2"/>
                </a:solidFill>
              </a:rPr>
              <a:t>their respective </a:t>
            </a:r>
            <a:r>
              <a:rPr lang="en-US" sz="1200" i="1" dirty="0">
                <a:solidFill>
                  <a:schemeClr val="tx2"/>
                </a:solidFill>
              </a:rPr>
              <a:t>owners</a:t>
            </a:r>
            <a:r>
              <a:rPr lang="en-US" sz="1200" i="1" dirty="0" smtClean="0">
                <a:solidFill>
                  <a:schemeClr val="tx2"/>
                </a:solidFill>
              </a:rPr>
              <a:t>.</a:t>
            </a:r>
            <a:endParaRPr lang="en-US" sz="1200" i="1" dirty="0">
              <a:solidFill>
                <a:schemeClr val="tx2"/>
              </a:solidFill>
            </a:endParaRPr>
          </a:p>
        </p:txBody>
      </p:sp>
      <p:sp>
        <p:nvSpPr>
          <p:cNvPr id="8" name="TextBox 7"/>
          <p:cNvSpPr txBox="1"/>
          <p:nvPr/>
        </p:nvSpPr>
        <p:spPr>
          <a:xfrm>
            <a:off x="1357843" y="3882894"/>
            <a:ext cx="9706222" cy="369332"/>
          </a:xfrm>
          <a:prstGeom prst="rect">
            <a:avLst/>
          </a:prstGeom>
          <a:noFill/>
        </p:spPr>
        <p:txBody>
          <a:bodyPr wrap="square" rtlCol="0">
            <a:spAutoFit/>
          </a:bodyPr>
          <a:lstStyle/>
          <a:p>
            <a:r>
              <a:rPr lang="en-US" sz="1800" dirty="0" smtClean="0">
                <a:solidFill>
                  <a:schemeClr val="tx2"/>
                </a:solidFill>
              </a:rPr>
              <a:t>Available in biocompatible </a:t>
            </a:r>
            <a:r>
              <a:rPr lang="en-US" sz="1800" dirty="0">
                <a:solidFill>
                  <a:schemeClr val="tx2"/>
                </a:solidFill>
              </a:rPr>
              <a:t>materials including </a:t>
            </a:r>
            <a:r>
              <a:rPr lang="en-US" sz="1800" b="1" dirty="0">
                <a:solidFill>
                  <a:schemeClr val="tx2"/>
                </a:solidFill>
              </a:rPr>
              <a:t>titanium, gold-shaded </a:t>
            </a:r>
            <a:r>
              <a:rPr lang="en-US" sz="1800" b="1" dirty="0" smtClean="0">
                <a:solidFill>
                  <a:schemeClr val="tx2"/>
                </a:solidFill>
              </a:rPr>
              <a:t>titanium and </a:t>
            </a:r>
            <a:r>
              <a:rPr lang="en-US" sz="1800" b="1" dirty="0">
                <a:solidFill>
                  <a:schemeClr val="tx2"/>
                </a:solidFill>
              </a:rPr>
              <a:t>zirconia. </a:t>
            </a:r>
          </a:p>
        </p:txBody>
      </p:sp>
    </p:spTree>
    <p:extLst>
      <p:ext uri="{BB962C8B-B14F-4D97-AF65-F5344CB8AC3E}">
        <p14:creationId xmlns:p14="http://schemas.microsoft.com/office/powerpoint/2010/main" val="2270991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tion_16-9_new logo_Implants-Template">
  <a:themeElements>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DS_16_9_fin.potx" id="{8347E96F-7458-4ED4-BA18-4B03D72AA2B0}" vid="{CB7F50BA-1587-4910-816B-B8EF6FC894DB}"/>
    </a:ext>
  </a:extLst>
</a:theme>
</file>

<file path=ppt/theme/theme2.xml><?xml version="1.0" encoding="utf-8"?>
<a:theme xmlns:a="http://schemas.openxmlformats.org/drawingml/2006/main" name="Office Theme">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21798CA81CC141B9C04E105AC0449A" ma:contentTypeVersion="4" ma:contentTypeDescription="Create a new document." ma:contentTypeScope="" ma:versionID="12767c4ac3957ea158c8df6c7df7133a">
  <xsd:schema xmlns:xsd="http://www.w3.org/2001/XMLSchema" xmlns:xs="http://www.w3.org/2001/XMLSchema" xmlns:p="http://schemas.microsoft.com/office/2006/metadata/properties" xmlns:ns1="http://schemas.microsoft.com/sharepoint/v3" xmlns:ns2="0d6f2f7c-2d4a-4bd8-8446-d22239876416" xmlns:ns3="dd1728fc-9460-4dd0-a268-f9a3c3818728" targetNamespace="http://schemas.microsoft.com/office/2006/metadata/properties" ma:root="true" ma:fieldsID="6cc12e2157edc13ae6418c529581ae69" ns1:_="" ns2:_="" ns3:_="">
    <xsd:import namespace="http://schemas.microsoft.com/sharepoint/v3"/>
    <xsd:import namespace="0d6f2f7c-2d4a-4bd8-8446-d22239876416"/>
    <xsd:import namespace="dd1728fc-9460-4dd0-a268-f9a3c3818728"/>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6f2f7c-2d4a-4bd8-8446-d2223987641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1728fc-9460-4dd0-a268-f9a3c3818728" elementFormDefault="qualified">
    <xsd:import namespace="http://schemas.microsoft.com/office/2006/documentManagement/types"/>
    <xsd:import namespace="http://schemas.microsoft.com/office/infopath/2007/PartnerControls"/>
    <xsd:element name="Category" ma:index="11" nillable="true" ma:displayName="Category" ma:list="{1525767e-5eac-4c06-befd-04fac09ab255}" ma:internalName="Category"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dd1728fc-9460-4dd0-a268-f9a3c3818728">4</Category>
    <PublishingExpirationDate xmlns="http://schemas.microsoft.com/sharepoint/v3" xsi:nil="true"/>
    <PublishingStartDate xmlns="http://schemas.microsoft.com/sharepoint/v3" xsi:nil="true"/>
    <SharedWithUsers xmlns="0d6f2f7c-2d4a-4bd8-8446-d22239876416">
      <UserInfo>
        <DisplayName>Morris, Carol</DisplayName>
        <AccountId>3978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5A059B-E038-434A-BC0C-E3E671DDB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6f2f7c-2d4a-4bd8-8446-d22239876416"/>
    <ds:schemaRef ds:uri="dd1728fc-9460-4dd0-a268-f9a3c3818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48B98E-646E-4220-B738-71A39C0B56C1}">
  <ds:schemaRefs>
    <ds:schemaRef ds:uri="http://purl.org/dc/terms/"/>
    <ds:schemaRef ds:uri="http://schemas.microsoft.com/office/2006/documentManagement/types"/>
    <ds:schemaRef ds:uri="http://schemas.microsoft.com/sharepoint/v3"/>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 ds:uri="dd1728fc-9460-4dd0-a268-f9a3c3818728"/>
    <ds:schemaRef ds:uri="0d6f2f7c-2d4a-4bd8-8446-d22239876416"/>
    <ds:schemaRef ds:uri="http://schemas.microsoft.com/office/2006/metadata/properties"/>
  </ds:schemaRefs>
</ds:datastoreItem>
</file>

<file path=customXml/itemProps3.xml><?xml version="1.0" encoding="utf-8"?>
<ds:datastoreItem xmlns:ds="http://schemas.openxmlformats.org/officeDocument/2006/customXml" ds:itemID="{F58BACF0-2A03-4FA6-B906-60683CE271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Presentation_16-9_new logo_Implants-Template</Template>
  <TotalTime>0</TotalTime>
  <Words>3031</Words>
  <Application>Microsoft Office PowerPoint</Application>
  <PresentationFormat>Widescreen</PresentationFormat>
  <Paragraphs>497</Paragraphs>
  <Slides>70</Slides>
  <Notes>61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Futura Medium</vt:lpstr>
      <vt:lpstr>Futura Std Book</vt:lpstr>
      <vt:lpstr>Wingdings</vt:lpstr>
      <vt:lpstr>Presentation_16-9_new logo_Implants-Template</vt:lpstr>
      <vt:lpstr>For better, safer, faster dental care</vt:lpstr>
      <vt:lpstr>Atlantis  Beyond CAD/CAM Patient-specific abutments for all major implant systems   </vt:lpstr>
      <vt:lpstr>Comprehensive solutions for all phases of implant therapy</vt:lpstr>
      <vt:lpstr>Digital solutions from Dentsply Sirona Implants</vt:lpstr>
      <vt:lpstr>Ongoing innovation</vt:lpstr>
      <vt:lpstr>PowerPoint Presentation</vt:lpstr>
      <vt:lpstr>Restorative freedom </vt:lpstr>
      <vt:lpstr>Surgical flexibility</vt:lpstr>
      <vt:lpstr>Material flexibility </vt:lpstr>
      <vt:lpstr>Address challenging implant placement</vt:lpstr>
      <vt:lpstr>Handling procedures</vt:lpstr>
      <vt:lpstr>Atlantis BioDesign Matrix</vt:lpstr>
      <vt:lpstr>Atlantis BioDesign Matrix</vt:lpstr>
      <vt:lpstr>Atlantis VAD goes beyond CAD</vt:lpstr>
      <vt:lpstr>Atlantis VAD considers all design parameters</vt:lpstr>
      <vt:lpstr>Design options that go beyond CAD/CAM</vt:lpstr>
      <vt:lpstr>Atlantis BioDesign Matrix</vt:lpstr>
      <vt:lpstr>Natural Shape</vt:lpstr>
      <vt:lpstr>Atlantis BioDesign Matrix</vt:lpstr>
      <vt:lpstr>Soft tissue Adapt</vt:lpstr>
      <vt:lpstr>Soft tissue Adapt</vt:lpstr>
      <vt:lpstr>Soft tissue Adapt</vt:lpstr>
      <vt:lpstr>Soft tissue Adapt</vt:lpstr>
      <vt:lpstr>Soft tissue Adapt</vt:lpstr>
      <vt:lpstr>Atlantis BioDesign Matrix</vt:lpstr>
      <vt:lpstr>Custom Connect</vt:lpstr>
      <vt:lpstr>Custom Connect</vt:lpstr>
      <vt:lpstr>Cement-retained restorations</vt:lpstr>
      <vt:lpstr>Cement-retained restorations</vt:lpstr>
      <vt:lpstr>PowerPoint Presentation</vt:lpstr>
      <vt:lpstr>Cement-retained restorations  – Atlantis Insertion Guide</vt:lpstr>
      <vt:lpstr>PowerPoint Presentation</vt:lpstr>
      <vt:lpstr>Atlantis Core File </vt:lpstr>
      <vt:lpstr>Screw-retained restorations</vt:lpstr>
      <vt:lpstr>Atlantis Crown Abutment  – For single-tooth, screw-retained restorations </vt:lpstr>
      <vt:lpstr>Attachment-retained restorations</vt:lpstr>
      <vt:lpstr>Attachment-retained restorations  – Atlantis Conus concept</vt:lpstr>
      <vt:lpstr>Attachment-retained restorations  – Atlantis Conus concept</vt:lpstr>
      <vt:lpstr>Atlantis Conus Abutment - overdenture</vt:lpstr>
      <vt:lpstr>SynCone caps </vt:lpstr>
      <vt:lpstr>PowerPoint Presentation</vt:lpstr>
      <vt:lpstr>PowerPoint Presentation</vt:lpstr>
      <vt:lpstr>PowerPoint Presentation</vt:lpstr>
      <vt:lpstr>Atlantis Conus Abutment - custom</vt:lpstr>
      <vt:lpstr>Atlantis Conus Abutment – custom   </vt:lpstr>
      <vt:lpstr>Atlantis Conus Abutment – custom   </vt:lpstr>
      <vt:lpstr>Atlantis Conus Abutment – custom   </vt:lpstr>
      <vt:lpstr>Streamlined ordering process</vt:lpstr>
      <vt:lpstr>Atlantis is good business – Increased practice and laboratory efficiency</vt:lpstr>
      <vt:lpstr>1. Initiating the order</vt:lpstr>
      <vt:lpstr>2. Entering the order</vt:lpstr>
      <vt:lpstr>3. Designing</vt:lpstr>
      <vt:lpstr>4. Shipping the case</vt:lpstr>
      <vt:lpstr>PowerPoint Presentation</vt:lpstr>
      <vt:lpstr>Let’s get connected  —Immediate Smile featuring Atlantis Abutment</vt:lpstr>
      <vt:lpstr>Let’s get connected  —Intraoral scanning for Atlantis abutments</vt:lpstr>
      <vt:lpstr>Let’s get connected  —Lab-based scanning for Atlantis abutments </vt:lpstr>
      <vt:lpstr>Let’s get connected  —Lab-based scanning for Atlantis abutments </vt:lpstr>
      <vt:lpstr>Let’s get connected —Atlantis CaseSafe </vt:lpstr>
      <vt:lpstr>Let’s get connected —Atlantis WebOrder </vt:lpstr>
      <vt:lpstr>Let’s get connected – Atlantis VAD software</vt:lpstr>
      <vt:lpstr>Let’s get connected —Atlantis Editor </vt:lpstr>
      <vt:lpstr>Let’s get connected —Atlantis Core File </vt:lpstr>
      <vt:lpstr>Let’s get connected —Duplicate abutment and Later order</vt:lpstr>
      <vt:lpstr>PowerPoint Presentation</vt:lpstr>
      <vt:lpstr>PowerPoint Presentation</vt:lpstr>
      <vt:lpstr>PowerPoint Presentation</vt:lpstr>
      <vt:lpstr>We have you covered </vt:lpstr>
      <vt:lpstr>We have you covered</vt:lpstr>
      <vt:lpstr>Thank You</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2016-08-08T15:54:14Z</dcterms:created>
  <dcterms:modified xsi:type="dcterms:W3CDTF">2017-03-14T14:12:26Z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ContentTypeId">
    <vt:lpwstr>0x010100DD21798CA81CC141B9C04E105AC0449A</vt:lpwstr>
  </property>
</Properties>
</file>