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7" r:id="rId4"/>
    <p:sldId id="276" r:id="rId5"/>
    <p:sldId id="292" r:id="rId6"/>
    <p:sldId id="268" r:id="rId7"/>
    <p:sldId id="289" r:id="rId8"/>
    <p:sldId id="297" r:id="rId9"/>
    <p:sldId id="293" r:id="rId10"/>
    <p:sldId id="295" r:id="rId11"/>
    <p:sldId id="296" r:id="rId12"/>
    <p:sldId id="300" r:id="rId13"/>
    <p:sldId id="302" r:id="rId14"/>
    <p:sldId id="301" r:id="rId15"/>
    <p:sldId id="294" r:id="rId16"/>
    <p:sldId id="287" r:id="rId17"/>
    <p:sldId id="273" r:id="rId18"/>
    <p:sldId id="280" r:id="rId19"/>
    <p:sldId id="271" r:id="rId20"/>
    <p:sldId id="277" r:id="rId21"/>
    <p:sldId id="278" r:id="rId22"/>
    <p:sldId id="283" r:id="rId23"/>
    <p:sldId id="263" r:id="rId24"/>
    <p:sldId id="266" r:id="rId25"/>
    <p:sldId id="284" r:id="rId26"/>
    <p:sldId id="261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zdi259\AppData\Local\Microsoft\Windows\INetCache\Content.Outlook\2XFZC64S\Value%20Calculator%207.0%20(0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zdi259\AppData\Local\Microsoft\Windows\INetCache\Content.Outlook\2XFZC64S\Value%20Calculator%207.0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zdi259\AppData\Local\Microsoft\Windows\INetCache\Content.Outlook\2XFZC64S\Time%20saving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zdi259\AppData\Local\Microsoft\Windows\INetCache\Content.Outlook\2XFZC64S\Time%20saving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 err="1"/>
              <a:t>Dentist’s</a:t>
            </a:r>
            <a:r>
              <a:rPr lang="sv-SE" dirty="0"/>
              <a:t> </a:t>
            </a:r>
            <a:r>
              <a:rPr lang="sv-SE" dirty="0" err="1"/>
              <a:t>time</a:t>
            </a:r>
            <a:endParaRPr lang="sv-S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227999941754394E-2"/>
          <c:y val="8.7535766060371126E-2"/>
          <c:w val="0.89196434374426203"/>
          <c:h val="0.5348217393230002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'Workflow Summary'!$H$4</c:f>
              <c:strCache>
                <c:ptCount val="1"/>
                <c:pt idx="0">
                  <c:v>CBCT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Summary'!$I$4:$J$4</c:f>
              <c:numCache>
                <c:formatCode>General</c:formatCode>
                <c:ptCount val="2"/>
                <c:pt idx="0" formatCode="_(* #\ ##0.00_);_(* \(#\ ##0.00\);_(* &quot;-&quot;??_);_(@_)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66-4B82-A5D5-FEA263C9D415}"/>
            </c:ext>
          </c:extLst>
        </c:ser>
        <c:ser>
          <c:idx val="2"/>
          <c:order val="2"/>
          <c:tx>
            <c:strRef>
              <c:f>'Workflow Summary'!$H$5</c:f>
              <c:strCache>
                <c:ptCount val="1"/>
                <c:pt idx="0">
                  <c:v>Consultation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Summary'!$I$5:$J$5</c:f>
              <c:numCache>
                <c:formatCode>_(* #\ ##0.00_);_(* \(#\ ##0.00\);_(* "-"??_);_(@_)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66-4B82-A5D5-FEA263C9D415}"/>
            </c:ext>
          </c:extLst>
        </c:ser>
        <c:ser>
          <c:idx val="3"/>
          <c:order val="3"/>
          <c:tx>
            <c:strRef>
              <c:f>'Workflow Summary'!$H$6</c:f>
              <c:strCache>
                <c:ptCount val="1"/>
                <c:pt idx="0">
                  <c:v>Surgically Place Implant &amp; Chair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Summary'!$I$6:$J$6</c:f>
              <c:numCache>
                <c:formatCode>_(* #\ ##0.00_);_(* \(#\ ##0.00\);_(* "-"??_);_(@_)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66-4B82-A5D5-FEA263C9D415}"/>
            </c:ext>
          </c:extLst>
        </c:ser>
        <c:ser>
          <c:idx val="4"/>
          <c:order val="4"/>
          <c:tx>
            <c:strRef>
              <c:f>'Workflow Summary'!$H$7</c:f>
              <c:strCache>
                <c:ptCount val="1"/>
                <c:pt idx="0">
                  <c:v>Scan Implant for Healing Abut and Design Custom Abutment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Summary'!$I$7:$J$7</c:f>
              <c:numCache>
                <c:formatCode>General</c:formatCode>
                <c:ptCount val="2"/>
                <c:pt idx="0" formatCode="_(* #\ ##0.00_);_(* \(#\ ##0.00\);_(* &quot;-&quot;??_);_(@_)">
                  <c:v>0.75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666-4B82-A5D5-FEA263C9D415}"/>
            </c:ext>
          </c:extLst>
        </c:ser>
        <c:ser>
          <c:idx val="5"/>
          <c:order val="5"/>
          <c:tx>
            <c:strRef>
              <c:f>'Workflow Summary'!$H$8</c:f>
              <c:strCache>
                <c:ptCount val="1"/>
                <c:pt idx="0">
                  <c:v>Post Op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Summary'!$I$8:$J$8</c:f>
              <c:numCache>
                <c:formatCode>_(* #\ ##0.00_);_(* \(#\ ##0.00\);_(* "-"??_);_(@_)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666-4B82-A5D5-FEA263C9D415}"/>
            </c:ext>
          </c:extLst>
        </c:ser>
        <c:ser>
          <c:idx val="6"/>
          <c:order val="6"/>
          <c:tx>
            <c:strRef>
              <c:f>'Workflow Summary'!$H$9</c:f>
              <c:strCache>
                <c:ptCount val="1"/>
                <c:pt idx="0">
                  <c:v>Final Impression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Summary'!$I$9:$J$9</c:f>
              <c:numCache>
                <c:formatCode>_(* #\ ##0.00_);_(* \(#\ ##0.00\);_(* "-"??_);_(@_)</c:formatCode>
                <c:ptCount val="2"/>
                <c:pt idx="0">
                  <c:v>0.5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666-4B82-A5D5-FEA263C9D415}"/>
            </c:ext>
          </c:extLst>
        </c:ser>
        <c:ser>
          <c:idx val="7"/>
          <c:order val="7"/>
          <c:tx>
            <c:strRef>
              <c:f>'Workflow Summary'!$H$10</c:f>
              <c:strCache>
                <c:ptCount val="1"/>
                <c:pt idx="0">
                  <c:v>Final Restoration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Summary'!$I$10:$J$10</c:f>
              <c:numCache>
                <c:formatCode>_(* #\ ##0.00_);_(* \(#\ ##0.00\);_(* "-"??_);_(@_)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666-4B82-A5D5-FEA263C9D415}"/>
            </c:ext>
          </c:extLst>
        </c:ser>
        <c:ser>
          <c:idx val="8"/>
          <c:order val="8"/>
          <c:tx>
            <c:strRef>
              <c:f>'Workflow Summary'!$H$11</c:f>
              <c:strCache>
                <c:ptCount val="1"/>
                <c:pt idx="0">
                  <c:v>Plan Case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Summary'!$I$11:$J$11</c:f>
              <c:numCache>
                <c:formatCode>_(* #\ ##0.00_);_(* \(#\ ##0.00\);_(* "-"??_);_(@_)</c:formatCode>
                <c:ptCount val="2"/>
                <c:pt idx="0">
                  <c:v>0.5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666-4B82-A5D5-FEA263C9D415}"/>
            </c:ext>
          </c:extLst>
        </c:ser>
        <c:ser>
          <c:idx val="9"/>
          <c:order val="9"/>
          <c:tx>
            <c:strRef>
              <c:f>'Workflow Summary'!$H$12</c:f>
              <c:strCache>
                <c:ptCount val="1"/>
                <c:pt idx="0">
                  <c:v>Design Final Abutment and Crown in CEREC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Summary'!$I$12:$J$12</c:f>
              <c:numCache>
                <c:formatCode>_(* #\ ##0.00_);_(* \(#\ ##0.00\);_(* "-"??_);_(@_)</c:formatCode>
                <c:ptCount val="2"/>
                <c:pt idx="0">
                  <c:v>0.5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666-4B82-A5D5-FEA263C9D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14158616"/>
        <c:axId val="41415900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'Workflow Summary'!$H$3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'Workflow Summary'!$I$2:$J$2</c15:sqref>
                        </c15:formulaRef>
                      </c:ext>
                    </c:extLst>
                    <c:strCache>
                      <c:ptCount val="2"/>
                      <c:pt idx="0">
                        <c:v>CEREC Workflow</c:v>
                      </c:pt>
                      <c:pt idx="1">
                        <c:v>Azento workflow 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'Workflow Summary'!$I$3:$J$3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A666-4B82-A5D5-FEA263C9D415}"/>
                  </c:ext>
                </c:extLst>
              </c15:ser>
            </c15:filteredBarSeries>
          </c:ext>
        </c:extLst>
      </c:barChart>
      <c:catAx>
        <c:axId val="41415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59008"/>
        <c:crosses val="autoZero"/>
        <c:auto val="1"/>
        <c:lblAlgn val="ctr"/>
        <c:lblOffset val="100"/>
        <c:noMultiLvlLbl val="0"/>
      </c:catAx>
      <c:valAx>
        <c:axId val="4141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.00_);_(* \(#\ 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58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41921106417612"/>
          <c:y val="0.68240281950702486"/>
          <c:w val="0.84728523522556143"/>
          <c:h val="0.30533925003749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v-SE"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 err="1"/>
              <a:t>Patient’s</a:t>
            </a:r>
            <a:r>
              <a:rPr lang="sv-SE" dirty="0"/>
              <a:t> </a:t>
            </a:r>
            <a:r>
              <a:rPr lang="sv-SE" dirty="0" err="1"/>
              <a:t>time</a:t>
            </a:r>
            <a:endParaRPr lang="sv-S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346526406561587E-2"/>
          <c:y val="8.2815584552667104E-2"/>
          <c:w val="0.89354081637652683"/>
          <c:h val="0.5591833624660046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'Workflow Summary'!$H$4</c:f>
              <c:strCache>
                <c:ptCount val="1"/>
                <c:pt idx="0">
                  <c:v>CBCT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Summary'!$I$4:$J$4</c:f>
              <c:numCache>
                <c:formatCode>General</c:formatCode>
                <c:ptCount val="2"/>
                <c:pt idx="0" formatCode="_(* #\ ##0.00_);_(* \(#\ ##0.00\);_(* &quot;-&quot;??_);_(@_)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BA-4CFA-8F41-4AFD9757B417}"/>
            </c:ext>
          </c:extLst>
        </c:ser>
        <c:ser>
          <c:idx val="2"/>
          <c:order val="2"/>
          <c:tx>
            <c:strRef>
              <c:f>'Workflow Summary'!$H$5</c:f>
              <c:strCache>
                <c:ptCount val="1"/>
                <c:pt idx="0">
                  <c:v>Consultation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Summary'!$I$5:$J$5</c:f>
              <c:numCache>
                <c:formatCode>_(* #\ ##0.00_);_(* \(#\ ##0.00\);_(* "-"??_);_(@_)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BA-4CFA-8F41-4AFD9757B417}"/>
            </c:ext>
          </c:extLst>
        </c:ser>
        <c:ser>
          <c:idx val="3"/>
          <c:order val="3"/>
          <c:tx>
            <c:strRef>
              <c:f>'Workflow Summary'!$H$6</c:f>
              <c:strCache>
                <c:ptCount val="1"/>
                <c:pt idx="0">
                  <c:v>Surgically Place Implant &amp; Chair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Summary'!$I$6:$J$6</c:f>
              <c:numCache>
                <c:formatCode>_(* #\ ##0.00_);_(* \(#\ ##0.00\);_(* "-"??_);_(@_)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BA-4CFA-8F41-4AFD9757B417}"/>
            </c:ext>
          </c:extLst>
        </c:ser>
        <c:ser>
          <c:idx val="4"/>
          <c:order val="4"/>
          <c:tx>
            <c:strRef>
              <c:f>'Workflow Summary'!$H$7</c:f>
              <c:strCache>
                <c:ptCount val="1"/>
                <c:pt idx="0">
                  <c:v>Scan Implant for Healing Abut and Design Custom Abutment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Summary'!$I$7:$J$7</c:f>
              <c:numCache>
                <c:formatCode>General</c:formatCode>
                <c:ptCount val="2"/>
                <c:pt idx="0" formatCode="_(* #\ ##0.00_);_(* \(#\ ##0.00\);_(* &quot;-&quot;??_);_(@_)">
                  <c:v>0.75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1BA-4CFA-8F41-4AFD9757B417}"/>
            </c:ext>
          </c:extLst>
        </c:ser>
        <c:ser>
          <c:idx val="5"/>
          <c:order val="5"/>
          <c:tx>
            <c:strRef>
              <c:f>'Workflow Summary'!$H$8</c:f>
              <c:strCache>
                <c:ptCount val="1"/>
                <c:pt idx="0">
                  <c:v>Post Op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Summary'!$I$8:$J$8</c:f>
              <c:numCache>
                <c:formatCode>_(* #\ ##0.00_);_(* \(#\ ##0.00\);_(* "-"??_);_(@_)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BA-4CFA-8F41-4AFD9757B417}"/>
            </c:ext>
          </c:extLst>
        </c:ser>
        <c:ser>
          <c:idx val="6"/>
          <c:order val="6"/>
          <c:tx>
            <c:strRef>
              <c:f>'Workflow Summary'!$H$9</c:f>
              <c:strCache>
                <c:ptCount val="1"/>
                <c:pt idx="0">
                  <c:v>Final Impression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Summary'!$I$9:$J$9</c:f>
              <c:numCache>
                <c:formatCode>_(* #\ ##0.00_);_(* \(#\ ##0.00\);_(* "-"??_);_(@_)</c:formatCode>
                <c:ptCount val="2"/>
                <c:pt idx="0">
                  <c:v>0.5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1BA-4CFA-8F41-4AFD9757B417}"/>
            </c:ext>
          </c:extLst>
        </c:ser>
        <c:ser>
          <c:idx val="7"/>
          <c:order val="7"/>
          <c:tx>
            <c:strRef>
              <c:f>'Workflow Summary'!$H$10</c:f>
              <c:strCache>
                <c:ptCount val="1"/>
                <c:pt idx="0">
                  <c:v>Final Restoration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'Workflow Summary'!$I$2:$J$2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'Workflow Summary'!$I$10:$J$10</c:f>
              <c:numCache>
                <c:formatCode>_(* #\ ##0.00_);_(* \(#\ ##0.00\);_(* "-"??_);_(@_)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1BA-4CFA-8F41-4AFD9757B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14159792"/>
        <c:axId val="4141601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'Workflow Summary'!$H$3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'Workflow Summary'!$I$2:$J$2</c15:sqref>
                        </c15:formulaRef>
                      </c:ext>
                    </c:extLst>
                    <c:strCache>
                      <c:ptCount val="2"/>
                      <c:pt idx="0">
                        <c:v>CEREC Workflow</c:v>
                      </c:pt>
                      <c:pt idx="1">
                        <c:v>Azento workflow 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'Workflow Summary'!$I$3:$J$3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7-D1BA-4CFA-8F41-4AFD9757B417}"/>
                  </c:ext>
                </c:extLst>
              </c15:ser>
            </c15:filteredBarSeries>
          </c:ext>
        </c:extLst>
      </c:barChart>
      <c:catAx>
        <c:axId val="41415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60184"/>
        <c:crosses val="autoZero"/>
        <c:auto val="1"/>
        <c:lblAlgn val="ctr"/>
        <c:lblOffset val="100"/>
        <c:noMultiLvlLbl val="0"/>
      </c:catAx>
      <c:valAx>
        <c:axId val="414160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.00_);_(* \(#\ 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5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81912521987093"/>
          <c:y val="0.72826784861077176"/>
          <c:w val="0.81547639462748456"/>
          <c:h val="0.25841535744407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PATIENT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51963539117731"/>
          <c:y val="8.1673526790025777E-2"/>
          <c:w val="0.80902903156102091"/>
          <c:h val="0.580987482088681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Sheet1!$I$3</c:f>
              <c:strCache>
                <c:ptCount val="1"/>
                <c:pt idx="0">
                  <c:v>CBCT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Sheet1!$L$2:$M$2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Sheet1!$L$3:$M$3</c:f>
              <c:numCache>
                <c:formatCode>0.00_ ;\-0.00\ 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7E-44AE-AB9D-CE696F412BAA}"/>
            </c:ext>
          </c:extLst>
        </c:ser>
        <c:ser>
          <c:idx val="2"/>
          <c:order val="2"/>
          <c:tx>
            <c:strRef>
              <c:f>Sheet1!$I$5</c:f>
              <c:strCache>
                <c:ptCount val="1"/>
                <c:pt idx="0">
                  <c:v>Consultation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Sheet1!$L$2:$M$2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Sheet1!$L$5:$M$5</c:f>
              <c:numCache>
                <c:formatCode>0.00_ ;\-0.00\ 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7E-44AE-AB9D-CE696F412BAA}"/>
            </c:ext>
          </c:extLst>
        </c:ser>
        <c:ser>
          <c:idx val="3"/>
          <c:order val="3"/>
          <c:tx>
            <c:strRef>
              <c:f>Sheet1!$I$6</c:f>
              <c:strCache>
                <c:ptCount val="1"/>
                <c:pt idx="0">
                  <c:v>Surgically Place Implant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Sheet1!$L$2:$M$2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Sheet1!$L$6:$M$6</c:f>
              <c:numCache>
                <c:formatCode>0.00_ ;\-0.00\ 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7E-44AE-AB9D-CE696F412BAA}"/>
            </c:ext>
          </c:extLst>
        </c:ser>
        <c:ser>
          <c:idx val="4"/>
          <c:order val="4"/>
          <c:tx>
            <c:strRef>
              <c:f>Sheet1!$I$7</c:f>
              <c:strCache>
                <c:ptCount val="1"/>
                <c:pt idx="0">
                  <c:v>Scan Implant for Healing Abutment and Design Custom Abutment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Sheet1!$L$2:$M$2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Sheet1!$L$7:$M$7</c:f>
              <c:numCache>
                <c:formatCode>General</c:formatCode>
                <c:ptCount val="2"/>
                <c:pt idx="0" formatCode="0.00_ ;\-0.00\ 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7E-44AE-AB9D-CE696F412BAA}"/>
            </c:ext>
          </c:extLst>
        </c:ser>
        <c:ser>
          <c:idx val="5"/>
          <c:order val="5"/>
          <c:tx>
            <c:strRef>
              <c:f>Sheet1!$I$8</c:f>
              <c:strCache>
                <c:ptCount val="1"/>
                <c:pt idx="0">
                  <c:v>Post Op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Sheet1!$L$2:$M$2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Sheet1!$L$8:$M$8</c:f>
              <c:numCache>
                <c:formatCode>0.00_ ;\-0.00\ 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7E-44AE-AB9D-CE696F412BAA}"/>
            </c:ext>
          </c:extLst>
        </c:ser>
        <c:ser>
          <c:idx val="7"/>
          <c:order val="7"/>
          <c:tx>
            <c:strRef>
              <c:f>Sheet1!$I$10</c:f>
              <c:strCache>
                <c:ptCount val="1"/>
                <c:pt idx="0">
                  <c:v>Final Impression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Sheet1!$L$2:$M$2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Sheet1!$L$10:$M$10</c:f>
              <c:numCache>
                <c:formatCode>0.00_ ;\-0.00\ </c:formatCode>
                <c:ptCount val="2"/>
                <c:pt idx="0">
                  <c:v>0.5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E7E-44AE-AB9D-CE696F412BAA}"/>
            </c:ext>
          </c:extLst>
        </c:ser>
        <c:ser>
          <c:idx val="8"/>
          <c:order val="8"/>
          <c:tx>
            <c:strRef>
              <c:f>Sheet1!$I$11</c:f>
              <c:strCache>
                <c:ptCount val="1"/>
                <c:pt idx="0">
                  <c:v>Final Restoration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Sheet1!$L$2:$M$2</c:f>
              <c:strCache>
                <c:ptCount val="2"/>
                <c:pt idx="0">
                  <c:v>CEREC Workflow</c:v>
                </c:pt>
                <c:pt idx="1">
                  <c:v>Azento workflow </c:v>
                </c:pt>
              </c:strCache>
            </c:strRef>
          </c:cat>
          <c:val>
            <c:numRef>
              <c:f>Sheet1!$L$11:$M$11</c:f>
              <c:numCache>
                <c:formatCode>0.00_ ;\-0.00\ 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7E-44AE-AB9D-CE696F412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0303912"/>
        <c:axId val="4146822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Sheet1!$I$4</c15:sqref>
                        </c15:formulaRef>
                      </c:ext>
                    </c:extLst>
                    <c:strCache>
                      <c:ptCount val="1"/>
                      <c:pt idx="0">
                        <c:v>Plan Case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Sheet1!$L$2:$M$2</c15:sqref>
                        </c15:formulaRef>
                      </c:ext>
                    </c:extLst>
                    <c:strCache>
                      <c:ptCount val="2"/>
                      <c:pt idx="0">
                        <c:v>CEREC Workflow</c:v>
                      </c:pt>
                      <c:pt idx="1">
                        <c:v>Azento workflow 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Sheet1!$L$4:$M$4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7-4E7E-44AE-AB9D-CE696F412BA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Sheet1!$I$9</c15:sqref>
                        </c15:formulaRef>
                      </c:ext>
                    </c:extLst>
                    <c:strCache>
                      <c:ptCount val="1"/>
                      <c:pt idx="0">
                        <c:v>Design Final Abutment and Crown in CEREC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Sheet1!$L$2:$M$2</c15:sqref>
                        </c15:formulaRef>
                      </c:ext>
                    </c:extLst>
                    <c:strCache>
                      <c:ptCount val="2"/>
                      <c:pt idx="0">
                        <c:v>CEREC Workflow</c:v>
                      </c:pt>
                      <c:pt idx="1">
                        <c:v>Azento workflow 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Sheet1!$L$9:$M$9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8-4E7E-44AE-AB9D-CE696F412BAA}"/>
                  </c:ext>
                </c:extLst>
              </c15:ser>
            </c15:filteredBarSeries>
          </c:ext>
        </c:extLst>
      </c:barChart>
      <c:catAx>
        <c:axId val="59030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82200"/>
        <c:crosses val="autoZero"/>
        <c:auto val="1"/>
        <c:lblAlgn val="ctr"/>
        <c:lblOffset val="100"/>
        <c:noMultiLvlLbl val="0"/>
      </c:catAx>
      <c:valAx>
        <c:axId val="41468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3.3093971474127314E-2"/>
              <c:y val="0.307718796148482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_ ;\-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0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20073820016119"/>
          <c:y val="0.74449634000464349"/>
          <c:w val="0.81091184396556049"/>
          <c:h val="0.22586968953165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v-SE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/>
              <a:t>Doctor Time in Specialist/Referral model</a:t>
            </a:r>
          </a:p>
        </c:rich>
      </c:tx>
      <c:layout>
        <c:manualLayout>
          <c:xMode val="edge"/>
          <c:yMode val="edge"/>
          <c:x val="0.13584401482098071"/>
          <c:y val="7.4090000925146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590904164899171E-2"/>
          <c:y val="0.14666378220738435"/>
          <c:w val="0.92678109740804615"/>
          <c:h val="0.546954728291468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CBCT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Sheet1!$P$1:$S$2</c:f>
              <c:multiLvlStrCache>
                <c:ptCount val="4"/>
                <c:lvl>
                  <c:pt idx="0">
                    <c:v>Specialist</c:v>
                  </c:pt>
                  <c:pt idx="1">
                    <c:v>Referral</c:v>
                  </c:pt>
                  <c:pt idx="2">
                    <c:v>Specialist</c:v>
                  </c:pt>
                  <c:pt idx="3">
                    <c:v>Referral</c:v>
                  </c:pt>
                </c:lvl>
                <c:lvl>
                  <c:pt idx="0">
                    <c:v>Conventional workflow</c:v>
                  </c:pt>
                  <c:pt idx="2">
                    <c:v>Azento</c:v>
                  </c:pt>
                </c:lvl>
              </c:multiLvlStrCache>
            </c:multiLvlStrRef>
          </c:cat>
          <c:val>
            <c:numRef>
              <c:f>Sheet1!$P$3:$S$3</c:f>
              <c:numCache>
                <c:formatCode>General</c:formatCode>
                <c:ptCount val="4"/>
                <c:pt idx="0">
                  <c:v>0.5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1E-412F-B942-61265CFB1457}"/>
            </c:ext>
          </c:extLst>
        </c:ser>
        <c:ser>
          <c:idx val="1"/>
          <c:order val="1"/>
          <c:tx>
            <c:strRef>
              <c:f>Sheet1!$O$4</c:f>
              <c:strCache>
                <c:ptCount val="1"/>
                <c:pt idx="0">
                  <c:v>Plan case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Sheet1!$P$1:$S$2</c:f>
              <c:multiLvlStrCache>
                <c:ptCount val="4"/>
                <c:lvl>
                  <c:pt idx="0">
                    <c:v>Specialist</c:v>
                  </c:pt>
                  <c:pt idx="1">
                    <c:v>Referral</c:v>
                  </c:pt>
                  <c:pt idx="2">
                    <c:v>Specialist</c:v>
                  </c:pt>
                  <c:pt idx="3">
                    <c:v>Referral</c:v>
                  </c:pt>
                </c:lvl>
                <c:lvl>
                  <c:pt idx="0">
                    <c:v>Conventional workflow</c:v>
                  </c:pt>
                  <c:pt idx="2">
                    <c:v>Azento</c:v>
                  </c:pt>
                </c:lvl>
              </c:multiLvlStrCache>
            </c:multiLvlStrRef>
          </c:cat>
          <c:val>
            <c:numRef>
              <c:f>Sheet1!$P$4:$S$4</c:f>
              <c:numCache>
                <c:formatCode>General</c:formatCode>
                <c:ptCount val="4"/>
                <c:pt idx="0">
                  <c:v>0.25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1E-412F-B942-61265CFB1457}"/>
            </c:ext>
          </c:extLst>
        </c:ser>
        <c:ser>
          <c:idx val="2"/>
          <c:order val="2"/>
          <c:tx>
            <c:strRef>
              <c:f>Sheet1!$O$5</c:f>
              <c:strCache>
                <c:ptCount val="1"/>
                <c:pt idx="0">
                  <c:v>Consultation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Sheet1!$P$1:$S$2</c:f>
              <c:multiLvlStrCache>
                <c:ptCount val="4"/>
                <c:lvl>
                  <c:pt idx="0">
                    <c:v>Specialist</c:v>
                  </c:pt>
                  <c:pt idx="1">
                    <c:v>Referral</c:v>
                  </c:pt>
                  <c:pt idx="2">
                    <c:v>Specialist</c:v>
                  </c:pt>
                  <c:pt idx="3">
                    <c:v>Referral</c:v>
                  </c:pt>
                </c:lvl>
                <c:lvl>
                  <c:pt idx="0">
                    <c:v>Conventional workflow</c:v>
                  </c:pt>
                  <c:pt idx="2">
                    <c:v>Azento</c:v>
                  </c:pt>
                </c:lvl>
              </c:multiLvlStrCache>
            </c:multiLvlStrRef>
          </c:cat>
          <c:val>
            <c:numRef>
              <c:f>Sheet1!$P$5:$S$5</c:f>
              <c:numCache>
                <c:formatCode>General</c:formatCode>
                <c:ptCount val="4"/>
                <c:pt idx="0">
                  <c:v>0.5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1E-412F-B942-61265CFB1457}"/>
            </c:ext>
          </c:extLst>
        </c:ser>
        <c:ser>
          <c:idx val="3"/>
          <c:order val="3"/>
          <c:tx>
            <c:strRef>
              <c:f>Sheet1!$O$6</c:f>
              <c:strCache>
                <c:ptCount val="1"/>
                <c:pt idx="0">
                  <c:v>Surgically Place Implant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Sheet1!$P$1:$S$2</c:f>
              <c:multiLvlStrCache>
                <c:ptCount val="4"/>
                <c:lvl>
                  <c:pt idx="0">
                    <c:v>Specialist</c:v>
                  </c:pt>
                  <c:pt idx="1">
                    <c:v>Referral</c:v>
                  </c:pt>
                  <c:pt idx="2">
                    <c:v>Specialist</c:v>
                  </c:pt>
                  <c:pt idx="3">
                    <c:v>Referral</c:v>
                  </c:pt>
                </c:lvl>
                <c:lvl>
                  <c:pt idx="0">
                    <c:v>Conventional workflow</c:v>
                  </c:pt>
                  <c:pt idx="2">
                    <c:v>Azento</c:v>
                  </c:pt>
                </c:lvl>
              </c:multiLvlStrCache>
            </c:multiLvlStrRef>
          </c:cat>
          <c:val>
            <c:numRef>
              <c:f>Sheet1!$P$6:$S$6</c:f>
              <c:numCache>
                <c:formatCode>General</c:formatCode>
                <c:ptCount val="4"/>
                <c:pt idx="0">
                  <c:v>0.5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1E-412F-B942-61265CFB1457}"/>
            </c:ext>
          </c:extLst>
        </c:ser>
        <c:ser>
          <c:idx val="4"/>
          <c:order val="4"/>
          <c:tx>
            <c:strRef>
              <c:f>Sheet1!$O$7</c:f>
              <c:strCache>
                <c:ptCount val="1"/>
                <c:pt idx="0">
                  <c:v>Produce provisonal restoration chairside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Sheet1!$P$1:$S$2</c:f>
              <c:multiLvlStrCache>
                <c:ptCount val="4"/>
                <c:lvl>
                  <c:pt idx="0">
                    <c:v>Specialist</c:v>
                  </c:pt>
                  <c:pt idx="1">
                    <c:v>Referral</c:v>
                  </c:pt>
                  <c:pt idx="2">
                    <c:v>Specialist</c:v>
                  </c:pt>
                  <c:pt idx="3">
                    <c:v>Referral</c:v>
                  </c:pt>
                </c:lvl>
                <c:lvl>
                  <c:pt idx="0">
                    <c:v>Conventional workflow</c:v>
                  </c:pt>
                  <c:pt idx="2">
                    <c:v>Azento</c:v>
                  </c:pt>
                </c:lvl>
              </c:multiLvlStrCache>
            </c:multiLvlStrRef>
          </c:cat>
          <c:val>
            <c:numRef>
              <c:f>Sheet1!$P$7:$S$7</c:f>
              <c:numCache>
                <c:formatCode>General</c:formatCode>
                <c:ptCount val="4"/>
                <c:pt idx="0">
                  <c:v>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1E-412F-B942-61265CFB1457}"/>
            </c:ext>
          </c:extLst>
        </c:ser>
        <c:ser>
          <c:idx val="5"/>
          <c:order val="5"/>
          <c:tx>
            <c:strRef>
              <c:f>Sheet1!$O$8</c:f>
              <c:strCache>
                <c:ptCount val="1"/>
                <c:pt idx="0">
                  <c:v>Post Op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Sheet1!$P$1:$S$2</c:f>
              <c:multiLvlStrCache>
                <c:ptCount val="4"/>
                <c:lvl>
                  <c:pt idx="0">
                    <c:v>Specialist</c:v>
                  </c:pt>
                  <c:pt idx="1">
                    <c:v>Referral</c:v>
                  </c:pt>
                  <c:pt idx="2">
                    <c:v>Specialist</c:v>
                  </c:pt>
                  <c:pt idx="3">
                    <c:v>Referral</c:v>
                  </c:pt>
                </c:lvl>
                <c:lvl>
                  <c:pt idx="0">
                    <c:v>Conventional workflow</c:v>
                  </c:pt>
                  <c:pt idx="2">
                    <c:v>Azento</c:v>
                  </c:pt>
                </c:lvl>
              </c:multiLvlStrCache>
            </c:multiLvlStrRef>
          </c:cat>
          <c:val>
            <c:numRef>
              <c:f>Sheet1!$P$8:$S$8</c:f>
              <c:numCache>
                <c:formatCode>General</c:formatCode>
                <c:ptCount val="4"/>
                <c:pt idx="0" formatCode="0.00_ ;\-0.00\ ">
                  <c:v>0.25</c:v>
                </c:pt>
                <c:pt idx="2" formatCode="0.00_ ;\-0.00\ 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D1E-412F-B942-61265CFB1457}"/>
            </c:ext>
          </c:extLst>
        </c:ser>
        <c:ser>
          <c:idx val="7"/>
          <c:order val="7"/>
          <c:tx>
            <c:strRef>
              <c:f>Sheet1!$O$10</c:f>
              <c:strCache>
                <c:ptCount val="1"/>
                <c:pt idx="0">
                  <c:v>Final Impression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Sheet1!$P$1:$S$2</c:f>
              <c:multiLvlStrCache>
                <c:ptCount val="4"/>
                <c:lvl>
                  <c:pt idx="0">
                    <c:v>Specialist</c:v>
                  </c:pt>
                  <c:pt idx="1">
                    <c:v>Referral</c:v>
                  </c:pt>
                  <c:pt idx="2">
                    <c:v>Specialist</c:v>
                  </c:pt>
                  <c:pt idx="3">
                    <c:v>Referral</c:v>
                  </c:pt>
                </c:lvl>
                <c:lvl>
                  <c:pt idx="0">
                    <c:v>Conventional workflow</c:v>
                  </c:pt>
                  <c:pt idx="2">
                    <c:v>Azento</c:v>
                  </c:pt>
                </c:lvl>
              </c:multiLvlStrCache>
            </c:multiLvlStrRef>
          </c:cat>
          <c:val>
            <c:numRef>
              <c:f>Sheet1!$P$10:$S$10</c:f>
              <c:numCache>
                <c:formatCode>0.00_ ;\-0.00\ </c:formatCode>
                <c:ptCount val="4"/>
                <c:pt idx="1">
                  <c:v>0.5</c:v>
                </c:pt>
                <c:pt idx="3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D1E-412F-B942-61265CFB1457}"/>
            </c:ext>
          </c:extLst>
        </c:ser>
        <c:ser>
          <c:idx val="8"/>
          <c:order val="8"/>
          <c:tx>
            <c:strRef>
              <c:f>Sheet1!$O$11</c:f>
              <c:strCache>
                <c:ptCount val="1"/>
                <c:pt idx="0">
                  <c:v>Final Restoration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Sheet1!$P$1:$S$2</c:f>
              <c:multiLvlStrCache>
                <c:ptCount val="4"/>
                <c:lvl>
                  <c:pt idx="0">
                    <c:v>Specialist</c:v>
                  </c:pt>
                  <c:pt idx="1">
                    <c:v>Referral</c:v>
                  </c:pt>
                  <c:pt idx="2">
                    <c:v>Specialist</c:v>
                  </c:pt>
                  <c:pt idx="3">
                    <c:v>Referral</c:v>
                  </c:pt>
                </c:lvl>
                <c:lvl>
                  <c:pt idx="0">
                    <c:v>Conventional workflow</c:v>
                  </c:pt>
                  <c:pt idx="2">
                    <c:v>Azento</c:v>
                  </c:pt>
                </c:lvl>
              </c:multiLvlStrCache>
            </c:multiLvlStrRef>
          </c:cat>
          <c:val>
            <c:numRef>
              <c:f>Sheet1!$P$11:$S$11</c:f>
              <c:numCache>
                <c:formatCode>0.00_ ;\-0.00\ </c:formatCode>
                <c:ptCount val="4"/>
                <c:pt idx="1">
                  <c:v>0.5</c:v>
                </c:pt>
                <c:pt idx="3" formatCode="General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D1E-412F-B942-61265CFB1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14683376"/>
        <c:axId val="41468376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Sheet1!$O$9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6r2="http://schemas.microsoft.com/office/drawing/2015/06/chart">
                      <c:ext uri="{02D57815-91ED-43cb-92C2-25804820EDAC}">
                        <c15:formulaRef>
                          <c15:sqref>Sheet1!$P$1:$S$2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Specialist</c:v>
                        </c:pt>
                        <c:pt idx="1">
                          <c:v>Referral</c:v>
                        </c:pt>
                        <c:pt idx="2">
                          <c:v>Specialist</c:v>
                        </c:pt>
                        <c:pt idx="3">
                          <c:v>Referral</c:v>
                        </c:pt>
                      </c:lvl>
                      <c:lvl>
                        <c:pt idx="0">
                          <c:v>Conventional workflow</c:v>
                        </c:pt>
                        <c:pt idx="2">
                          <c:v>Azento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Sheet1!$P$9:$S$9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8-5D1E-412F-B942-61265CFB1457}"/>
                  </c:ext>
                </c:extLst>
              </c15:ser>
            </c15:filteredBarSeries>
          </c:ext>
        </c:extLst>
      </c:barChart>
      <c:catAx>
        <c:axId val="41468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83768"/>
        <c:crosses val="autoZero"/>
        <c:auto val="1"/>
        <c:lblAlgn val="ctr"/>
        <c:lblOffset val="100"/>
        <c:noMultiLvlLbl val="0"/>
      </c:catAx>
      <c:valAx>
        <c:axId val="414683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8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76908062473986"/>
          <c:y val="0.78561321890261937"/>
          <c:w val="0.6218531030062453"/>
          <c:h val="0.214386781097380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9BAC7-F2D2-4DDD-817A-600A268478F3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67FEE-A32D-4834-9F75-DC834F65B7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89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foundation for Astra Tech Implant System EV is the unique Astra Tech Implant System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BioManagement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Complex, well-documented for its long-term marginal bone maintenance and esthetic results.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4C48-FC0D-4E4D-A7A3-D8C91E7D21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4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</a:t>
            </a:r>
            <a:r>
              <a:rPr lang="en-US" sz="1200" b="1" i="0" u="none" strike="noStrike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OsseoSpeed EV 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implant has a unique interface for one-position-only placement of Atlantis patient-specific abutments. The interface also allows for the flexibility of six-position indexing of pre-fabricated abutments, while index-free abutments can be seated in any rotational position.</a:t>
            </a:r>
          </a:p>
          <a:p>
            <a:endParaRPr lang="en-US" sz="1200" b="1" i="0" u="none" strike="noStrike" kern="1200" baseline="0" noProof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Abutment placement option</a:t>
            </a:r>
            <a:endParaRPr lang="en-US" sz="1200" b="0" i="0" u="none" strike="noStrike" kern="1200" baseline="0" noProof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sz="1200" b="1" i="0" u="none" strike="noStrike" kern="1200" baseline="0" noProof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One-position-only </a:t>
            </a:r>
            <a:endParaRPr lang="en-US" sz="1200" b="0" i="0" u="none" strike="noStrike" kern="1200" baseline="0" noProof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Atlantis patient-specific abutments will seat in one position only. </a:t>
            </a:r>
          </a:p>
          <a:p>
            <a:r>
              <a:rPr lang="en-US" sz="1200" b="1" i="0" u="none" strike="noStrike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Six positions</a:t>
            </a:r>
            <a:endParaRPr lang="en-US" sz="1200" b="0" i="0" u="none" strike="noStrike" kern="1200" baseline="0" noProof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Indexed abutments will seat in six available positions.</a:t>
            </a:r>
          </a:p>
          <a:p>
            <a:r>
              <a:rPr lang="en-US" sz="1200" b="1" i="0" u="none" strike="noStrike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Index free</a:t>
            </a:r>
            <a:endParaRPr lang="en-US" sz="1200" b="0" i="0" u="none" strike="noStrike" kern="1200" baseline="0" noProof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Index free abutments will be seated in any rotational position.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4C48-FC0D-4E4D-A7A3-D8C91E7D216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D992-DB9D-40C7-8EF5-CFEC3320F13A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5CCB-D7B1-4EE3-9846-8A026B3FD0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73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D992-DB9D-40C7-8EF5-CFEC3320F13A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5CCB-D7B1-4EE3-9846-8A026B3FD0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32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D992-DB9D-40C7-8EF5-CFEC3320F13A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5CCB-D7B1-4EE3-9846-8A026B3FD0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4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0201" y="1825625"/>
            <a:ext cx="11530011" cy="39433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r>
              <a:rPr lang="en-US" noProof="0"/>
              <a:t>Click to edit</a:t>
            </a:r>
          </a:p>
          <a:p>
            <a:pPr lvl="1"/>
            <a:r>
              <a:rPr lang="en-US" noProof="0"/>
              <a:t>Click to edit</a:t>
            </a:r>
          </a:p>
          <a:p>
            <a:pPr lvl="2"/>
            <a:r>
              <a:rPr lang="en-US" noProof="0"/>
              <a:t>Click to edit</a:t>
            </a:r>
          </a:p>
          <a:p>
            <a:pPr lvl="3"/>
            <a:r>
              <a:rPr lang="en-US" noProof="0"/>
              <a:t>Click to edit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90EDF818-B91A-477A-A39B-8395C67AF4CD}" type="datetime1">
              <a:rPr lang="sv-SE" smtClean="0">
                <a:solidFill>
                  <a:srgbClr val="53585B"/>
                </a:solidFill>
              </a:rPr>
              <a:t>2018-12-17</a:t>
            </a:fld>
            <a:endParaRPr lang="en-GB" dirty="0">
              <a:solidFill>
                <a:srgbClr val="53585B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5D37B1E-C366-494F-A587-962AD9AABC83}" type="slidenum">
              <a:rPr lang="en-GB" smtClean="0">
                <a:solidFill>
                  <a:srgbClr val="53585B"/>
                </a:solidFill>
              </a:rPr>
              <a:pPr/>
              <a:t>‹#›</a:t>
            </a:fld>
            <a:endParaRPr lang="en-GB" dirty="0">
              <a:solidFill>
                <a:srgbClr val="53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9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D992-DB9D-40C7-8EF5-CFEC3320F13A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5CCB-D7B1-4EE3-9846-8A026B3FD0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773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D992-DB9D-40C7-8EF5-CFEC3320F13A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5CCB-D7B1-4EE3-9846-8A026B3FD0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687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D992-DB9D-40C7-8EF5-CFEC3320F13A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5CCB-D7B1-4EE3-9846-8A026B3FD0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55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D992-DB9D-40C7-8EF5-CFEC3320F13A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5CCB-D7B1-4EE3-9846-8A026B3FD0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99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D992-DB9D-40C7-8EF5-CFEC3320F13A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5CCB-D7B1-4EE3-9846-8A026B3FD0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134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D992-DB9D-40C7-8EF5-CFEC3320F13A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5CCB-D7B1-4EE3-9846-8A026B3FD0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82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D992-DB9D-40C7-8EF5-CFEC3320F13A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5CCB-D7B1-4EE3-9846-8A026B3FD0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22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D992-DB9D-40C7-8EF5-CFEC3320F13A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5CCB-D7B1-4EE3-9846-8A026B3FD0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9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CD992-DB9D-40C7-8EF5-CFEC3320F13A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75CCB-D7B1-4EE3-9846-8A026B3FD0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92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1952" y="3271203"/>
            <a:ext cx="5807603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cs typeface="Arial"/>
              </a:rPr>
              <a:t>Azento</a:t>
            </a:r>
            <a:r>
              <a:rPr lang="en-US" dirty="0">
                <a:solidFill>
                  <a:schemeClr val="tx2"/>
                </a:solidFill>
                <a:cs typeface="Arial"/>
              </a:rPr>
              <a:t>™</a:t>
            </a:r>
            <a:br>
              <a:rPr lang="en-US" dirty="0">
                <a:solidFill>
                  <a:schemeClr val="tx2"/>
                </a:solidFill>
                <a:cs typeface="Arial"/>
              </a:rPr>
            </a:br>
            <a:r>
              <a:rPr lang="en-US" sz="4000" dirty="0">
                <a:solidFill>
                  <a:schemeClr val="tx2"/>
                </a:solidFill>
                <a:cs typeface="Arial"/>
              </a:rPr>
              <a:t>Single tooth replacement</a:t>
            </a:r>
            <a:r>
              <a:rPr lang="en-US" dirty="0">
                <a:solidFill>
                  <a:schemeClr val="tx2"/>
                </a:solidFill>
                <a:cs typeface="Arial"/>
              </a:rPr>
              <a:t/>
            </a:r>
            <a:br>
              <a:rPr lang="en-US" dirty="0">
                <a:solidFill>
                  <a:schemeClr val="tx2"/>
                </a:solidFill>
                <a:cs typeface="Arial"/>
              </a:rPr>
            </a:br>
            <a:r>
              <a:rPr lang="en-US" dirty="0">
                <a:solidFill>
                  <a:schemeClr val="tx2"/>
                </a:solidFill>
                <a:cs typeface="Arial"/>
              </a:rPr>
              <a:t/>
            </a:r>
            <a:br>
              <a:rPr lang="en-US" dirty="0">
                <a:solidFill>
                  <a:schemeClr val="tx2"/>
                </a:solidFill>
                <a:cs typeface="Arial"/>
              </a:rPr>
            </a:br>
            <a:r>
              <a:rPr lang="en-US" dirty="0">
                <a:solidFill>
                  <a:schemeClr val="tx2"/>
                </a:solidFill>
                <a:cs typeface="Arial"/>
              </a:rPr>
              <a:t>Supporting slides 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507" y="446567"/>
            <a:ext cx="284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Astra Tech </a:t>
            </a:r>
            <a:r>
              <a:rPr lang="sv-SE" dirty="0" err="1"/>
              <a:t>Implant</a:t>
            </a:r>
            <a:r>
              <a:rPr lang="sv-SE" dirty="0"/>
              <a:t> System®</a:t>
            </a:r>
          </a:p>
        </p:txBody>
      </p:sp>
    </p:spTree>
    <p:extLst>
      <p:ext uri="{BB962C8B-B14F-4D97-AF65-F5344CB8AC3E}">
        <p14:creationId xmlns:p14="http://schemas.microsoft.com/office/powerpoint/2010/main" val="315124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5078" y="2004610"/>
            <a:ext cx="9217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/>
              <a:t>Precise implant selection and positioning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4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/>
              <a:t>Fully guided surgical solution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4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/>
              <a:t>Sharp drills every time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4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/>
              <a:t>Customized healing abutment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5078" y="630936"/>
            <a:ext cx="989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>
                <a:latin typeface="+mj-lt"/>
              </a:rPr>
              <a:t>Reduced risk for complications through: </a:t>
            </a:r>
          </a:p>
        </p:txBody>
      </p:sp>
    </p:spTree>
    <p:extLst>
      <p:ext uri="{BB962C8B-B14F-4D97-AF65-F5344CB8AC3E}">
        <p14:creationId xmlns:p14="http://schemas.microsoft.com/office/powerpoint/2010/main" val="318430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The patient </a:t>
            </a:r>
            <a:r>
              <a:rPr lang="sv-SE" dirty="0" err="1"/>
              <a:t>experience</a:t>
            </a:r>
            <a:r>
              <a:rPr lang="sv-SE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4984" y="2167128"/>
            <a:ext cx="9217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 dirty="0" err="1"/>
              <a:t>Reduce</a:t>
            </a:r>
            <a:r>
              <a:rPr lang="sv-SE" sz="2400" dirty="0"/>
              <a:t> patient visits and </a:t>
            </a:r>
            <a:r>
              <a:rPr lang="sv-SE" sz="2400" dirty="0" err="1"/>
              <a:t>chair</a:t>
            </a:r>
            <a:r>
              <a:rPr lang="sv-SE" sz="2400" dirty="0"/>
              <a:t> </a:t>
            </a:r>
            <a:r>
              <a:rPr lang="sv-SE" sz="2400" dirty="0" err="1"/>
              <a:t>time</a:t>
            </a:r>
            <a:r>
              <a:rPr lang="sv-SE" sz="2400" dirty="0"/>
              <a:t>, </a:t>
            </a:r>
            <a:r>
              <a:rPr lang="sv-SE" sz="2400" dirty="0" err="1"/>
              <a:t>potentially</a:t>
            </a:r>
            <a:r>
              <a:rPr lang="sv-SE" sz="2400" dirty="0"/>
              <a:t> </a:t>
            </a:r>
            <a:r>
              <a:rPr lang="sv-SE" sz="2400" dirty="0" err="1"/>
              <a:t>improving</a:t>
            </a:r>
            <a:r>
              <a:rPr lang="sv-SE" sz="2400" dirty="0"/>
              <a:t> </a:t>
            </a:r>
            <a:r>
              <a:rPr lang="sv-SE" sz="2400" dirty="0" err="1"/>
              <a:t>case</a:t>
            </a:r>
            <a:r>
              <a:rPr lang="sv-SE" sz="2400" dirty="0"/>
              <a:t> </a:t>
            </a:r>
            <a:r>
              <a:rPr lang="sv-SE" sz="2400" dirty="0" err="1"/>
              <a:t>acceptance</a:t>
            </a:r>
            <a:r>
              <a:rPr lang="sv-SE" sz="2400" dirty="0"/>
              <a:t> rate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 dirty="0"/>
              <a:t>Atlantis healing </a:t>
            </a:r>
            <a:r>
              <a:rPr lang="sv-SE" sz="2400" dirty="0" err="1"/>
              <a:t>abutment</a:t>
            </a:r>
            <a:r>
              <a:rPr lang="sv-SE" sz="2400" dirty="0"/>
              <a:t>, Atlantis </a:t>
            </a:r>
            <a:r>
              <a:rPr lang="sv-SE" sz="2400" dirty="0" err="1"/>
              <a:t>abutment</a:t>
            </a:r>
            <a:r>
              <a:rPr lang="sv-SE" sz="2400" dirty="0"/>
              <a:t> and </a:t>
            </a:r>
            <a:r>
              <a:rPr lang="sv-SE" sz="2400" dirty="0" err="1"/>
              <a:t>temporary</a:t>
            </a:r>
            <a:r>
              <a:rPr lang="sv-SE" sz="2400" dirty="0"/>
              <a:t> restorations assist in </a:t>
            </a:r>
            <a:r>
              <a:rPr lang="sv-SE" sz="2400" dirty="0" err="1"/>
              <a:t>contouring</a:t>
            </a:r>
            <a:r>
              <a:rPr lang="sv-SE" sz="2400" dirty="0"/>
              <a:t> the </a:t>
            </a:r>
            <a:r>
              <a:rPr lang="sv-SE" sz="2400" dirty="0" err="1"/>
              <a:t>emergence</a:t>
            </a:r>
            <a:r>
              <a:rPr lang="sv-SE" sz="2400" dirty="0"/>
              <a:t> </a:t>
            </a:r>
            <a:r>
              <a:rPr lang="sv-SE" sz="2400" dirty="0" err="1"/>
              <a:t>profile</a:t>
            </a:r>
            <a:endParaRPr lang="sv-SE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 dirty="0"/>
              <a:t>From </a:t>
            </a:r>
            <a:r>
              <a:rPr lang="sv-SE" sz="2400" dirty="0" err="1"/>
              <a:t>consultation</a:t>
            </a:r>
            <a:r>
              <a:rPr lang="sv-SE" sz="2400" dirty="0"/>
              <a:t> to </a:t>
            </a:r>
            <a:r>
              <a:rPr lang="sv-SE" sz="2400" dirty="0" err="1"/>
              <a:t>surgery</a:t>
            </a:r>
            <a:r>
              <a:rPr lang="sv-SE" sz="2400" dirty="0"/>
              <a:t>, in as </a:t>
            </a:r>
            <a:r>
              <a:rPr lang="sv-SE" sz="2400" dirty="0" err="1"/>
              <a:t>few</a:t>
            </a:r>
            <a:r>
              <a:rPr lang="sv-SE" sz="2400" dirty="0"/>
              <a:t> as 8 business </a:t>
            </a:r>
            <a:r>
              <a:rPr lang="sv-SE" sz="2400" dirty="0" err="1"/>
              <a:t>days</a:t>
            </a:r>
            <a:r>
              <a:rPr lang="sv-SE" sz="2400" dirty="0"/>
              <a:t> (</a:t>
            </a:r>
            <a:r>
              <a:rPr lang="sv-SE" sz="2400" dirty="0" err="1"/>
              <a:t>subject</a:t>
            </a:r>
            <a:r>
              <a:rPr lang="sv-SE" sz="2400" dirty="0"/>
              <a:t> to </a:t>
            </a:r>
            <a:r>
              <a:rPr lang="sv-SE" sz="2400" dirty="0" err="1"/>
              <a:t>dentist’s</a:t>
            </a:r>
            <a:r>
              <a:rPr lang="sv-SE" sz="2400" dirty="0"/>
              <a:t> </a:t>
            </a:r>
            <a:r>
              <a:rPr lang="sv-SE" sz="2400" dirty="0" err="1"/>
              <a:t>approval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treatment</a:t>
            </a:r>
            <a:r>
              <a:rPr lang="sv-SE" sz="2400" dirty="0"/>
              <a:t> plan)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 dirty="0" err="1"/>
              <a:t>Single</a:t>
            </a:r>
            <a:r>
              <a:rPr lang="sv-SE" sz="2400" dirty="0"/>
              <a:t>-visit </a:t>
            </a:r>
            <a:r>
              <a:rPr lang="sv-SE" sz="2400" dirty="0" err="1"/>
              <a:t>surgical</a:t>
            </a:r>
            <a:r>
              <a:rPr lang="sv-SE" sz="2400" dirty="0"/>
              <a:t> and </a:t>
            </a:r>
            <a:r>
              <a:rPr lang="sv-SE" sz="2400" dirty="0" err="1"/>
              <a:t>provisional</a:t>
            </a:r>
            <a:r>
              <a:rPr lang="sv-SE" sz="2400" dirty="0"/>
              <a:t> solution </a:t>
            </a:r>
          </a:p>
        </p:txBody>
      </p:sp>
    </p:spTree>
    <p:extLst>
      <p:ext uri="{BB962C8B-B14F-4D97-AF65-F5344CB8AC3E}">
        <p14:creationId xmlns:p14="http://schemas.microsoft.com/office/powerpoint/2010/main" val="200792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Azento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0"/>
          <a:stretch/>
        </p:blipFill>
        <p:spPr>
          <a:xfrm>
            <a:off x="74428" y="1574242"/>
            <a:ext cx="12117572" cy="52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02" y="-225886"/>
            <a:ext cx="10515600" cy="1325563"/>
          </a:xfrm>
        </p:spPr>
        <p:txBody>
          <a:bodyPr/>
          <a:lstStyle/>
          <a:p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savings</a:t>
            </a:r>
            <a:endParaRPr lang="sv-S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749615"/>
              </p:ext>
            </p:extLst>
          </p:nvPr>
        </p:nvGraphicFramePr>
        <p:xfrm>
          <a:off x="555667" y="965029"/>
          <a:ext cx="5079589" cy="589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92580"/>
              </p:ext>
            </p:extLst>
          </p:nvPr>
        </p:nvGraphicFramePr>
        <p:xfrm>
          <a:off x="6604000" y="965029"/>
          <a:ext cx="5006753" cy="572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19780" y="6550223"/>
            <a:ext cx="3534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from D.G. Butterman DDS</a:t>
            </a:r>
          </a:p>
        </p:txBody>
      </p:sp>
    </p:spTree>
    <p:extLst>
      <p:ext uri="{BB962C8B-B14F-4D97-AF65-F5344CB8AC3E}">
        <p14:creationId xmlns:p14="http://schemas.microsoft.com/office/powerpoint/2010/main" val="381300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12827"/>
              </p:ext>
            </p:extLst>
          </p:nvPr>
        </p:nvGraphicFramePr>
        <p:xfrm>
          <a:off x="6395232" y="991968"/>
          <a:ext cx="5420752" cy="599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689245"/>
              </p:ext>
            </p:extLst>
          </p:nvPr>
        </p:nvGraphicFramePr>
        <p:xfrm>
          <a:off x="587424" y="621153"/>
          <a:ext cx="5475751" cy="623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87424" y="-3335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savings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903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Azento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Step by step</a:t>
            </a:r>
          </a:p>
        </p:txBody>
      </p:sp>
    </p:spTree>
    <p:extLst>
      <p:ext uri="{BB962C8B-B14F-4D97-AF65-F5344CB8AC3E}">
        <p14:creationId xmlns:p14="http://schemas.microsoft.com/office/powerpoint/2010/main" val="61235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Azento</a:t>
            </a:r>
            <a:r>
              <a:rPr lang="sv-SE" dirty="0"/>
              <a:t> </a:t>
            </a:r>
            <a:r>
              <a:rPr lang="sv-SE" dirty="0" err="1"/>
              <a:t>ordering</a:t>
            </a:r>
            <a:r>
              <a:rPr lang="sv-SE" dirty="0"/>
              <a:t> portal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20" y="1933956"/>
            <a:ext cx="2695575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2703" y="1933956"/>
            <a:ext cx="7044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The </a:t>
            </a:r>
            <a:r>
              <a:rPr lang="sv-SE" dirty="0" err="1"/>
              <a:t>case</a:t>
            </a:r>
            <a:r>
              <a:rPr lang="sv-SE" dirty="0"/>
              <a:t> management portal is intuitive and </a:t>
            </a:r>
            <a:r>
              <a:rPr lang="sv-SE" dirty="0" err="1"/>
              <a:t>efficient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quick</a:t>
            </a:r>
            <a:r>
              <a:rPr lang="sv-SE" dirty="0"/>
              <a:t> and simple submission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scans</a:t>
            </a:r>
            <a:r>
              <a:rPr lang="sv-SE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err="1"/>
              <a:t>Reduces</a:t>
            </a:r>
            <a:r>
              <a:rPr lang="sv-SE" dirty="0"/>
              <a:t> the </a:t>
            </a:r>
            <a:r>
              <a:rPr lang="sv-SE" dirty="0" err="1"/>
              <a:t>need</a:t>
            </a:r>
            <a:r>
              <a:rPr lang="sv-SE" dirty="0"/>
              <a:t> for </a:t>
            </a:r>
            <a:r>
              <a:rPr lang="sv-SE" dirty="0" err="1"/>
              <a:t>costly</a:t>
            </a:r>
            <a:r>
              <a:rPr lang="sv-SE" dirty="0"/>
              <a:t> </a:t>
            </a:r>
            <a:r>
              <a:rPr lang="sv-SE" dirty="0" err="1"/>
              <a:t>inventory</a:t>
            </a:r>
            <a:r>
              <a:rPr lang="sv-SE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Dentists </a:t>
            </a:r>
            <a:r>
              <a:rPr lang="sv-SE" dirty="0" err="1"/>
              <a:t>approve</a:t>
            </a:r>
            <a:r>
              <a:rPr lang="sv-SE" dirty="0"/>
              <a:t> or </a:t>
            </a:r>
            <a:r>
              <a:rPr lang="sv-SE" dirty="0" err="1"/>
              <a:t>modify</a:t>
            </a:r>
            <a:r>
              <a:rPr lang="sv-SE" dirty="0"/>
              <a:t> the </a:t>
            </a:r>
            <a:r>
              <a:rPr lang="sv-SE" dirty="0" err="1"/>
              <a:t>recommended</a:t>
            </a:r>
            <a:r>
              <a:rPr lang="sv-SE" dirty="0"/>
              <a:t> </a:t>
            </a:r>
            <a:r>
              <a:rPr lang="sv-SE" dirty="0" err="1"/>
              <a:t>treatment</a:t>
            </a:r>
            <a:r>
              <a:rPr lang="sv-SE" dirty="0"/>
              <a:t> plan, position and </a:t>
            </a:r>
            <a:r>
              <a:rPr lang="sv-SE" dirty="0" err="1"/>
              <a:t>size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implant</a:t>
            </a:r>
            <a:r>
              <a:rPr lang="sv-SE" dirty="0"/>
              <a:t>, and </a:t>
            </a:r>
            <a:r>
              <a:rPr lang="sv-SE" dirty="0" err="1"/>
              <a:t>restorative</a:t>
            </a:r>
            <a:r>
              <a:rPr lang="sv-SE" dirty="0"/>
              <a:t> solution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Process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customized</a:t>
            </a:r>
            <a:r>
              <a:rPr lang="sv-SE" dirty="0"/>
              <a:t> to </a:t>
            </a:r>
            <a:r>
              <a:rPr lang="sv-SE" dirty="0" err="1"/>
              <a:t>accomodate</a:t>
            </a:r>
            <a:r>
              <a:rPr lang="sv-SE" dirty="0"/>
              <a:t> </a:t>
            </a:r>
            <a:r>
              <a:rPr lang="sv-SE" dirty="0" err="1"/>
              <a:t>practice</a:t>
            </a:r>
            <a:r>
              <a:rPr lang="sv-SE" dirty="0"/>
              <a:t> </a:t>
            </a:r>
            <a:r>
              <a:rPr lang="sv-SE" dirty="0" err="1"/>
              <a:t>preferences</a:t>
            </a:r>
            <a:r>
              <a:rPr lang="sv-SE" dirty="0"/>
              <a:t> for final restoration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outside</a:t>
            </a:r>
            <a:r>
              <a:rPr lang="sv-SE" dirty="0"/>
              <a:t> </a:t>
            </a:r>
            <a:r>
              <a:rPr lang="sv-SE" dirty="0" err="1"/>
              <a:t>lab</a:t>
            </a:r>
            <a:r>
              <a:rPr lang="sv-SE" dirty="0"/>
              <a:t> or </a:t>
            </a:r>
            <a:r>
              <a:rPr lang="sv-SE" dirty="0" err="1"/>
              <a:t>chairside</a:t>
            </a:r>
            <a:r>
              <a:rPr lang="sv-SE" dirty="0"/>
              <a:t> </a:t>
            </a:r>
            <a:r>
              <a:rPr lang="sv-SE" dirty="0" err="1"/>
              <a:t>milling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488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My </a:t>
            </a:r>
            <a:r>
              <a:rPr lang="sv-SE" dirty="0" err="1"/>
              <a:t>Simplant</a:t>
            </a:r>
            <a:r>
              <a:rPr lang="sv-SE" dirty="0"/>
              <a:t> planning service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5081"/>
            <a:ext cx="6567535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Azento</a:t>
            </a:r>
            <a:r>
              <a:rPr lang="sv-SE" dirty="0"/>
              <a:t>: 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sv-SE" dirty="0"/>
              <a:t> </a:t>
            </a:r>
            <a:r>
              <a:rPr lang="sv-SE" dirty="0" err="1"/>
              <a:t>merges</a:t>
            </a:r>
            <a:r>
              <a:rPr lang="sv-SE" dirty="0"/>
              <a:t> the CBCT and intraoral </a:t>
            </a:r>
            <a:r>
              <a:rPr lang="sv-SE" dirty="0" err="1"/>
              <a:t>scan</a:t>
            </a:r>
            <a:r>
              <a:rPr lang="sv-SE" dirty="0"/>
              <a:t> data 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sv-SE" dirty="0"/>
              <a:t> </a:t>
            </a:r>
            <a:r>
              <a:rPr lang="sv-SE" dirty="0" err="1"/>
              <a:t>provides</a:t>
            </a:r>
            <a:r>
              <a:rPr lang="sv-SE" dirty="0"/>
              <a:t> the </a:t>
            </a:r>
            <a:r>
              <a:rPr lang="sv-SE" dirty="0" err="1"/>
              <a:t>surgical</a:t>
            </a:r>
            <a:r>
              <a:rPr lang="sv-SE" dirty="0"/>
              <a:t> and </a:t>
            </a:r>
            <a:r>
              <a:rPr lang="sv-SE" dirty="0" err="1"/>
              <a:t>restorative</a:t>
            </a:r>
            <a:r>
              <a:rPr lang="sv-SE" dirty="0"/>
              <a:t> planning service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sv-SE" dirty="0"/>
              <a:t> </a:t>
            </a:r>
            <a:r>
              <a:rPr lang="sv-SE" dirty="0" err="1"/>
              <a:t>return</a:t>
            </a:r>
            <a:r>
              <a:rPr lang="sv-SE" dirty="0"/>
              <a:t> the plan </a:t>
            </a:r>
            <a:r>
              <a:rPr lang="sv-SE" dirty="0" err="1"/>
              <a:t>within</a:t>
            </a:r>
            <a:r>
              <a:rPr lang="sv-SE" dirty="0"/>
              <a:t> 24 </a:t>
            </a:r>
            <a:r>
              <a:rPr lang="sv-SE" dirty="0" err="1"/>
              <a:t>hours</a:t>
            </a:r>
            <a:r>
              <a:rPr lang="sv-SE" dirty="0"/>
              <a:t> for the </a:t>
            </a:r>
            <a:r>
              <a:rPr lang="sv-SE" dirty="0" err="1"/>
              <a:t>dentist’s</a:t>
            </a:r>
            <a:r>
              <a:rPr lang="sv-SE" dirty="0"/>
              <a:t> </a:t>
            </a:r>
            <a:r>
              <a:rPr lang="sv-SE" dirty="0" err="1"/>
              <a:t>review</a:t>
            </a:r>
            <a:r>
              <a:rPr lang="sv-SE" dirty="0"/>
              <a:t> and </a:t>
            </a:r>
            <a:r>
              <a:rPr lang="sv-SE" dirty="0" err="1"/>
              <a:t>approval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331" y="365125"/>
            <a:ext cx="3257550" cy="3552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606" y="4489623"/>
            <a:ext cx="33432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7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D679AC-2C80-4F24-86CD-5B993529FBA6}" type="datetime1">
              <a:rPr lang="sv-SE" smtClean="0">
                <a:solidFill>
                  <a:srgbClr val="53585B"/>
                </a:solidFill>
              </a:rPr>
              <a:t>2018-12-17</a:t>
            </a:fld>
            <a:endParaRPr lang="en-GB" dirty="0">
              <a:solidFill>
                <a:srgbClr val="53585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37B1E-C366-494F-A587-962AD9AABC83}" type="slidenum">
              <a:rPr lang="en-GB" smtClean="0">
                <a:solidFill>
                  <a:srgbClr val="53585B"/>
                </a:solidFill>
              </a:rPr>
              <a:pPr/>
              <a:t>18</a:t>
            </a:fld>
            <a:endParaRPr lang="en-GB" dirty="0">
              <a:solidFill>
                <a:srgbClr val="53585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16291" r="10481" b="7176"/>
          <a:stretch/>
        </p:blipFill>
        <p:spPr>
          <a:xfrm>
            <a:off x="2449604" y="1905192"/>
            <a:ext cx="4644516" cy="4770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16843" y="2580711"/>
            <a:ext cx="26681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OsseoSpeed</a:t>
            </a:r>
            <a:r>
              <a:rPr lang="en-US" sz="1800" baseline="30000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84232" y="3739258"/>
            <a:ext cx="26681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MicroThread</a:t>
            </a:r>
            <a:r>
              <a:rPr lang="en-US" sz="1800" baseline="30000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843" y="5054228"/>
            <a:ext cx="26681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Conical Seal Design</a:t>
            </a:r>
            <a:r>
              <a:rPr lang="en-US" sz="1800" baseline="30000" dirty="0">
                <a:solidFill>
                  <a:schemeClr val="tx2"/>
                </a:solidFill>
              </a:rPr>
              <a:t>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4120" y="5968791"/>
            <a:ext cx="26681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Connective contour</a:t>
            </a:r>
            <a:r>
              <a:rPr lang="en-US" sz="1800" baseline="30000" dirty="0">
                <a:solidFill>
                  <a:schemeClr val="tx2"/>
                </a:solidFill>
              </a:rPr>
              <a:t>™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" y="310261"/>
            <a:ext cx="10515600" cy="13255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Astra Tech Implant System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BioManagement</a:t>
            </a:r>
            <a:r>
              <a:rPr lang="en-US" sz="2800" dirty="0"/>
              <a:t> Complex</a:t>
            </a:r>
            <a:r>
              <a:rPr lang="en-US" sz="2800" baseline="30000" dirty="0"/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967937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31" y="524321"/>
            <a:ext cx="10515600" cy="1325563"/>
          </a:xfrm>
        </p:spPr>
        <p:txBody>
          <a:bodyPr>
            <a:noAutofit/>
          </a:bodyPr>
          <a:lstStyle/>
          <a:p>
            <a:r>
              <a:rPr lang="sv-SE" sz="2800" dirty="0"/>
              <a:t>Astra Tech </a:t>
            </a:r>
            <a:r>
              <a:rPr lang="sv-SE" sz="2800" dirty="0" err="1"/>
              <a:t>Implant</a:t>
            </a:r>
            <a:r>
              <a:rPr lang="sv-SE" sz="2800" dirty="0"/>
              <a:t> System EV </a:t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err="1"/>
              <a:t>Implants</a:t>
            </a:r>
            <a:r>
              <a:rPr lang="sv-SE" sz="2800" dirty="0"/>
              <a:t> </a:t>
            </a:r>
            <a:r>
              <a:rPr lang="sv-SE" sz="2800" dirty="0" err="1"/>
              <a:t>supported</a:t>
            </a:r>
            <a:r>
              <a:rPr lang="sv-SE" sz="2800" dirty="0"/>
              <a:t> by </a:t>
            </a:r>
            <a:r>
              <a:rPr lang="sv-SE" sz="2800" dirty="0" err="1"/>
              <a:t>Azento</a:t>
            </a:r>
            <a:r>
              <a:rPr lang="sv-SE" sz="2800" dirty="0"/>
              <a:t>: </a:t>
            </a:r>
            <a:br>
              <a:rPr lang="sv-SE" sz="2800" dirty="0"/>
            </a:br>
            <a:r>
              <a:rPr lang="sv-SE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18" y="1849884"/>
            <a:ext cx="8356092" cy="4490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39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tx2"/>
                </a:solidFill>
              </a:rPr>
              <a:t>Content</a:t>
            </a:r>
            <a:r>
              <a:rPr lang="sv-SE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>
                <a:solidFill>
                  <a:schemeClr val="tx2"/>
                </a:solidFill>
              </a:rPr>
              <a:t>Azento</a:t>
            </a:r>
            <a:r>
              <a:rPr lang="en-GB" sz="2400" dirty="0">
                <a:solidFill>
                  <a:schemeClr val="tx2"/>
                </a:solidFill>
              </a:rPr>
              <a:t> introduction 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Configurations 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Workflow </a:t>
            </a:r>
          </a:p>
          <a:p>
            <a:r>
              <a:rPr lang="en-GB" sz="2400" dirty="0">
                <a:solidFill>
                  <a:schemeClr val="tx2"/>
                </a:solidFill>
              </a:rPr>
              <a:t>Step by step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My </a:t>
            </a:r>
            <a:r>
              <a:rPr lang="en-GB" sz="2000" dirty="0" err="1">
                <a:solidFill>
                  <a:schemeClr val="tx2"/>
                </a:solidFill>
              </a:rPr>
              <a:t>Simplant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Astra Tech Implant System and </a:t>
            </a:r>
            <a:r>
              <a:rPr lang="en-GB" sz="2000" dirty="0" err="1">
                <a:solidFill>
                  <a:schemeClr val="tx2"/>
                </a:solidFill>
              </a:rPr>
              <a:t>Xive</a:t>
            </a:r>
            <a:endParaRPr lang="en-GB" sz="2000" dirty="0">
              <a:solidFill>
                <a:schemeClr val="tx2"/>
              </a:solidFill>
            </a:endParaRP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Start-up kit  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Atlantis healing abutment 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Atlantis temporary restoration </a:t>
            </a:r>
          </a:p>
          <a:p>
            <a:r>
              <a:rPr lang="en-GB" sz="2400" dirty="0">
                <a:solidFill>
                  <a:schemeClr val="tx2"/>
                </a:solidFill>
              </a:rPr>
              <a:t>Images </a:t>
            </a:r>
          </a:p>
          <a:p>
            <a:pPr lvl="1"/>
            <a:endParaRPr lang="en-GB" sz="20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91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12408" y="2441448"/>
            <a:ext cx="4562856" cy="5029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656" y="2441448"/>
            <a:ext cx="4562856" cy="5029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72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Astra Tech Implant System EV</a:t>
            </a:r>
            <a:br>
              <a:rPr lang="en-US" dirty="0"/>
            </a:br>
            <a:r>
              <a:rPr lang="en-US" dirty="0"/>
              <a:t>Start up kit </a:t>
            </a:r>
            <a:br>
              <a:rPr lang="en-US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66289"/>
            <a:ext cx="440131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Guided Surgery instruments </a:t>
            </a:r>
          </a:p>
          <a:p>
            <a:endParaRPr lang="en-US" sz="800" dirty="0"/>
          </a:p>
          <a:p>
            <a:r>
              <a:rPr lang="en-US" sz="1800" dirty="0"/>
              <a:t>Five implant drivers </a:t>
            </a:r>
          </a:p>
          <a:p>
            <a:r>
              <a:rPr lang="en-US" sz="1800" dirty="0"/>
              <a:t>An implant driver extender </a:t>
            </a:r>
          </a:p>
          <a:p>
            <a:r>
              <a:rPr lang="en-US" sz="1800" dirty="0"/>
              <a:t>Torque Wrench EV, surgical handle driver and hex screwdriver </a:t>
            </a:r>
          </a:p>
          <a:p>
            <a:r>
              <a:rPr lang="en-US" sz="1800" dirty="0"/>
              <a:t>Cover screws</a:t>
            </a:r>
          </a:p>
          <a:p>
            <a:r>
              <a:rPr lang="sv-SE" sz="1800" dirty="0"/>
              <a:t>Small </a:t>
            </a:r>
            <a:r>
              <a:rPr lang="sv-SE" sz="1800" dirty="0" err="1"/>
              <a:t>Tray</a:t>
            </a:r>
            <a:r>
              <a:rPr lang="sv-SE" sz="1800" dirty="0"/>
              <a:t> EV, </a:t>
            </a:r>
            <a:r>
              <a:rPr lang="sv-SE" sz="1800" dirty="0" err="1"/>
              <a:t>Surgical</a:t>
            </a:r>
            <a:r>
              <a:rPr lang="sv-SE" sz="1800" dirty="0"/>
              <a:t> </a:t>
            </a:r>
          </a:p>
          <a:p>
            <a:r>
              <a:rPr lang="sv-SE" sz="1800" dirty="0"/>
              <a:t>Small </a:t>
            </a:r>
            <a:r>
              <a:rPr lang="sv-SE" sz="1800" dirty="0" err="1"/>
              <a:t>Tray</a:t>
            </a:r>
            <a:r>
              <a:rPr lang="sv-SE" sz="1800" dirty="0"/>
              <a:t> EV, </a:t>
            </a:r>
            <a:r>
              <a:rPr lang="sv-SE" sz="1800" dirty="0" err="1"/>
              <a:t>Storage</a:t>
            </a:r>
            <a:r>
              <a:rPr lang="sv-SE" sz="1800" dirty="0"/>
              <a:t> </a:t>
            </a:r>
          </a:p>
          <a:p>
            <a:endParaRPr lang="sv-SE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12408" y="2566289"/>
            <a:ext cx="4562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Restorative instruments </a:t>
            </a:r>
          </a:p>
          <a:p>
            <a:endParaRPr lang="en-US" sz="800" dirty="0"/>
          </a:p>
          <a:p>
            <a:r>
              <a:rPr lang="en-US" sz="1800" dirty="0"/>
              <a:t>Torque Wrench </a:t>
            </a:r>
            <a:r>
              <a:rPr lang="en-US" sz="1800" dirty="0" err="1"/>
              <a:t>OsseoSpeed</a:t>
            </a:r>
            <a:r>
              <a:rPr lang="en-US" sz="1800" dirty="0"/>
              <a:t> EV and a restorative Driver handle </a:t>
            </a:r>
          </a:p>
          <a:p>
            <a:r>
              <a:rPr lang="sv-SE" sz="1800" dirty="0" err="1"/>
              <a:t>Hex</a:t>
            </a:r>
            <a:r>
              <a:rPr lang="sv-SE" sz="1800" dirty="0"/>
              <a:t> Driver </a:t>
            </a:r>
            <a:r>
              <a:rPr lang="sv-SE" sz="1800" dirty="0" err="1"/>
              <a:t>OsseoSpeed</a:t>
            </a:r>
            <a:r>
              <a:rPr lang="sv-SE" sz="1800" dirty="0"/>
              <a:t> EV </a:t>
            </a:r>
            <a:r>
              <a:rPr lang="sv-SE" sz="1800" dirty="0" err="1"/>
              <a:t>Machine</a:t>
            </a:r>
            <a:r>
              <a:rPr lang="sv-SE" sz="1800" dirty="0"/>
              <a:t>, </a:t>
            </a:r>
            <a:r>
              <a:rPr lang="sv-SE" sz="1800" dirty="0" err="1"/>
              <a:t>Intermediate</a:t>
            </a:r>
            <a:r>
              <a:rPr lang="sv-SE" sz="1800" dirty="0"/>
              <a:t> </a:t>
            </a:r>
          </a:p>
          <a:p>
            <a:r>
              <a:rPr lang="sv-SE" sz="1800" dirty="0" err="1"/>
              <a:t>Hex</a:t>
            </a:r>
            <a:r>
              <a:rPr lang="sv-SE" sz="1800" dirty="0"/>
              <a:t> Driver </a:t>
            </a:r>
            <a:r>
              <a:rPr lang="sv-SE" sz="1800" dirty="0" err="1"/>
              <a:t>OsseoSpeed</a:t>
            </a:r>
            <a:r>
              <a:rPr lang="sv-SE" sz="1800" dirty="0"/>
              <a:t> EV Manual 31 mm </a:t>
            </a:r>
          </a:p>
          <a:p>
            <a:r>
              <a:rPr lang="en-US" sz="1800" dirty="0"/>
              <a:t>Atlantis screws for each </a:t>
            </a:r>
            <a:r>
              <a:rPr lang="en-US" sz="1800" dirty="0" err="1"/>
              <a:t>OsseoSpeed</a:t>
            </a:r>
            <a:r>
              <a:rPr lang="en-US" sz="1800" dirty="0"/>
              <a:t> EV implant diameter </a:t>
            </a:r>
          </a:p>
          <a:p>
            <a:r>
              <a:rPr lang="en-US" sz="1800" dirty="0"/>
              <a:t>Atlantis IO FLO supporting all implants (</a:t>
            </a:r>
            <a:r>
              <a:rPr lang="en-US" sz="1800" dirty="0" err="1"/>
              <a:t>scanbody</a:t>
            </a:r>
            <a:r>
              <a:rPr lang="en-US" sz="1800" dirty="0"/>
              <a:t> for final restoration) 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53880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4763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Guided surgery with the </a:t>
            </a:r>
            <a:r>
              <a:rPr lang="en-US" sz="3600" dirty="0" err="1"/>
              <a:t>Simplant</a:t>
            </a:r>
            <a:r>
              <a:rPr lang="en-US" sz="3600" dirty="0"/>
              <a:t> SAFE Guide </a:t>
            </a:r>
            <a:endParaRPr lang="sv-SE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613" y="1699832"/>
            <a:ext cx="5628323" cy="3993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583716"/>
            <a:ext cx="3953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1D1E"/>
                </a:solidFill>
                <a:latin typeface="Gotham Light"/>
              </a:rPr>
              <a:t>Sleeve-on-Drill concept</a:t>
            </a:r>
          </a:p>
          <a:p>
            <a:endParaRPr lang="en-US" dirty="0">
              <a:solidFill>
                <a:srgbClr val="000000"/>
              </a:solidFill>
              <a:latin typeface="Gotham Light"/>
            </a:endParaRPr>
          </a:p>
          <a:p>
            <a:r>
              <a:rPr lang="en-US" dirty="0" err="1">
                <a:solidFill>
                  <a:srgbClr val="211D1E"/>
                </a:solidFill>
                <a:latin typeface="Gotham Light"/>
              </a:rPr>
              <a:t>Simplant</a:t>
            </a:r>
            <a:r>
              <a:rPr lang="en-US" dirty="0">
                <a:solidFill>
                  <a:srgbClr val="211D1E"/>
                </a:solidFill>
                <a:latin typeface="Gotham Light"/>
              </a:rPr>
              <a:t> SAFE Guide with optional lateral opening</a:t>
            </a:r>
          </a:p>
          <a:p>
            <a:endParaRPr lang="en-US" dirty="0">
              <a:solidFill>
                <a:srgbClr val="211D1E"/>
              </a:solidFill>
              <a:latin typeface="Gotham Light"/>
            </a:endParaRPr>
          </a:p>
          <a:p>
            <a:r>
              <a:rPr lang="en-US" dirty="0">
                <a:solidFill>
                  <a:srgbClr val="211D1E"/>
                </a:solidFill>
                <a:latin typeface="Gotham Light"/>
              </a:rPr>
              <a:t>Markings on the implant driver to ensure the correct indexing of the implant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9303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 </a:t>
            </a:r>
          </a:p>
        </p:txBody>
      </p:sp>
      <p:pic>
        <p:nvPicPr>
          <p:cNvPr id="2050" name="Picture 2" descr="\\se-tec-c040.astratech.net\Users$\seaha10\My Documents\2.2 Bilder\Variant\1211805-Implant abutment interface_top-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7" y="1335846"/>
            <a:ext cx="4168101" cy="42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:\Workgroup\2Bimage\Projekt\Astra Tech\1001 Stella\Manualer Stella\Product Images\PNG images with asset no\1211805-Implant abutment interface_top-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2" y="1223324"/>
            <a:ext cx="4313090" cy="431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575711" y="2626292"/>
            <a:ext cx="6485225" cy="1248182"/>
            <a:chOff x="5301196" y="1773302"/>
            <a:chExt cx="6339419" cy="1248182"/>
          </a:xfrm>
        </p:grpSpPr>
        <p:sp>
          <p:nvSpPr>
            <p:cNvPr id="3" name="TextBox 2"/>
            <p:cNvSpPr txBox="1"/>
            <p:nvPr/>
          </p:nvSpPr>
          <p:spPr>
            <a:xfrm>
              <a:off x="6692692" y="1773302"/>
              <a:ext cx="4947923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One-position-only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 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Atlantis patient-specific abutments will seat in one position only. </a:t>
              </a:r>
              <a:endParaRPr lang="sv-SE" sz="2000" dirty="0" err="1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6" name="Picture 2" descr="\\se-tec-c040.astratech.net\Users$\seaha10\My Documents\2.2 Bilder\SYMBOLBILDER\1217207-Symbol One position_indexed abutments-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196" y="1851662"/>
              <a:ext cx="908787" cy="1169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B71A07-9EA9-4C9B-B7B0-0B721D35F78C}" type="datetime1">
              <a:rPr lang="sv-SE" smtClean="0">
                <a:solidFill>
                  <a:srgbClr val="53585B"/>
                </a:solidFill>
              </a:rPr>
              <a:t>2018-12-17</a:t>
            </a:fld>
            <a:endParaRPr lang="en-GB" dirty="0">
              <a:solidFill>
                <a:srgbClr val="53585B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D37B1E-C366-494F-A587-962AD9AABC83}" type="slidenum">
              <a:rPr lang="en-GB" smtClean="0">
                <a:solidFill>
                  <a:srgbClr val="53585B"/>
                </a:solidFill>
              </a:rPr>
              <a:pPr/>
              <a:t>22</a:t>
            </a:fld>
            <a:endParaRPr lang="en-GB" dirty="0">
              <a:solidFill>
                <a:srgbClr val="53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55" y="5343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Atlantis</a:t>
            </a:r>
            <a:r>
              <a:rPr lang="en-US" baseline="30000" dirty="0"/>
              <a:t>®</a:t>
            </a:r>
            <a:r>
              <a:rPr lang="en-US" dirty="0"/>
              <a:t> Healing Abutment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52" y="1689782"/>
            <a:ext cx="5856034" cy="4395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77" y="1429932"/>
            <a:ext cx="56292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90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0201" y="555626"/>
            <a:ext cx="10776414" cy="1001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Atlantis</a:t>
            </a:r>
            <a:r>
              <a:rPr lang="en-US" baseline="30000" dirty="0"/>
              <a:t>®</a:t>
            </a:r>
            <a:r>
              <a:rPr lang="en-US" dirty="0"/>
              <a:t> Healing Abutment </a:t>
            </a:r>
          </a:p>
          <a:p>
            <a:r>
              <a:rPr lang="en-US" sz="3500" dirty="0"/>
              <a:t>Atlantis</a:t>
            </a:r>
            <a:r>
              <a:rPr lang="en-US" sz="3500" baseline="30000" dirty="0"/>
              <a:t>®</a:t>
            </a:r>
            <a:r>
              <a:rPr lang="en-US" sz="3500" dirty="0"/>
              <a:t> </a:t>
            </a:r>
            <a:r>
              <a:rPr lang="en-US" sz="3500" dirty="0" err="1"/>
              <a:t>CustomBase</a:t>
            </a:r>
            <a:r>
              <a:rPr lang="en-US" sz="3500" dirty="0"/>
              <a:t> solution – Astra Tech Implant System </a:t>
            </a:r>
            <a:endParaRPr lang="sv-SE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949844" y="5647096"/>
            <a:ext cx="28811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Atlantis Healing Abutment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667" y="5647096"/>
            <a:ext cx="28811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Atlantis Abutment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0002" y="5647095"/>
            <a:ext cx="28811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Final restoration </a:t>
            </a:r>
            <a:br>
              <a:rPr lang="en-US" dirty="0"/>
            </a:br>
            <a:r>
              <a:rPr lang="en-US" dirty="0"/>
              <a:t>based on same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51" y="2026273"/>
            <a:ext cx="3474616" cy="35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175" y="1951994"/>
            <a:ext cx="3474616" cy="35984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359" y="1882443"/>
            <a:ext cx="3474616" cy="36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55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Atlantis® </a:t>
            </a:r>
            <a:r>
              <a:rPr lang="sv-SE" dirty="0" err="1"/>
              <a:t>abutment</a:t>
            </a:r>
            <a:r>
              <a:rPr lang="sv-SE" dirty="0"/>
              <a:t> and </a:t>
            </a:r>
            <a:r>
              <a:rPr lang="sv-SE" dirty="0" err="1"/>
              <a:t>temporary</a:t>
            </a:r>
            <a:r>
              <a:rPr lang="sv-SE" dirty="0"/>
              <a:t> </a:t>
            </a:r>
            <a:r>
              <a:rPr lang="sv-SE" dirty="0" err="1"/>
              <a:t>crown</a:t>
            </a:r>
            <a:r>
              <a:rPr lang="sv-SE" dirty="0"/>
              <a:t> </a:t>
            </a:r>
            <a:r>
              <a:rPr lang="sv-SE" sz="2800" dirty="0"/>
              <a:t>(</a:t>
            </a:r>
            <a:r>
              <a:rPr lang="sv-SE" sz="2800" dirty="0" err="1"/>
              <a:t>optional</a:t>
            </a:r>
            <a:r>
              <a:rPr lang="sv-SE" sz="2800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41228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Immediate temporization solution for esthetic zone cases where a temporary crown is needed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39"/>
          <a:stretch/>
        </p:blipFill>
        <p:spPr>
          <a:xfrm>
            <a:off x="8871893" y="1146778"/>
            <a:ext cx="3320107" cy="4581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35317" y="2139695"/>
            <a:ext cx="396882" cy="84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761" r="47565"/>
          <a:stretch/>
        </p:blipFill>
        <p:spPr>
          <a:xfrm>
            <a:off x="2174913" y="3148154"/>
            <a:ext cx="1209818" cy="4244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" y="4546282"/>
            <a:ext cx="177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Screw-retained</a:t>
            </a:r>
            <a:r>
              <a:rPr lang="sv-SE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9040" y="4629833"/>
            <a:ext cx="177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Cement-</a:t>
            </a:r>
            <a:r>
              <a:rPr lang="sv-SE" dirty="0" err="1"/>
              <a:t>retained</a:t>
            </a:r>
            <a:r>
              <a:rPr lang="sv-SE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2934" t="18817" r="-40173" b="862"/>
          <a:stretch/>
        </p:blipFill>
        <p:spPr>
          <a:xfrm>
            <a:off x="3346740" y="3172967"/>
            <a:ext cx="2368296" cy="34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87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Images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42" y="2277121"/>
            <a:ext cx="2325609" cy="3100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40" y="799049"/>
            <a:ext cx="3873988" cy="5165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1" y="1637561"/>
            <a:ext cx="3098435" cy="43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2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30200" y="281688"/>
            <a:ext cx="11530012" cy="1001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 streamlined custom implant solution</a:t>
            </a:r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330200" y="1371776"/>
            <a:ext cx="6308343" cy="447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err="1"/>
              <a:t>Azento</a:t>
            </a:r>
            <a:r>
              <a:rPr lang="en-US" sz="1600" dirty="0"/>
              <a:t> provides dentists the stock and custom products they need to perform a single tooth implant placement surgery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8"/>
          <a:stretch/>
        </p:blipFill>
        <p:spPr>
          <a:xfrm>
            <a:off x="3559649" y="2488049"/>
            <a:ext cx="4368018" cy="3565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5205" y="2720127"/>
            <a:ext cx="22821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dirty="0" err="1">
                <a:solidFill>
                  <a:schemeClr val="tx2"/>
                </a:solidFill>
              </a:rPr>
              <a:t>Surgical</a:t>
            </a:r>
            <a:r>
              <a:rPr lang="sv-SE" dirty="0">
                <a:solidFill>
                  <a:schemeClr val="tx2"/>
                </a:solidFill>
              </a:rPr>
              <a:t> and </a:t>
            </a:r>
            <a:r>
              <a:rPr lang="sv-SE" dirty="0" err="1">
                <a:solidFill>
                  <a:schemeClr val="tx2"/>
                </a:solidFill>
              </a:rPr>
              <a:t>restorative</a:t>
            </a:r>
            <a:r>
              <a:rPr lang="sv-SE" dirty="0">
                <a:solidFill>
                  <a:schemeClr val="tx2"/>
                </a:solidFill>
              </a:rPr>
              <a:t> planning service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4310" y="5118929"/>
            <a:ext cx="21481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Drills and instruments </a:t>
            </a:r>
            <a:r>
              <a:rPr lang="sv-SE" dirty="0" err="1">
                <a:solidFill>
                  <a:schemeClr val="tx2"/>
                </a:solidFill>
              </a:rPr>
              <a:t>needed</a:t>
            </a:r>
            <a:r>
              <a:rPr lang="sv-SE" dirty="0">
                <a:solidFill>
                  <a:schemeClr val="tx2"/>
                </a:solidFill>
              </a:rPr>
              <a:t> for the </a:t>
            </a:r>
            <a:r>
              <a:rPr lang="sv-SE" dirty="0" err="1">
                <a:solidFill>
                  <a:schemeClr val="tx2"/>
                </a:solidFill>
              </a:rPr>
              <a:t>case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4651" y="2737672"/>
            <a:ext cx="327323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dirty="0" err="1">
                <a:solidFill>
                  <a:schemeClr val="tx2"/>
                </a:solidFill>
              </a:rPr>
              <a:t>Implant</a:t>
            </a:r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   </a:t>
            </a:r>
            <a:r>
              <a:rPr lang="sv-SE" sz="1400" dirty="0" err="1">
                <a:solidFill>
                  <a:schemeClr val="tx2"/>
                </a:solidFill>
              </a:rPr>
              <a:t>Xive</a:t>
            </a:r>
            <a:r>
              <a:rPr lang="sv-SE" sz="1400" dirty="0">
                <a:solidFill>
                  <a:schemeClr val="tx2"/>
                </a:solidFill>
              </a:rPr>
              <a:t>® or </a:t>
            </a:r>
          </a:p>
          <a:p>
            <a:r>
              <a:rPr lang="sv-SE" sz="1400" dirty="0">
                <a:solidFill>
                  <a:schemeClr val="tx2"/>
                </a:solidFill>
              </a:rPr>
              <a:t>    Astra Tech </a:t>
            </a:r>
            <a:r>
              <a:rPr lang="sv-SE" sz="1400" dirty="0" err="1">
                <a:solidFill>
                  <a:schemeClr val="tx2"/>
                </a:solidFill>
              </a:rPr>
              <a:t>Implant</a:t>
            </a:r>
            <a:r>
              <a:rPr lang="sv-SE" sz="1400" dirty="0">
                <a:solidFill>
                  <a:schemeClr val="tx2"/>
                </a:solidFill>
              </a:rPr>
              <a:t> System®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3205" y="3992512"/>
            <a:ext cx="32732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dirty="0" err="1">
                <a:solidFill>
                  <a:schemeClr val="tx2"/>
                </a:solidFill>
              </a:rPr>
              <a:t>Surgical</a:t>
            </a:r>
            <a:r>
              <a:rPr lang="sv-SE" dirty="0">
                <a:solidFill>
                  <a:schemeClr val="tx2"/>
                </a:solidFill>
              </a:rPr>
              <a:t> guide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0557" y="4108047"/>
            <a:ext cx="26865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Atlantis® healing </a:t>
            </a:r>
            <a:r>
              <a:rPr lang="sv-SE" dirty="0" err="1">
                <a:solidFill>
                  <a:schemeClr val="tx2"/>
                </a:solidFill>
              </a:rPr>
              <a:t>abutment</a:t>
            </a:r>
            <a:r>
              <a:rPr lang="sv-SE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2054" y="5147444"/>
            <a:ext cx="31414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Atlantis® </a:t>
            </a:r>
            <a:r>
              <a:rPr lang="sv-SE" dirty="0" err="1">
                <a:solidFill>
                  <a:schemeClr val="tx2"/>
                </a:solidFill>
              </a:rPr>
              <a:t>temporary</a:t>
            </a:r>
            <a:r>
              <a:rPr lang="sv-SE" dirty="0">
                <a:solidFill>
                  <a:schemeClr val="tx2"/>
                </a:solidFill>
              </a:rPr>
              <a:t> restoration*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65691" y="6186841"/>
            <a:ext cx="328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tx2"/>
                </a:solidFill>
              </a:rPr>
              <a:t>*=</a:t>
            </a:r>
            <a:r>
              <a:rPr lang="sv-SE" sz="1600" dirty="0" err="1">
                <a:solidFill>
                  <a:schemeClr val="tx2"/>
                </a:solidFill>
              </a:rPr>
              <a:t>optional</a:t>
            </a:r>
            <a:r>
              <a:rPr lang="sv-SE" sz="1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739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91389"/>
            <a:ext cx="10515600" cy="1325563"/>
          </a:xfrm>
        </p:spPr>
        <p:txBody>
          <a:bodyPr/>
          <a:lstStyle/>
          <a:p>
            <a:r>
              <a:rPr lang="sv-SE" dirty="0" err="1"/>
              <a:t>Azento</a:t>
            </a:r>
            <a:r>
              <a:rPr lang="sv-SE" dirty="0"/>
              <a:t> </a:t>
            </a:r>
            <a:r>
              <a:rPr lang="sv-SE" sz="4000" dirty="0" err="1"/>
              <a:t>Single</a:t>
            </a:r>
            <a:r>
              <a:rPr lang="sv-SE" sz="4000" dirty="0"/>
              <a:t> </a:t>
            </a:r>
            <a:r>
              <a:rPr lang="sv-SE" sz="4000" dirty="0" err="1"/>
              <a:t>tooth</a:t>
            </a:r>
            <a:r>
              <a:rPr lang="sv-SE" sz="4000" dirty="0"/>
              <a:t> </a:t>
            </a:r>
            <a:r>
              <a:rPr lang="sv-SE" sz="4000" dirty="0" err="1"/>
              <a:t>replacement</a:t>
            </a:r>
            <a:r>
              <a:rPr lang="sv-SE" sz="4000" dirty="0"/>
              <a:t> </a:t>
            </a:r>
            <a:br>
              <a:rPr lang="sv-SE" sz="4000" dirty="0"/>
            </a:br>
            <a:r>
              <a:rPr lang="sv-SE" dirty="0" err="1"/>
              <a:t>Configurations</a:t>
            </a:r>
            <a:r>
              <a:rPr lang="sv-SE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567"/>
          <a:stretch/>
        </p:blipFill>
        <p:spPr>
          <a:xfrm>
            <a:off x="1121663" y="1746504"/>
            <a:ext cx="9710359" cy="4910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09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 flipV="1">
            <a:off x="4078840" y="1428108"/>
            <a:ext cx="6924782" cy="30822"/>
          </a:xfrm>
          <a:prstGeom prst="line">
            <a:avLst/>
          </a:prstGeom>
          <a:ln w="539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88" y="477662"/>
            <a:ext cx="2326587" cy="1325563"/>
          </a:xfrm>
        </p:spPr>
        <p:txBody>
          <a:bodyPr>
            <a:normAutofit/>
          </a:bodyPr>
          <a:lstStyle/>
          <a:p>
            <a:r>
              <a:rPr lang="sv-SE" sz="2800" dirty="0"/>
              <a:t>The </a:t>
            </a:r>
            <a:r>
              <a:rPr lang="sv-SE" sz="2800" dirty="0" err="1"/>
              <a:t>conventional</a:t>
            </a:r>
            <a:r>
              <a:rPr lang="sv-SE" sz="2800" dirty="0"/>
              <a:t> workflow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4785" y="3741726"/>
            <a:ext cx="7342632" cy="2730207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400" dirty="0" err="1"/>
          </a:p>
        </p:txBody>
      </p:sp>
      <p:cxnSp>
        <p:nvCxnSpPr>
          <p:cNvPr id="5" name="Straight Connector 4"/>
          <p:cNvCxnSpPr/>
          <p:nvPr/>
        </p:nvCxnSpPr>
        <p:spPr>
          <a:xfrm>
            <a:off x="4590554" y="4885915"/>
            <a:ext cx="491940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66" y="3991038"/>
            <a:ext cx="1753232" cy="1668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44" y="4015009"/>
            <a:ext cx="1753471" cy="1668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78" y="4001373"/>
            <a:ext cx="1737223" cy="1668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03670" y="5927020"/>
            <a:ext cx="1455042" cy="193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tx2"/>
                </a:solidFill>
              </a:rPr>
              <a:t>Scan and </a:t>
            </a:r>
            <a:r>
              <a:rPr lang="sv-SE" sz="1600" dirty="0" err="1">
                <a:solidFill>
                  <a:schemeClr val="tx2"/>
                </a:solidFill>
              </a:rPr>
              <a:t>upload</a:t>
            </a:r>
            <a:endParaRPr lang="sv-SE" sz="16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3292" y="5927020"/>
            <a:ext cx="17142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600" dirty="0" err="1">
                <a:solidFill>
                  <a:schemeClr val="tx2"/>
                </a:solidFill>
              </a:rPr>
              <a:t>Confirm</a:t>
            </a:r>
            <a:r>
              <a:rPr lang="sv-SE" sz="1600" dirty="0">
                <a:solidFill>
                  <a:schemeClr val="tx2"/>
                </a:solidFill>
              </a:rPr>
              <a:t> </a:t>
            </a:r>
            <a:r>
              <a:rPr lang="sv-SE" sz="1600" dirty="0" err="1">
                <a:solidFill>
                  <a:schemeClr val="tx2"/>
                </a:solidFill>
              </a:rPr>
              <a:t>surgical</a:t>
            </a:r>
            <a:r>
              <a:rPr lang="sv-SE" sz="1600" dirty="0">
                <a:solidFill>
                  <a:schemeClr val="tx2"/>
                </a:solidFill>
              </a:rPr>
              <a:t> and </a:t>
            </a:r>
            <a:r>
              <a:rPr lang="sv-SE" sz="1600" dirty="0" err="1">
                <a:solidFill>
                  <a:schemeClr val="tx2"/>
                </a:solidFill>
              </a:rPr>
              <a:t>restorative</a:t>
            </a:r>
            <a:r>
              <a:rPr lang="sv-SE" sz="1600" dirty="0">
                <a:solidFill>
                  <a:schemeClr val="tx2"/>
                </a:solidFill>
              </a:rPr>
              <a:t> planning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4794" y="5927020"/>
            <a:ext cx="1455042" cy="193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 err="1">
                <a:solidFill>
                  <a:schemeClr val="tx2"/>
                </a:solidFill>
              </a:rPr>
              <a:t>Treat</a:t>
            </a:r>
            <a:r>
              <a:rPr lang="sv-SE" sz="1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6088" y="3688881"/>
            <a:ext cx="2810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The </a:t>
            </a:r>
            <a:r>
              <a:rPr lang="sv-SE" sz="2800" dirty="0" err="1"/>
              <a:t>Azento</a:t>
            </a:r>
            <a:r>
              <a:rPr lang="sv-SE" sz="2800" dirty="0"/>
              <a:t> workflow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05" y="886170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17" y="886170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76" y="886170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15" y="899247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70" y="899247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490" y="904633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422110" y="2340000"/>
            <a:ext cx="1362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Data capture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6094" y="2313856"/>
            <a:ext cx="136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Surgical planning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8730" y="2340000"/>
            <a:ext cx="1362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Surgical ordering and manufacturing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1237" y="2371304"/>
            <a:ext cx="1220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Guided surgery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38782" y="2364076"/>
            <a:ext cx="1362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Custom healing design and manufacturing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533388" y="2352943"/>
            <a:ext cx="136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Place provisional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94785" y="438122"/>
            <a:ext cx="8750215" cy="2730207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400" dirty="0" err="1"/>
          </a:p>
        </p:txBody>
      </p:sp>
    </p:spTree>
    <p:extLst>
      <p:ext uri="{BB962C8B-B14F-4D97-AF65-F5344CB8AC3E}">
        <p14:creationId xmlns:p14="http://schemas.microsoft.com/office/powerpoint/2010/main" val="287123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Azento</a:t>
            </a:r>
            <a:r>
              <a:rPr lang="sv-SE" dirty="0"/>
              <a:t> workflow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3358" y="2496312"/>
            <a:ext cx="8625082" cy="34747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400" dirty="0" err="1"/>
          </a:p>
        </p:txBody>
      </p:sp>
      <p:cxnSp>
        <p:nvCxnSpPr>
          <p:cNvPr id="5" name="Straight Connector 4"/>
          <p:cNvCxnSpPr/>
          <p:nvPr/>
        </p:nvCxnSpPr>
        <p:spPr>
          <a:xfrm>
            <a:off x="3750685" y="3988271"/>
            <a:ext cx="577862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4" y="2849365"/>
            <a:ext cx="2059448" cy="2123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75" y="2879873"/>
            <a:ext cx="2059729" cy="2123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97" y="2862519"/>
            <a:ext cx="2040643" cy="2123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990769" y="5302437"/>
            <a:ext cx="1709177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tx2"/>
                </a:solidFill>
              </a:rPr>
              <a:t>Scan and </a:t>
            </a:r>
            <a:r>
              <a:rPr lang="sv-SE" sz="1600" dirty="0" err="1">
                <a:solidFill>
                  <a:schemeClr val="tx2"/>
                </a:solidFill>
              </a:rPr>
              <a:t>upload</a:t>
            </a:r>
            <a:endParaRPr lang="sv-SE" sz="16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384" y="5273548"/>
            <a:ext cx="1887917" cy="492443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600" dirty="0" err="1">
                <a:solidFill>
                  <a:schemeClr val="tx2"/>
                </a:solidFill>
              </a:rPr>
              <a:t>Confirm</a:t>
            </a:r>
            <a:r>
              <a:rPr lang="sv-SE" sz="1600" dirty="0">
                <a:solidFill>
                  <a:schemeClr val="tx2"/>
                </a:solidFill>
              </a:rPr>
              <a:t> </a:t>
            </a:r>
            <a:r>
              <a:rPr lang="sv-SE" sz="1600" dirty="0" err="1">
                <a:solidFill>
                  <a:schemeClr val="tx2"/>
                </a:solidFill>
              </a:rPr>
              <a:t>surgical</a:t>
            </a:r>
            <a:r>
              <a:rPr lang="sv-SE" sz="1600" dirty="0">
                <a:solidFill>
                  <a:schemeClr val="tx2"/>
                </a:solidFill>
              </a:rPr>
              <a:t> and </a:t>
            </a:r>
            <a:r>
              <a:rPr lang="sv-SE" sz="1600" dirty="0" err="1">
                <a:solidFill>
                  <a:schemeClr val="tx2"/>
                </a:solidFill>
              </a:rPr>
              <a:t>restorative</a:t>
            </a:r>
            <a:r>
              <a:rPr lang="sv-SE" sz="1600" dirty="0">
                <a:solidFill>
                  <a:schemeClr val="tx2"/>
                </a:solidFill>
              </a:rPr>
              <a:t> planning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29357" y="5325389"/>
            <a:ext cx="1709177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 err="1">
                <a:solidFill>
                  <a:schemeClr val="tx2"/>
                </a:solidFill>
              </a:rPr>
              <a:t>Treat</a:t>
            </a:r>
            <a:r>
              <a:rPr lang="sv-SE" sz="1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638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699"/>
            <a:ext cx="10515600" cy="1325563"/>
          </a:xfrm>
        </p:spPr>
        <p:txBody>
          <a:bodyPr/>
          <a:lstStyle/>
          <a:p>
            <a:r>
              <a:rPr lang="sv-SE" dirty="0"/>
              <a:t>Process </a:t>
            </a:r>
            <a:r>
              <a:rPr lang="sv-SE" dirty="0" err="1"/>
              <a:t>timeline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69"/>
          <a:stretch/>
        </p:blipFill>
        <p:spPr>
          <a:xfrm>
            <a:off x="0" y="1882895"/>
            <a:ext cx="12192000" cy="49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0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883" y="2495275"/>
            <a:ext cx="9217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/>
              <a:t>Start-to-finish custom solution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4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/>
              <a:t>Easy ordering and case management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4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/>
              <a:t>Significantly reduce workflow steps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4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/>
              <a:t>Save time and money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6655" y="576072"/>
            <a:ext cx="11306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>
                <a:latin typeface="+mj-lt"/>
              </a:rPr>
              <a:t>Streamlines</a:t>
            </a:r>
            <a:r>
              <a:rPr lang="sv-SE" sz="3200" dirty="0">
                <a:latin typeface="+mj-lt"/>
              </a:rPr>
              <a:t> digital </a:t>
            </a:r>
            <a:r>
              <a:rPr lang="sv-SE" sz="3200" dirty="0" err="1">
                <a:latin typeface="+mj-lt"/>
              </a:rPr>
              <a:t>implant</a:t>
            </a:r>
            <a:r>
              <a:rPr lang="sv-SE" sz="3200" dirty="0">
                <a:latin typeface="+mj-lt"/>
              </a:rPr>
              <a:t> planning, </a:t>
            </a:r>
            <a:r>
              <a:rPr lang="sv-SE" sz="3200" dirty="0" err="1">
                <a:latin typeface="+mj-lt"/>
              </a:rPr>
              <a:t>purchasing</a:t>
            </a:r>
            <a:r>
              <a:rPr lang="sv-SE" sz="3200" dirty="0">
                <a:latin typeface="+mj-lt"/>
              </a:rPr>
              <a:t> and </a:t>
            </a:r>
            <a:r>
              <a:rPr lang="sv-SE" sz="3200" dirty="0" err="1">
                <a:latin typeface="+mj-lt"/>
              </a:rPr>
              <a:t>delivery</a:t>
            </a:r>
            <a:r>
              <a:rPr lang="sv-SE" sz="3200" dirty="0">
                <a:latin typeface="+mj-lt"/>
              </a:rPr>
              <a:t>, </a:t>
            </a:r>
          </a:p>
          <a:p>
            <a:r>
              <a:rPr lang="sv-SE" sz="3200" dirty="0">
                <a:latin typeface="+mj-lt"/>
              </a:rPr>
              <a:t>from </a:t>
            </a:r>
            <a:r>
              <a:rPr lang="sv-SE" sz="3200" dirty="0" err="1">
                <a:latin typeface="+mj-lt"/>
              </a:rPr>
              <a:t>imaging</a:t>
            </a:r>
            <a:r>
              <a:rPr lang="sv-SE" sz="3200" dirty="0">
                <a:latin typeface="+mj-lt"/>
              </a:rPr>
              <a:t> to restoration </a:t>
            </a:r>
          </a:p>
        </p:txBody>
      </p:sp>
    </p:spTree>
    <p:extLst>
      <p:ext uri="{BB962C8B-B14F-4D97-AF65-F5344CB8AC3E}">
        <p14:creationId xmlns:p14="http://schemas.microsoft.com/office/powerpoint/2010/main" val="98818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Increased</a:t>
            </a:r>
            <a:r>
              <a:rPr lang="sv-SE" dirty="0"/>
              <a:t> </a:t>
            </a:r>
            <a:r>
              <a:rPr lang="sv-SE" dirty="0" err="1"/>
              <a:t>clinical</a:t>
            </a:r>
            <a:r>
              <a:rPr lang="sv-SE" dirty="0"/>
              <a:t> </a:t>
            </a:r>
            <a:r>
              <a:rPr lang="sv-SE" dirty="0" err="1"/>
              <a:t>predictability</a:t>
            </a:r>
            <a:r>
              <a:rPr lang="sv-SE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930" y="2146200"/>
            <a:ext cx="100794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/>
              <a:t>Designed to help dentists provide the optimal implant, position, healing environment, and restoration for every case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4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/>
              <a:t>Prosthetically-driven custom treatment plan based on CBCT and intraoral scan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4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/>
              <a:t>Custom healing abutments contour the emergence profile enabling an esthetic final result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4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400"/>
              <a:t>Reduced risk for complications </a:t>
            </a:r>
          </a:p>
        </p:txBody>
      </p:sp>
    </p:spTree>
    <p:extLst>
      <p:ext uri="{BB962C8B-B14F-4D97-AF65-F5344CB8AC3E}">
        <p14:creationId xmlns:p14="http://schemas.microsoft.com/office/powerpoint/2010/main" val="1302469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9229</TotalTime>
  <Words>726</Words>
  <Application>Microsoft Office PowerPoint</Application>
  <PresentationFormat>Widescreen</PresentationFormat>
  <Paragraphs>158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Gotham Light</vt:lpstr>
      <vt:lpstr>Wingdings</vt:lpstr>
      <vt:lpstr>Office Theme</vt:lpstr>
      <vt:lpstr>Azento™ Single tooth replacement  Supporting slides </vt:lpstr>
      <vt:lpstr>Content </vt:lpstr>
      <vt:lpstr>PowerPoint Presentation</vt:lpstr>
      <vt:lpstr>Azento Single tooth replacement  Configurations </vt:lpstr>
      <vt:lpstr>The conventional workflow</vt:lpstr>
      <vt:lpstr>The Azento workflow</vt:lpstr>
      <vt:lpstr>Process timeline</vt:lpstr>
      <vt:lpstr>PowerPoint Presentation</vt:lpstr>
      <vt:lpstr>Increased clinical predictability </vt:lpstr>
      <vt:lpstr>PowerPoint Presentation</vt:lpstr>
      <vt:lpstr>The patient experience </vt:lpstr>
      <vt:lpstr>The value of Azento</vt:lpstr>
      <vt:lpstr>Time savings</vt:lpstr>
      <vt:lpstr>PowerPoint Presentation</vt:lpstr>
      <vt:lpstr>Azento</vt:lpstr>
      <vt:lpstr>Azento ordering portal </vt:lpstr>
      <vt:lpstr>My Simplant planning service  </vt:lpstr>
      <vt:lpstr>Astra Tech Implant System BioManagement Complex®</vt:lpstr>
      <vt:lpstr>Astra Tech Implant System EV   Implants supported by Azento:   </vt:lpstr>
      <vt:lpstr>Astra Tech Implant System EV Start up kit  </vt:lpstr>
      <vt:lpstr>Guided surgery with the Simplant SAFE Guide </vt:lpstr>
      <vt:lpstr>Restoration </vt:lpstr>
      <vt:lpstr>Atlantis® Healing Abutment  </vt:lpstr>
      <vt:lpstr>PowerPoint Presentation</vt:lpstr>
      <vt:lpstr>Atlantis® abutment and temporary crown (optional) </vt:lpstr>
      <vt:lpstr>Images </vt:lpstr>
    </vt:vector>
  </TitlesOfParts>
  <Company>Dentsply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Azento™ Single tooth replacement  Supporting slides</dc:title>
  <dc:creator>Sylvan, Frida</dc:creator>
  <cp:lastModifiedBy>Adams, Alison</cp:lastModifiedBy>
  <cp:revision>57</cp:revision>
  <dcterms:created xsi:type="dcterms:W3CDTF">2018-07-31T07:52:32Z</dcterms:created>
  <dcterms:modified xsi:type="dcterms:W3CDTF">2018-12-18T17:56:57Z</dcterms:modified>
</cp:coreProperties>
</file>