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theme/themeOverride2.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49"/>
  </p:notesMasterIdLst>
  <p:handoutMasterIdLst>
    <p:handoutMasterId r:id="rId50"/>
  </p:handoutMasterIdLst>
  <p:sldIdLst>
    <p:sldId id="532" r:id="rId5"/>
    <p:sldId id="540" r:id="rId6"/>
    <p:sldId id="535" r:id="rId7"/>
    <p:sldId id="536" r:id="rId8"/>
    <p:sldId id="533" r:id="rId9"/>
    <p:sldId id="600" r:id="rId10"/>
    <p:sldId id="546" r:id="rId11"/>
    <p:sldId id="573" r:id="rId12"/>
    <p:sldId id="570" r:id="rId13"/>
    <p:sldId id="577" r:id="rId14"/>
    <p:sldId id="579" r:id="rId15"/>
    <p:sldId id="554" r:id="rId16"/>
    <p:sldId id="537" r:id="rId17"/>
    <p:sldId id="582" r:id="rId18"/>
    <p:sldId id="388" r:id="rId19"/>
    <p:sldId id="472" r:id="rId20"/>
    <p:sldId id="547" r:id="rId21"/>
    <p:sldId id="455" r:id="rId22"/>
    <p:sldId id="412" r:id="rId23"/>
    <p:sldId id="548" r:id="rId24"/>
    <p:sldId id="555" r:id="rId25"/>
    <p:sldId id="553" r:id="rId26"/>
    <p:sldId id="513" r:id="rId27"/>
    <p:sldId id="557" r:id="rId28"/>
    <p:sldId id="518" r:id="rId29"/>
    <p:sldId id="516" r:id="rId30"/>
    <p:sldId id="514" r:id="rId31"/>
    <p:sldId id="469" r:id="rId32"/>
    <p:sldId id="505" r:id="rId33"/>
    <p:sldId id="578" r:id="rId34"/>
    <p:sldId id="589" r:id="rId35"/>
    <p:sldId id="486" r:id="rId36"/>
    <p:sldId id="587" r:id="rId37"/>
    <p:sldId id="588" r:id="rId38"/>
    <p:sldId id="590" r:id="rId39"/>
    <p:sldId id="591" r:id="rId40"/>
    <p:sldId id="592" r:id="rId41"/>
    <p:sldId id="593" r:id="rId42"/>
    <p:sldId id="594" r:id="rId43"/>
    <p:sldId id="595" r:id="rId44"/>
    <p:sldId id="596" r:id="rId45"/>
    <p:sldId id="597" r:id="rId46"/>
    <p:sldId id="598" r:id="rId47"/>
    <p:sldId id="599" r:id="rId48"/>
  </p:sldIdLst>
  <p:sldSz cx="12192000" cy="6858000"/>
  <p:notesSz cx="7010400" cy="9296400"/>
  <p:custShowLst>
    <p:custShow name="SmartFix Guide" id="0">
      <p:sldLst>
        <p:sld r:id="rId37"/>
      </p:sldLst>
    </p:custShow>
    <p:custShow name="Implant placement" id="1">
      <p:sldLst>
        <p:sld r:id="rId38"/>
      </p:sldLst>
    </p:custShow>
    <p:custShow name="Bone Reamer EV" id="2">
      <p:sldLst>
        <p:sld r:id="rId35"/>
      </p:sldLst>
    </p:custShow>
    <p:custShow name="Multibase 30" id="3">
      <p:sldLst>
        <p:sld r:id="rId39"/>
      </p:sldLst>
    </p:custShow>
    <p:custShow name="Multibase straight" id="4">
      <p:sldLst>
        <p:sld r:id="rId40"/>
      </p:sldLst>
    </p:custShow>
    <p:custShow name="Immediate temporization" id="5">
      <p:sldLst>
        <p:sld r:id="rId41"/>
        <p:sld r:id="rId42"/>
      </p:sldLst>
    </p:custShow>
    <p:custShow name="Prosthetic and lab" id="6">
      <p:sldLst>
        <p:sld r:id="rId43"/>
        <p:sld r:id="rId44"/>
        <p:sld r:id="rId45"/>
      </p:sldLst>
    </p:custShow>
    <p:custShow name="verification jig" id="7">
      <p:sldLst>
        <p:sld r:id="rId46"/>
        <p:sld r:id="rId47"/>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0A44415-5B4B-4D2A-A563-FA5157A52B4D}">
          <p14:sldIdLst>
            <p14:sldId id="532"/>
          </p14:sldIdLst>
        </p14:section>
        <p14:section name="SmartFix concept" id="{1E0EDF7C-BE4A-4730-AC4B-1FB572097957}">
          <p14:sldIdLst>
            <p14:sldId id="540"/>
            <p14:sldId id="535"/>
            <p14:sldId id="536"/>
            <p14:sldId id="533"/>
            <p14:sldId id="600"/>
          </p14:sldIdLst>
        </p14:section>
        <p14:section name="Why choose SmartFix concept" id="{143B6A46-11F5-4FB0-BAAB-BB4FFCF9257A}">
          <p14:sldIdLst>
            <p14:sldId id="546"/>
            <p14:sldId id="573"/>
            <p14:sldId id="570"/>
            <p14:sldId id="577"/>
            <p14:sldId id="579"/>
          </p14:sldIdLst>
        </p14:section>
        <p14:section name="Anterior/Posterior implant distribution" id="{7BC3C96F-CF77-4883-8B02-ADDE726F46E2}">
          <p14:sldIdLst>
            <p14:sldId id="554"/>
          </p14:sldIdLst>
        </p14:section>
        <p14:section name="Multibase products" id="{0B61DB3B-6B72-440B-9353-D9427ADADACB}">
          <p14:sldIdLst>
            <p14:sldId id="537"/>
            <p14:sldId id="582"/>
            <p14:sldId id="388"/>
            <p14:sldId id="472"/>
            <p14:sldId id="547"/>
            <p14:sldId id="455"/>
            <p14:sldId id="412"/>
            <p14:sldId id="548"/>
            <p14:sldId id="555"/>
            <p14:sldId id="553"/>
            <p14:sldId id="513"/>
            <p14:sldId id="557"/>
            <p14:sldId id="518"/>
            <p14:sldId id="516"/>
            <p14:sldId id="514"/>
          </p14:sldIdLst>
        </p14:section>
        <p14:section name="Bone Reamer EV" id="{F2F3C0B9-AFC0-4DEF-930C-0348C23C1D82}">
          <p14:sldIdLst>
            <p14:sldId id="469"/>
            <p14:sldId id="505"/>
            <p14:sldId id="578"/>
            <p14:sldId id="589"/>
          </p14:sldIdLst>
        </p14:section>
        <p14:section name="SmartFix Guide" id="{A1F0653E-D9FA-4D8B-8363-68C605D70ACC}">
          <p14:sldIdLst>
            <p14:sldId id="486"/>
            <p14:sldId id="587"/>
          </p14:sldIdLst>
        </p14:section>
        <p14:section name="Step-by-step procedure - Implant installation" id="{C106FBC4-6957-4B8A-AB7C-17435DBFB1D5}">
          <p14:sldIdLst>
            <p14:sldId id="588"/>
          </p14:sldIdLst>
        </p14:section>
        <p14:section name="Step-by-step procedures - abutment connection" id="{22CD7F55-7B3D-4D27-B8B7-76BF3518146B}">
          <p14:sldIdLst>
            <p14:sldId id="590"/>
            <p14:sldId id="591"/>
          </p14:sldIdLst>
        </p14:section>
        <p14:section name=" Step-by-step procedures - immediate temporization" id="{180B09F8-C6AE-4D0E-A498-F5A071F8CA5A}">
          <p14:sldIdLst>
            <p14:sldId id="592"/>
            <p14:sldId id="593"/>
          </p14:sldIdLst>
        </p14:section>
        <p14:section name="Step-by-step procedures - Prosthetic and laboratory" id="{3E6AC89B-92D2-4FF6-9305-7D1EA0AB754D}">
          <p14:sldIdLst>
            <p14:sldId id="594"/>
            <p14:sldId id="595"/>
            <p14:sldId id="596"/>
          </p14:sldIdLst>
        </p14:section>
        <p14:section name="Step-by-step procedures - Verification jig" id="{4D392030-CE82-4594-A9F8-DB527FF1E2D0}">
          <p14:sldIdLst>
            <p14:sldId id="597"/>
            <p14:sldId id="598"/>
          </p14:sldIdLst>
        </p14:section>
        <p14:section name="The ease of using the SmartFix concept" id="{35F5ABEA-A1DB-433B-9C06-7276483032A0}">
          <p14:sldIdLst>
            <p14:sldId id="599"/>
          </p14:sldIdLst>
        </p14:section>
      </p14:sectionLst>
    </p:ext>
    <p:ext uri="{EFAFB233-063F-42B5-8137-9DF3F51BA10A}">
      <p15:sldGuideLst xmlns:p15="http://schemas.microsoft.com/office/powerpoint/2012/main">
        <p15:guide id="1" orient="horz" pos="482" userDrawn="1">
          <p15:clr>
            <a:srgbClr val="A4A3A4"/>
          </p15:clr>
        </p15:guide>
        <p15:guide id="5" pos="7038" userDrawn="1">
          <p15:clr>
            <a:srgbClr val="A4A3A4"/>
          </p15:clr>
        </p15:guide>
        <p15:guide id="6" orient="horz" pos="2092" userDrawn="1">
          <p15:clr>
            <a:srgbClr val="A4A3A4"/>
          </p15:clr>
        </p15:guide>
        <p15:guide id="7" pos="175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7D1"/>
    <a:srgbClr val="FF7C80"/>
    <a:srgbClr val="99CCFF"/>
    <a:srgbClr val="6EB2E0"/>
    <a:srgbClr val="5B94CE"/>
    <a:srgbClr val="7BA9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yst layout 1 - Markering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yst layou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yst layout 1 - Marker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7292A2E-F333-43FB-9621-5CBBE7FDCDCB}" styleName="Lyst layout 2 - Markering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yst layout 3 - Markering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012ECD-51FC-41F1-AA8D-1B2483CD663E}" styleName="Lyst layout 2 - Marker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yst layout 2 - Markering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68" autoAdjust="0"/>
    <p:restoredTop sz="82326" autoAdjust="0"/>
  </p:normalViewPr>
  <p:slideViewPr>
    <p:cSldViewPr snapToGrid="0" showGuides="1">
      <p:cViewPr varScale="1">
        <p:scale>
          <a:sx n="59" d="100"/>
          <a:sy n="59" d="100"/>
        </p:scale>
        <p:origin x="101" y="326"/>
      </p:cViewPr>
      <p:guideLst>
        <p:guide orient="horz" pos="482"/>
        <p:guide pos="7038"/>
        <p:guide orient="horz" pos="2092"/>
        <p:guide pos="1753"/>
      </p:guideLst>
    </p:cSldViewPr>
  </p:slideViewPr>
  <p:outlineViewPr>
    <p:cViewPr>
      <p:scale>
        <a:sx n="33" d="100"/>
        <a:sy n="33" d="100"/>
      </p:scale>
      <p:origin x="0" y="0"/>
    </p:cViewPr>
  </p:outlineViewPr>
  <p:notesTextViewPr>
    <p:cViewPr>
      <p:scale>
        <a:sx n="1" d="1"/>
        <a:sy n="1" d="1"/>
      </p:scale>
      <p:origin x="0" y="0"/>
    </p:cViewPr>
  </p:notesTextViewPr>
  <p:sorterViewPr>
    <p:cViewPr>
      <p:scale>
        <a:sx n="120" d="100"/>
        <a:sy n="120" d="100"/>
      </p:scale>
      <p:origin x="0" y="3024"/>
    </p:cViewPr>
  </p:sorterViewPr>
  <p:notesViewPr>
    <p:cSldViewPr snapToGrid="0" showGuides="1">
      <p:cViewPr varScale="1">
        <p:scale>
          <a:sx n="68" d="100"/>
          <a:sy n="68" d="100"/>
        </p:scale>
        <p:origin x="2923"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1" y="1"/>
            <a:ext cx="3037840" cy="466434"/>
          </a:xfrm>
          <a:prstGeom prst="rect">
            <a:avLst/>
          </a:prstGeom>
        </p:spPr>
        <p:txBody>
          <a:bodyPr vert="horz" lIns="91427" tIns="45713" rIns="91427" bIns="45713" rtlCol="0"/>
          <a:lstStyle>
            <a:lvl1pPr algn="l">
              <a:defRPr sz="1200"/>
            </a:lvl1pPr>
          </a:lstStyle>
          <a:p>
            <a:endParaRPr lang="en-GB"/>
          </a:p>
        </p:txBody>
      </p:sp>
      <p:sp>
        <p:nvSpPr>
          <p:cNvPr id="3" name="Pladsholder til dato 2"/>
          <p:cNvSpPr>
            <a:spLocks noGrp="1"/>
          </p:cNvSpPr>
          <p:nvPr>
            <p:ph type="dt" sz="quarter" idx="1"/>
          </p:nvPr>
        </p:nvSpPr>
        <p:spPr>
          <a:xfrm>
            <a:off x="3970939" y="1"/>
            <a:ext cx="3037840" cy="466434"/>
          </a:xfrm>
          <a:prstGeom prst="rect">
            <a:avLst/>
          </a:prstGeom>
        </p:spPr>
        <p:txBody>
          <a:bodyPr vert="horz" lIns="91427" tIns="45713" rIns="91427" bIns="45713" rtlCol="0"/>
          <a:lstStyle>
            <a:lvl1pPr algn="r">
              <a:defRPr sz="1200"/>
            </a:lvl1pPr>
          </a:lstStyle>
          <a:p>
            <a:fld id="{F654657A-DB7C-4792-8F38-D90C0C51FA15}" type="datetimeFigureOut">
              <a:rPr lang="en-GB" smtClean="0"/>
              <a:t>25/09/2017</a:t>
            </a:fld>
            <a:endParaRPr lang="en-GB"/>
          </a:p>
        </p:txBody>
      </p:sp>
      <p:sp>
        <p:nvSpPr>
          <p:cNvPr id="4" name="Pladsholder til sidefod 3"/>
          <p:cNvSpPr>
            <a:spLocks noGrp="1"/>
          </p:cNvSpPr>
          <p:nvPr>
            <p:ph type="ftr" sz="quarter" idx="2"/>
          </p:nvPr>
        </p:nvSpPr>
        <p:spPr>
          <a:xfrm>
            <a:off x="1" y="8829968"/>
            <a:ext cx="3037840" cy="466434"/>
          </a:xfrm>
          <a:prstGeom prst="rect">
            <a:avLst/>
          </a:prstGeom>
        </p:spPr>
        <p:txBody>
          <a:bodyPr vert="horz" lIns="91427" tIns="45713" rIns="91427" bIns="45713" rtlCol="0" anchor="b"/>
          <a:lstStyle>
            <a:lvl1pPr algn="l">
              <a:defRPr sz="1200"/>
            </a:lvl1pPr>
          </a:lstStyle>
          <a:p>
            <a:endParaRPr lang="en-GB"/>
          </a:p>
        </p:txBody>
      </p:sp>
      <p:sp>
        <p:nvSpPr>
          <p:cNvPr id="5" name="Pladsholder til slidenummer 4"/>
          <p:cNvSpPr>
            <a:spLocks noGrp="1"/>
          </p:cNvSpPr>
          <p:nvPr>
            <p:ph type="sldNum" sz="quarter" idx="3"/>
          </p:nvPr>
        </p:nvSpPr>
        <p:spPr>
          <a:xfrm>
            <a:off x="3970939" y="8829968"/>
            <a:ext cx="3037840" cy="466434"/>
          </a:xfrm>
          <a:prstGeom prst="rect">
            <a:avLst/>
          </a:prstGeom>
        </p:spPr>
        <p:txBody>
          <a:bodyPr vert="horz" lIns="91427" tIns="45713" rIns="91427" bIns="45713" rtlCol="0" anchor="b"/>
          <a:lstStyle>
            <a:lvl1pPr algn="r">
              <a:defRPr sz="1200"/>
            </a:lvl1pPr>
          </a:lstStyle>
          <a:p>
            <a:fld id="{14D580E4-869C-47B4-97E2-9E4FBD178084}" type="slidenum">
              <a:rPr lang="en-GB" smtClean="0"/>
              <a:t>‹#›</a:t>
            </a:fld>
            <a:endParaRPr lang="en-GB"/>
          </a:p>
        </p:txBody>
      </p:sp>
    </p:spTree>
    <p:extLst>
      <p:ext uri="{BB962C8B-B14F-4D97-AF65-F5344CB8AC3E}">
        <p14:creationId xmlns:p14="http://schemas.microsoft.com/office/powerpoint/2010/main" val="38780316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1427" tIns="45713" rIns="91427" bIns="45713" rtlCol="0"/>
          <a:lstStyle>
            <a:lvl1pPr algn="l">
              <a:defRPr sz="1200"/>
            </a:lvl1pPr>
          </a:lstStyle>
          <a:p>
            <a:endParaRPr lang="en-GB"/>
          </a:p>
        </p:txBody>
      </p:sp>
      <p:sp>
        <p:nvSpPr>
          <p:cNvPr id="3" name="Date Placeholder 2"/>
          <p:cNvSpPr>
            <a:spLocks noGrp="1"/>
          </p:cNvSpPr>
          <p:nvPr>
            <p:ph type="dt" idx="1"/>
          </p:nvPr>
        </p:nvSpPr>
        <p:spPr>
          <a:xfrm>
            <a:off x="3970939" y="0"/>
            <a:ext cx="3037840" cy="464820"/>
          </a:xfrm>
          <a:prstGeom prst="rect">
            <a:avLst/>
          </a:prstGeom>
        </p:spPr>
        <p:txBody>
          <a:bodyPr vert="horz" lIns="91427" tIns="45713" rIns="91427" bIns="45713" rtlCol="0"/>
          <a:lstStyle>
            <a:lvl1pPr algn="r">
              <a:defRPr sz="1200"/>
            </a:lvl1pPr>
          </a:lstStyle>
          <a:p>
            <a:fld id="{CD72A38B-F9FA-4036-A084-652409E98F08}" type="datetimeFigureOut">
              <a:rPr lang="en-GB" smtClean="0"/>
              <a:t>25/09/2017</a:t>
            </a:fld>
            <a:endParaRPr lang="en-GB"/>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27" tIns="45713" rIns="91427" bIns="45713" rtlCol="0" anchor="ctr"/>
          <a:lstStyle/>
          <a:p>
            <a:endParaRPr lang="en-GB"/>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1427" tIns="45713" rIns="91427" bIns="4571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8829966"/>
            <a:ext cx="3037840" cy="464820"/>
          </a:xfrm>
          <a:prstGeom prst="rect">
            <a:avLst/>
          </a:prstGeom>
        </p:spPr>
        <p:txBody>
          <a:bodyPr vert="horz" lIns="91427" tIns="45713" rIns="91427" bIns="45713" rtlCol="0" anchor="b"/>
          <a:lstStyle>
            <a:lvl1pPr algn="l">
              <a:defRPr sz="1200"/>
            </a:lvl1pPr>
          </a:lstStyle>
          <a:p>
            <a:endParaRPr lang="en-GB"/>
          </a:p>
        </p:txBody>
      </p:sp>
      <p:sp>
        <p:nvSpPr>
          <p:cNvPr id="7" name="Slide Number Placeholder 6"/>
          <p:cNvSpPr>
            <a:spLocks noGrp="1"/>
          </p:cNvSpPr>
          <p:nvPr>
            <p:ph type="sldNum" sz="quarter" idx="5"/>
          </p:nvPr>
        </p:nvSpPr>
        <p:spPr>
          <a:xfrm>
            <a:off x="3970939" y="8829966"/>
            <a:ext cx="3037840" cy="464820"/>
          </a:xfrm>
          <a:prstGeom prst="rect">
            <a:avLst/>
          </a:prstGeom>
        </p:spPr>
        <p:txBody>
          <a:bodyPr vert="horz" lIns="91427" tIns="45713" rIns="91427" bIns="45713" rtlCol="0" anchor="b"/>
          <a:lstStyle>
            <a:lvl1pPr algn="r">
              <a:defRPr sz="1200"/>
            </a:lvl1pPr>
          </a:lstStyle>
          <a:p>
            <a:fld id="{49436F85-577F-4A92-A47F-D540A2BCC821}" type="slidenum">
              <a:rPr lang="en-GB" smtClean="0"/>
              <a:t>‹#›</a:t>
            </a:fld>
            <a:endParaRPr lang="en-GB"/>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49436F85-577F-4A92-A47F-D540A2BCC821}" type="slidenum">
              <a:rPr lang="en-GB" smtClean="0"/>
              <a:t>1</a:t>
            </a:fld>
            <a:endParaRPr lang="en-GB"/>
          </a:p>
        </p:txBody>
      </p:sp>
    </p:spTree>
    <p:extLst>
      <p:ext uri="{BB962C8B-B14F-4D97-AF65-F5344CB8AC3E}">
        <p14:creationId xmlns:p14="http://schemas.microsoft.com/office/powerpoint/2010/main" val="654657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10</a:t>
            </a:fld>
            <a:endParaRPr lang="en-GB"/>
          </a:p>
        </p:txBody>
      </p:sp>
    </p:spTree>
    <p:extLst>
      <p:ext uri="{BB962C8B-B14F-4D97-AF65-F5344CB8AC3E}">
        <p14:creationId xmlns:p14="http://schemas.microsoft.com/office/powerpoint/2010/main" val="3506616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11</a:t>
            </a:fld>
            <a:endParaRPr lang="en-GB"/>
          </a:p>
        </p:txBody>
      </p:sp>
    </p:spTree>
    <p:extLst>
      <p:ext uri="{BB962C8B-B14F-4D97-AF65-F5344CB8AC3E}">
        <p14:creationId xmlns:p14="http://schemas.microsoft.com/office/powerpoint/2010/main" val="2995679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placing two posterior implants at an angle, longer implants can be used adjacent to areas of otherwise anatomically compromised bone volume such as close to the mental foramen or the maxillary antrum, increasing bone-to-implant contact and reducing the need for vertical bone augmentation. </a:t>
            </a:r>
          </a:p>
          <a:p>
            <a:r>
              <a:rPr lang="en-US" dirty="0"/>
              <a:t>The tilted posterior implants reduce cantilevers and improve prosthetic support by increasing the anterior/posterior spread. </a:t>
            </a:r>
            <a:endParaRPr lang="en-US" noProof="0" dirty="0" smtClean="0"/>
          </a:p>
        </p:txBody>
      </p:sp>
      <p:sp>
        <p:nvSpPr>
          <p:cNvPr id="4" name="Slide Number Placeholder 3"/>
          <p:cNvSpPr>
            <a:spLocks noGrp="1"/>
          </p:cNvSpPr>
          <p:nvPr>
            <p:ph type="sldNum" sz="quarter" idx="10"/>
          </p:nvPr>
        </p:nvSpPr>
        <p:spPr/>
        <p:txBody>
          <a:bodyPr/>
          <a:lstStyle/>
          <a:p>
            <a:fld id="{49436F85-577F-4A92-A47F-D540A2BCC821}" type="slidenum">
              <a:rPr lang="en-GB" smtClean="0"/>
              <a:t>12</a:t>
            </a:fld>
            <a:endParaRPr lang="en-GB"/>
          </a:p>
        </p:txBody>
      </p:sp>
    </p:spTree>
    <p:extLst>
      <p:ext uri="{BB962C8B-B14F-4D97-AF65-F5344CB8AC3E}">
        <p14:creationId xmlns:p14="http://schemas.microsoft.com/office/powerpoint/2010/main" val="446966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13</a:t>
            </a:fld>
            <a:endParaRPr lang="en-GB"/>
          </a:p>
        </p:txBody>
      </p:sp>
    </p:spTree>
    <p:extLst>
      <p:ext uri="{BB962C8B-B14F-4D97-AF65-F5344CB8AC3E}">
        <p14:creationId xmlns:p14="http://schemas.microsoft.com/office/powerpoint/2010/main" val="3049635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436F85-577F-4A92-A47F-D540A2BCC821}" type="slidenum">
              <a:rPr lang="en-GB" smtClean="0"/>
              <a:t>14</a:t>
            </a:fld>
            <a:endParaRPr lang="en-GB"/>
          </a:p>
        </p:txBody>
      </p:sp>
    </p:spTree>
    <p:extLst>
      <p:ext uri="{BB962C8B-B14F-4D97-AF65-F5344CB8AC3E}">
        <p14:creationId xmlns:p14="http://schemas.microsoft.com/office/powerpoint/2010/main" val="482926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endParaRPr lang="sv-SE" b="1" dirty="0" smtClean="0"/>
          </a:p>
          <a:p>
            <a:pPr defTabSz="914266">
              <a:defRPr/>
            </a:pPr>
            <a:r>
              <a:rPr lang="en-US" b="0" noProof="0" dirty="0" smtClean="0"/>
              <a:t>The versatile Multibase EV assortment allows for a wide range of options for the three connection sizes, 3.6, 4.2 and 4.8 respectively. </a:t>
            </a:r>
          </a:p>
          <a:p>
            <a:pPr marL="171425" indent="-171425">
              <a:buFont typeface="Arial" panose="020B0604020202020204" pitchFamily="34" charset="0"/>
              <a:buChar char="•"/>
            </a:pPr>
            <a:endParaRPr lang="en-US" dirty="0"/>
          </a:p>
          <a:p>
            <a:r>
              <a:rPr lang="en-US" b="1" dirty="0"/>
              <a:t>Multibase Abutment EV for OsseoSpeed EV</a:t>
            </a:r>
          </a:p>
          <a:p>
            <a:r>
              <a:rPr lang="en-US" dirty="0"/>
              <a:t>Version: 17° and 30°</a:t>
            </a:r>
          </a:p>
          <a:p>
            <a:r>
              <a:rPr lang="en-US" dirty="0"/>
              <a:t>Height: 1.5, 2.5 </a:t>
            </a:r>
          </a:p>
          <a:p>
            <a:r>
              <a:rPr lang="en-US" dirty="0"/>
              <a:t>Indexing options: </a:t>
            </a:r>
          </a:p>
          <a:p>
            <a:pPr marL="171425" indent="-171425">
              <a:buFont typeface="Arial" panose="020B0604020202020204" pitchFamily="34" charset="0"/>
              <a:buChar char="•"/>
            </a:pPr>
            <a:r>
              <a:rPr lang="en-US" dirty="0"/>
              <a:t>Indexed abutments will seat in six available positions</a:t>
            </a:r>
          </a:p>
          <a:p>
            <a:pPr marL="171425" indent="-171425">
              <a:buFont typeface="Arial" panose="020B0604020202020204" pitchFamily="34" charset="0"/>
              <a:buChar char="•"/>
            </a:pPr>
            <a:r>
              <a:rPr lang="en-US" dirty="0"/>
              <a:t>Index-free abutments will be seated in any rotational position</a:t>
            </a:r>
          </a:p>
          <a:p>
            <a:endParaRPr lang="en-US" b="1" dirty="0"/>
          </a:p>
          <a:p>
            <a:r>
              <a:rPr lang="en-US" b="1" dirty="0"/>
              <a:t>Multibase Abutment EV for OsseoSpeed Profile EV</a:t>
            </a:r>
          </a:p>
          <a:p>
            <a:r>
              <a:rPr lang="en-US" dirty="0"/>
              <a:t>Version: 17° and 30°</a:t>
            </a:r>
          </a:p>
          <a:p>
            <a:r>
              <a:rPr lang="en-US" dirty="0"/>
              <a:t>Height: 1.5, 2.5, </a:t>
            </a:r>
          </a:p>
          <a:p>
            <a:r>
              <a:rPr lang="en-US" dirty="0"/>
              <a:t>Indexing option: </a:t>
            </a:r>
          </a:p>
          <a:p>
            <a:pPr marL="171425" indent="-171425">
              <a:buFont typeface="Arial" panose="020B0604020202020204" pitchFamily="34" charset="0"/>
              <a:buChar char="•"/>
            </a:pPr>
            <a:r>
              <a:rPr lang="en-US" dirty="0"/>
              <a:t>Index-free abutments will be seated in any rotational position</a:t>
            </a:r>
          </a:p>
        </p:txBody>
      </p:sp>
      <p:sp>
        <p:nvSpPr>
          <p:cNvPr id="4" name="Slide Number Placeholder 3"/>
          <p:cNvSpPr>
            <a:spLocks noGrp="1"/>
          </p:cNvSpPr>
          <p:nvPr>
            <p:ph type="sldNum" sz="quarter" idx="10"/>
          </p:nvPr>
        </p:nvSpPr>
        <p:spPr/>
        <p:txBody>
          <a:bodyPr/>
          <a:lstStyle/>
          <a:p>
            <a:fld id="{49436F85-577F-4A92-A47F-D540A2BCC821}" type="slidenum">
              <a:rPr lang="en-GB" smtClean="0"/>
              <a:t>15</a:t>
            </a:fld>
            <a:endParaRPr lang="en-GB"/>
          </a:p>
        </p:txBody>
      </p:sp>
    </p:spTree>
    <p:extLst>
      <p:ext uri="{BB962C8B-B14F-4D97-AF65-F5344CB8AC3E}">
        <p14:creationId xmlns:p14="http://schemas.microsoft.com/office/powerpoint/2010/main" val="2231349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a:buFont typeface="Arial" panose="020B0604020202020204" pitchFamily="34" charset="0"/>
              <a:buChar char="•"/>
            </a:pPr>
            <a:r>
              <a:rPr lang="en-US" dirty="0"/>
              <a:t>Titanium with a PEEK plastic holder, sterile</a:t>
            </a:r>
            <a:endParaRPr lang="en-US" noProof="0" dirty="0" smtClean="0"/>
          </a:p>
          <a:p>
            <a:pPr marL="171425" indent="-171425">
              <a:buFont typeface="Arial" panose="020B0604020202020204" pitchFamily="34" charset="0"/>
              <a:buChar char="•"/>
            </a:pPr>
            <a:r>
              <a:rPr lang="en-US" noProof="0" dirty="0" smtClean="0"/>
              <a:t>The holders keep the abutment screw in place, therefore 2 different versions. </a:t>
            </a:r>
          </a:p>
          <a:p>
            <a:pPr marL="171425" indent="-171425">
              <a:buFont typeface="Arial" panose="020B0604020202020204" pitchFamily="34" charset="0"/>
              <a:buChar char="•"/>
            </a:pPr>
            <a:r>
              <a:rPr lang="en-US" noProof="0" dirty="0" smtClean="0"/>
              <a:t>4 rings/markings on the handle for the 17˚ version and 6 rings/markings for the 30˚. </a:t>
            </a:r>
          </a:p>
          <a:p>
            <a:pPr marL="171425" indent="-171425">
              <a:buFont typeface="Arial" panose="020B0604020202020204" pitchFamily="34" charset="0"/>
              <a:buChar char="•"/>
            </a:pPr>
            <a:r>
              <a:rPr lang="en-US" noProof="0" dirty="0" smtClean="0"/>
              <a:t>Abutment screw, body, head and holder are co-packed and  delivered in a sterile packaging. </a:t>
            </a:r>
          </a:p>
          <a:p>
            <a:pPr marL="171425" indent="-171425">
              <a:buFont typeface="Arial" panose="020B0604020202020204" pitchFamily="34" charset="0"/>
              <a:buChar char="•"/>
            </a:pPr>
            <a:r>
              <a:rPr lang="en-US" noProof="0" dirty="0" smtClean="0"/>
              <a:t>The abutment body is tightened with Hex Driver EV and the head with the Multibase Driver EV.</a:t>
            </a:r>
            <a:r>
              <a:rPr lang="en-US" baseline="0" noProof="0" dirty="0" smtClean="0"/>
              <a:t> </a:t>
            </a:r>
          </a:p>
          <a:p>
            <a:pPr marL="171425" indent="-171425">
              <a:buFont typeface="Arial" panose="020B0604020202020204" pitchFamily="34" charset="0"/>
              <a:buChar char="•"/>
            </a:pPr>
            <a:r>
              <a:rPr lang="en-US" baseline="0" noProof="0" dirty="0" smtClean="0"/>
              <a:t>The abutment head with holder is also available as a spare part(6 rings). </a:t>
            </a:r>
          </a:p>
          <a:p>
            <a:pPr marL="171425" indent="-171425">
              <a:buFont typeface="Arial" panose="020B0604020202020204" pitchFamily="34" charset="0"/>
              <a:buChar char="•"/>
            </a:pPr>
            <a:r>
              <a:rPr lang="en-US" baseline="0" noProof="0" dirty="0" smtClean="0"/>
              <a:t>For details consult the SmartFix concept manual and product catalog.</a:t>
            </a:r>
            <a:endParaRPr lang="en-US" noProof="0" dirty="0" smtClean="0"/>
          </a:p>
          <a:p>
            <a:endParaRPr lang="sv-SE" dirty="0" smtClean="0"/>
          </a:p>
          <a:p>
            <a:endParaRPr lang="sv-SE" dirty="0"/>
          </a:p>
        </p:txBody>
      </p:sp>
      <p:sp>
        <p:nvSpPr>
          <p:cNvPr id="4" name="Slide Number Placeholder 3"/>
          <p:cNvSpPr>
            <a:spLocks noGrp="1"/>
          </p:cNvSpPr>
          <p:nvPr>
            <p:ph type="sldNum" sz="quarter" idx="10"/>
          </p:nvPr>
        </p:nvSpPr>
        <p:spPr/>
        <p:txBody>
          <a:bodyPr/>
          <a:lstStyle/>
          <a:p>
            <a:fld id="{49436F85-577F-4A92-A47F-D540A2BCC821}" type="slidenum">
              <a:rPr lang="en-GB" smtClean="0"/>
              <a:t>16</a:t>
            </a:fld>
            <a:endParaRPr lang="en-GB"/>
          </a:p>
        </p:txBody>
      </p:sp>
    </p:spTree>
    <p:extLst>
      <p:ext uri="{BB962C8B-B14F-4D97-AF65-F5344CB8AC3E}">
        <p14:creationId xmlns:p14="http://schemas.microsoft.com/office/powerpoint/2010/main" val="3739879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17</a:t>
            </a:fld>
            <a:endParaRPr lang="en-GB"/>
          </a:p>
        </p:txBody>
      </p:sp>
    </p:spTree>
    <p:extLst>
      <p:ext uri="{BB962C8B-B14F-4D97-AF65-F5344CB8AC3E}">
        <p14:creationId xmlns:p14="http://schemas.microsoft.com/office/powerpoint/2010/main" val="662544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b="0" noProof="0" dirty="0" smtClean="0"/>
              <a:t>The versatile Multibase EV assortment allows for a wide range of options for the three connection sizes, 3.6, 4.2 and 4.8 respectively. </a:t>
            </a:r>
          </a:p>
          <a:p>
            <a:pPr marL="171425" indent="-171425">
              <a:buFont typeface="Arial" panose="020B0604020202020204" pitchFamily="34" charset="0"/>
              <a:buChar char="•"/>
            </a:pPr>
            <a:endParaRPr lang="en-US" dirty="0"/>
          </a:p>
          <a:p>
            <a:r>
              <a:rPr lang="en-US" b="1" dirty="0"/>
              <a:t>Multibase Abutment EV for OsseoSpeed EV and </a:t>
            </a:r>
            <a:r>
              <a:rPr lang="en-US" b="1" dirty="0" err="1" smtClean="0"/>
              <a:t>OsseoSpeed</a:t>
            </a:r>
            <a:r>
              <a:rPr lang="en-US" b="1" dirty="0" smtClean="0"/>
              <a:t> </a:t>
            </a:r>
            <a:r>
              <a:rPr lang="en-US" b="1" dirty="0"/>
              <a:t>Profile EV</a:t>
            </a:r>
          </a:p>
          <a:p>
            <a:r>
              <a:rPr lang="en-US" dirty="0"/>
              <a:t>Version: straight</a:t>
            </a:r>
          </a:p>
          <a:p>
            <a:r>
              <a:rPr lang="en-US" dirty="0"/>
              <a:t>Height: 1.5, 2.5, 3.5</a:t>
            </a:r>
          </a:p>
          <a:p>
            <a:r>
              <a:rPr lang="en-US" dirty="0"/>
              <a:t>Indexing options: </a:t>
            </a:r>
          </a:p>
          <a:p>
            <a:pPr marL="171425" indent="-171425">
              <a:buFont typeface="Arial" panose="020B0604020202020204" pitchFamily="34" charset="0"/>
              <a:buChar char="•"/>
            </a:pPr>
            <a:r>
              <a:rPr lang="en-US" dirty="0"/>
              <a:t>Index-free abutments will be seated in any rotational position</a:t>
            </a:r>
          </a:p>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18</a:t>
            </a:fld>
            <a:endParaRPr lang="en-GB"/>
          </a:p>
        </p:txBody>
      </p:sp>
    </p:spTree>
    <p:extLst>
      <p:ext uri="{BB962C8B-B14F-4D97-AF65-F5344CB8AC3E}">
        <p14:creationId xmlns:p14="http://schemas.microsoft.com/office/powerpoint/2010/main" val="739587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defTabSz="914266">
              <a:buFont typeface="Arial" panose="020B0604020202020204" pitchFamily="34" charset="0"/>
              <a:buChar char="•"/>
              <a:defRPr/>
            </a:pPr>
            <a:r>
              <a:rPr lang="en-US" dirty="0"/>
              <a:t>Titanium with a PEEK plastic holder, sterile</a:t>
            </a:r>
            <a:endParaRPr lang="sv-SE" b="1" dirty="0" smtClean="0"/>
          </a:p>
          <a:p>
            <a:pPr marL="171425" indent="-171425">
              <a:buFont typeface="Arial" panose="020B0604020202020204" pitchFamily="34" charset="0"/>
              <a:buChar char="•"/>
            </a:pPr>
            <a:r>
              <a:rPr lang="en-US" noProof="0" dirty="0" smtClean="0"/>
              <a:t>The holder facilitates the abutment connection. </a:t>
            </a:r>
          </a:p>
          <a:p>
            <a:pPr marL="171425" indent="-171425">
              <a:buFont typeface="Arial" panose="020B0604020202020204" pitchFamily="34" charset="0"/>
              <a:buChar char="•"/>
            </a:pPr>
            <a:r>
              <a:rPr lang="en-US" noProof="0" dirty="0" smtClean="0"/>
              <a:t>For straight Multibase EV abutments the holder has 8 rings/markings on the handle.</a:t>
            </a:r>
          </a:p>
          <a:p>
            <a:pPr marL="171425" indent="-171425">
              <a:buFont typeface="Arial" panose="020B0604020202020204" pitchFamily="34" charset="0"/>
              <a:buChar char="•"/>
            </a:pPr>
            <a:r>
              <a:rPr lang="en-US" noProof="0" dirty="0" smtClean="0"/>
              <a:t>The abutment with its pre-assembled holder is delivered in a sterile packaging. </a:t>
            </a:r>
          </a:p>
          <a:p>
            <a:pPr marL="171425" indent="-171425">
              <a:buFont typeface="Arial" panose="020B0604020202020204" pitchFamily="34" charset="0"/>
              <a:buChar char="•"/>
            </a:pPr>
            <a:r>
              <a:rPr lang="en-US" noProof="0" dirty="0" smtClean="0"/>
              <a:t>The abutment is tightened using the Multibase Driver EV </a:t>
            </a:r>
          </a:p>
          <a:p>
            <a:endParaRPr lang="en-US" noProof="0" dirty="0"/>
          </a:p>
        </p:txBody>
      </p:sp>
      <p:sp>
        <p:nvSpPr>
          <p:cNvPr id="4" name="Slide Number Placeholder 3"/>
          <p:cNvSpPr>
            <a:spLocks noGrp="1"/>
          </p:cNvSpPr>
          <p:nvPr>
            <p:ph type="sldNum" sz="quarter" idx="10"/>
          </p:nvPr>
        </p:nvSpPr>
        <p:spPr/>
        <p:txBody>
          <a:bodyPr/>
          <a:lstStyle/>
          <a:p>
            <a:fld id="{49436F85-577F-4A92-A47F-D540A2BCC821}" type="slidenum">
              <a:rPr lang="en-GB" smtClean="0"/>
              <a:t>19</a:t>
            </a:fld>
            <a:endParaRPr lang="en-GB"/>
          </a:p>
        </p:txBody>
      </p:sp>
    </p:spTree>
    <p:extLst>
      <p:ext uri="{BB962C8B-B14F-4D97-AF65-F5344CB8AC3E}">
        <p14:creationId xmlns:p14="http://schemas.microsoft.com/office/powerpoint/2010/main" val="3292029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Immediate results</a:t>
            </a:r>
          </a:p>
          <a:p>
            <a:r>
              <a:rPr lang="en-US" noProof="0" dirty="0" smtClean="0"/>
              <a:t>SmartFix treatment concept allows for a simplified</a:t>
            </a:r>
            <a:r>
              <a:rPr lang="en-US" baseline="0" noProof="0" dirty="0" smtClean="0"/>
              <a:t> treatment on four or more implants that in most cases can provide the patient with a full-functioning temporization on the day of surgery. </a:t>
            </a:r>
          </a:p>
          <a:p>
            <a:endParaRPr lang="sv-SE" baseline="0" dirty="0" smtClean="0"/>
          </a:p>
          <a:p>
            <a:endParaRPr lang="sv-SE" dirty="0"/>
          </a:p>
        </p:txBody>
      </p:sp>
      <p:sp>
        <p:nvSpPr>
          <p:cNvPr id="4" name="Slide Number Placeholder 3"/>
          <p:cNvSpPr>
            <a:spLocks noGrp="1"/>
          </p:cNvSpPr>
          <p:nvPr>
            <p:ph type="sldNum" sz="quarter" idx="10"/>
          </p:nvPr>
        </p:nvSpPr>
        <p:spPr/>
        <p:txBody>
          <a:bodyPr/>
          <a:lstStyle/>
          <a:p>
            <a:fld id="{49436F85-577F-4A92-A47F-D540A2BCC821}" type="slidenum">
              <a:rPr lang="en-GB" smtClean="0"/>
              <a:t>2</a:t>
            </a:fld>
            <a:endParaRPr lang="en-GB"/>
          </a:p>
        </p:txBody>
      </p:sp>
    </p:spTree>
    <p:extLst>
      <p:ext uri="{BB962C8B-B14F-4D97-AF65-F5344CB8AC3E}">
        <p14:creationId xmlns:p14="http://schemas.microsoft.com/office/powerpoint/2010/main" val="314024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436F85-577F-4A92-A47F-D540A2BCC821}" type="slidenum">
              <a:rPr lang="en-GB" smtClean="0"/>
              <a:t>20</a:t>
            </a:fld>
            <a:endParaRPr lang="en-GB"/>
          </a:p>
        </p:txBody>
      </p:sp>
    </p:spTree>
    <p:extLst>
      <p:ext uri="{BB962C8B-B14F-4D97-AF65-F5344CB8AC3E}">
        <p14:creationId xmlns:p14="http://schemas.microsoft.com/office/powerpoint/2010/main" val="2522126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Apart from the Multibase Driver EV you also need some prosthetic </a:t>
            </a:r>
            <a:r>
              <a:rPr lang="en-US" noProof="0" dirty="0" smtClean="0"/>
              <a:t>instruments:</a:t>
            </a:r>
            <a:endParaRPr lang="en-US" noProof="0" dirty="0" smtClean="0"/>
          </a:p>
          <a:p>
            <a:pPr marL="171425" indent="-171425">
              <a:buFont typeface="Arial" panose="020B0604020202020204" pitchFamily="34" charset="0"/>
              <a:buChar char="•"/>
            </a:pPr>
            <a:r>
              <a:rPr lang="en-US" noProof="0" dirty="0" smtClean="0"/>
              <a:t>Hex Driver EV, manual </a:t>
            </a:r>
          </a:p>
          <a:p>
            <a:pPr marL="171425" indent="-171425">
              <a:buFont typeface="Arial" panose="020B0604020202020204" pitchFamily="34" charset="0"/>
              <a:buChar char="•"/>
            </a:pPr>
            <a:r>
              <a:rPr lang="en-US" noProof="0" dirty="0" smtClean="0"/>
              <a:t>Hex Driver EV, machine </a:t>
            </a:r>
          </a:p>
          <a:p>
            <a:pPr marL="171425" indent="-171425">
              <a:buFont typeface="Arial" panose="020B0604020202020204" pitchFamily="34" charset="0"/>
              <a:buChar char="•"/>
            </a:pPr>
            <a:r>
              <a:rPr lang="en-US" noProof="0" dirty="0" smtClean="0"/>
              <a:t>Prosthetic Driver Handle EV</a:t>
            </a:r>
          </a:p>
          <a:p>
            <a:pPr marL="171425" indent="-171425">
              <a:buFont typeface="Arial" panose="020B0604020202020204" pitchFamily="34" charset="0"/>
              <a:buChar char="•"/>
            </a:pPr>
            <a:r>
              <a:rPr lang="en-US" noProof="0" dirty="0" smtClean="0"/>
              <a:t>Torque Wrench EV (or similar torque wrench that can deliver 25Ncm and 15 Ncm tightening torque respectively).</a:t>
            </a:r>
            <a:endParaRPr lang="en-US" noProof="0" dirty="0"/>
          </a:p>
        </p:txBody>
      </p:sp>
      <p:sp>
        <p:nvSpPr>
          <p:cNvPr id="4" name="Slide Number Placeholder 3"/>
          <p:cNvSpPr>
            <a:spLocks noGrp="1"/>
          </p:cNvSpPr>
          <p:nvPr>
            <p:ph type="sldNum" sz="quarter" idx="10"/>
          </p:nvPr>
        </p:nvSpPr>
        <p:spPr/>
        <p:txBody>
          <a:bodyPr/>
          <a:lstStyle/>
          <a:p>
            <a:fld id="{49436F85-577F-4A92-A47F-D540A2BCC821}" type="slidenum">
              <a:rPr lang="en-GB" smtClean="0"/>
              <a:t>21</a:t>
            </a:fld>
            <a:endParaRPr lang="en-GB"/>
          </a:p>
        </p:txBody>
      </p:sp>
    </p:spTree>
    <p:extLst>
      <p:ext uri="{BB962C8B-B14F-4D97-AF65-F5344CB8AC3E}">
        <p14:creationId xmlns:p14="http://schemas.microsoft.com/office/powerpoint/2010/main" val="3201184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solidFill>
                  <a:schemeClr val="tx2"/>
                </a:solidFill>
              </a:rPr>
              <a:t>These products fit all Multibase EV abutments</a:t>
            </a:r>
          </a:p>
          <a:p>
            <a:endParaRPr lang="en-US" dirty="0"/>
          </a:p>
          <a:p>
            <a:r>
              <a:rPr lang="en-US" dirty="0"/>
              <a:t>Slimmed assortment - </a:t>
            </a:r>
            <a:r>
              <a:rPr lang="en-US" b="1" dirty="0"/>
              <a:t>Prosthetics</a:t>
            </a:r>
            <a:r>
              <a:rPr lang="en-US" dirty="0"/>
              <a:t>: </a:t>
            </a:r>
          </a:p>
          <a:p>
            <a:pPr marL="171425" indent="-171425">
              <a:buFont typeface="Arial" panose="020B0604020202020204" pitchFamily="34" charset="0"/>
              <a:buChar char="•"/>
            </a:pPr>
            <a:r>
              <a:rPr lang="en-US" dirty="0"/>
              <a:t>One diameter </a:t>
            </a:r>
          </a:p>
          <a:p>
            <a:pPr marL="171425" indent="-171425">
              <a:buFont typeface="Arial" panose="020B0604020202020204" pitchFamily="34" charset="0"/>
              <a:buChar char="•"/>
            </a:pPr>
            <a:r>
              <a:rPr lang="en-US" dirty="0"/>
              <a:t>One height</a:t>
            </a:r>
          </a:p>
          <a:p>
            <a:pPr marL="171425" indent="-171425">
              <a:buFont typeface="Arial" panose="020B0604020202020204" pitchFamily="34" charset="0"/>
              <a:buChar char="•"/>
            </a:pPr>
            <a:r>
              <a:rPr lang="en-US" dirty="0"/>
              <a:t>Burnout cylinder for casting procedures</a:t>
            </a:r>
          </a:p>
          <a:p>
            <a:pPr marL="171425" indent="-171425">
              <a:buFont typeface="Arial" panose="020B0604020202020204" pitchFamily="34" charset="0"/>
              <a:buChar char="•"/>
            </a:pPr>
            <a:r>
              <a:rPr lang="en-US" dirty="0"/>
              <a:t>Individual product markings-identifications on components, to differentiate them from other Astra Tech Implant System EV components.</a:t>
            </a:r>
          </a:p>
          <a:p>
            <a:pPr marL="171425" indent="-171425">
              <a:buFont typeface="Arial" panose="020B0604020202020204" pitchFamily="34" charset="0"/>
              <a:buChar char="•"/>
            </a:pPr>
            <a:r>
              <a:rPr lang="en-US" dirty="0"/>
              <a:t>A new Multibase Driver EV, for abutment head (for abutment screw the Hex Driver EV is used) </a:t>
            </a:r>
          </a:p>
          <a:p>
            <a:pPr marL="171425" indent="-171425">
              <a:buFont typeface="Arial" panose="020B0604020202020204" pitchFamily="34" charset="0"/>
              <a:buChar char="•"/>
            </a:pPr>
            <a:endParaRPr lang="en-US" dirty="0"/>
          </a:p>
          <a:p>
            <a:pPr marL="171425" indent="-171425">
              <a:buFont typeface="Arial" panose="020B0604020202020204" pitchFamily="34" charset="0"/>
              <a:buChar char="•"/>
            </a:pPr>
            <a:r>
              <a:rPr lang="en-US" dirty="0"/>
              <a:t>To protect the wound from resin you can use the polymerization sleeves. You can also use a rubber dam.</a:t>
            </a:r>
          </a:p>
          <a:p>
            <a:pPr marL="171425" indent="-171425">
              <a:buFont typeface="Arial" panose="020B0604020202020204" pitchFamily="34" charset="0"/>
              <a:buChar char="•"/>
            </a:pPr>
            <a:endParaRPr lang="en-US" dirty="0"/>
          </a:p>
          <a:p>
            <a:pPr marL="171425" indent="-171425">
              <a:buFont typeface="Arial" panose="020B0604020202020204" pitchFamily="34" charset="0"/>
              <a:buChar char="•"/>
            </a:pPr>
            <a:r>
              <a:rPr lang="en-US" dirty="0"/>
              <a:t>For the angulated screw access channel you also need a special ASA(angulated screw access) screwdriver used for the Atlantis suprastructures.</a:t>
            </a:r>
          </a:p>
        </p:txBody>
      </p:sp>
      <p:sp>
        <p:nvSpPr>
          <p:cNvPr id="4" name="Slide Number Placeholder 3"/>
          <p:cNvSpPr>
            <a:spLocks noGrp="1"/>
          </p:cNvSpPr>
          <p:nvPr>
            <p:ph type="sldNum" sz="quarter" idx="10"/>
          </p:nvPr>
        </p:nvSpPr>
        <p:spPr/>
        <p:txBody>
          <a:bodyPr/>
          <a:lstStyle/>
          <a:p>
            <a:fld id="{49436F85-577F-4A92-A47F-D540A2BCC821}" type="slidenum">
              <a:rPr lang="en-GB" smtClean="0"/>
              <a:t>22</a:t>
            </a:fld>
            <a:endParaRPr lang="en-GB"/>
          </a:p>
        </p:txBody>
      </p:sp>
    </p:spTree>
    <p:extLst>
      <p:ext uri="{BB962C8B-B14F-4D97-AF65-F5344CB8AC3E}">
        <p14:creationId xmlns:p14="http://schemas.microsoft.com/office/powerpoint/2010/main" val="1664300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Multibase EV Heal Cap and Multibase EV Bridge Screw </a:t>
            </a:r>
            <a:r>
              <a:rPr lang="en-US" dirty="0" smtClean="0">
                <a:solidFill>
                  <a:schemeClr val="tx1"/>
                </a:solidFill>
              </a:rPr>
              <a:t>have a marking to distinguish them from other similar components. </a:t>
            </a:r>
          </a:p>
          <a:p>
            <a:pPr marL="171425" indent="-171425" defTabSz="914266">
              <a:buFontTx/>
              <a:buChar char="-"/>
              <a:defRPr/>
            </a:pPr>
            <a:r>
              <a:rPr lang="en-US" dirty="0" smtClean="0">
                <a:solidFill>
                  <a:schemeClr val="tx1"/>
                </a:solidFill>
              </a:rPr>
              <a:t>Heal Cap with a laser ring on the top.</a:t>
            </a:r>
          </a:p>
          <a:p>
            <a:pPr marL="171425" indent="-171425" defTabSz="914266">
              <a:buFontTx/>
              <a:buChar char="-"/>
              <a:defRPr/>
            </a:pPr>
            <a:r>
              <a:rPr lang="en-US" dirty="0"/>
              <a:t>Bridge Screw  with a </a:t>
            </a:r>
            <a:r>
              <a:rPr lang="en-US" dirty="0" smtClean="0">
                <a:solidFill>
                  <a:schemeClr val="tx1"/>
                </a:solidFill>
              </a:rPr>
              <a:t>small groove</a:t>
            </a:r>
          </a:p>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23</a:t>
            </a:fld>
            <a:endParaRPr lang="en-GB"/>
          </a:p>
        </p:txBody>
      </p:sp>
    </p:spTree>
    <p:extLst>
      <p:ext uri="{BB962C8B-B14F-4D97-AF65-F5344CB8AC3E}">
        <p14:creationId xmlns:p14="http://schemas.microsoft.com/office/powerpoint/2010/main" val="3151726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Minimal</a:t>
            </a:r>
            <a:r>
              <a:rPr lang="en-US" baseline="0" dirty="0" smtClean="0"/>
              <a:t> height needed for the prosthetic components from the abutment level is approximately 4.5 mm. Obviously, there must be space for the veneering material.</a:t>
            </a:r>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24</a:t>
            </a:fld>
            <a:endParaRPr lang="en-GB"/>
          </a:p>
        </p:txBody>
      </p:sp>
    </p:spTree>
    <p:extLst>
      <p:ext uri="{BB962C8B-B14F-4D97-AF65-F5344CB8AC3E}">
        <p14:creationId xmlns:p14="http://schemas.microsoft.com/office/powerpoint/2010/main" val="15157275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Multibase EV </a:t>
            </a:r>
            <a:r>
              <a:rPr lang="sv-SE" dirty="0"/>
              <a:t>Pick-</a:t>
            </a:r>
            <a:r>
              <a:rPr lang="sv-SE" dirty="0" err="1"/>
              <a:t>up</a:t>
            </a:r>
            <a:r>
              <a:rPr lang="sv-SE" dirty="0"/>
              <a:t> and </a:t>
            </a:r>
            <a:r>
              <a:rPr lang="en-US" dirty="0"/>
              <a:t>Multibase EV </a:t>
            </a:r>
            <a:r>
              <a:rPr lang="sv-SE" dirty="0"/>
              <a:t>Transfer</a:t>
            </a:r>
            <a:r>
              <a:rPr lang="en-US" dirty="0"/>
              <a:t>, </a:t>
            </a:r>
            <a:r>
              <a:rPr lang="en-US" dirty="0" smtClean="0">
                <a:solidFill>
                  <a:schemeClr val="tx1"/>
                </a:solidFill>
              </a:rPr>
              <a:t>have a marking to distinguish from other similar components. </a:t>
            </a:r>
          </a:p>
          <a:p>
            <a:pPr defTabSz="914266">
              <a:defRPr/>
            </a:pPr>
            <a:r>
              <a:rPr lang="en-US" dirty="0" smtClean="0">
                <a:solidFill>
                  <a:schemeClr val="tx1"/>
                </a:solidFill>
              </a:rPr>
              <a:t>They both have a small groove</a:t>
            </a:r>
            <a:r>
              <a:rPr lang="en-US" baseline="0" dirty="0" smtClean="0">
                <a:solidFill>
                  <a:schemeClr val="tx1"/>
                </a:solidFill>
              </a:rPr>
              <a:t> for identification.</a:t>
            </a:r>
          </a:p>
          <a:p>
            <a:pPr defTabSz="914266">
              <a:defRPr/>
            </a:pPr>
            <a:r>
              <a:rPr lang="en-US" baseline="0" dirty="0" smtClean="0">
                <a:solidFill>
                  <a:schemeClr val="tx1"/>
                </a:solidFill>
              </a:rPr>
              <a:t>Both the pick-up and the transfer consists of two parts.</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49436F85-577F-4A92-A47F-D540A2BCC821}" type="slidenum">
              <a:rPr lang="en-GB" smtClean="0"/>
              <a:t>25</a:t>
            </a:fld>
            <a:endParaRPr lang="en-GB"/>
          </a:p>
        </p:txBody>
      </p:sp>
    </p:spTree>
    <p:extLst>
      <p:ext uri="{BB962C8B-B14F-4D97-AF65-F5344CB8AC3E}">
        <p14:creationId xmlns:p14="http://schemas.microsoft.com/office/powerpoint/2010/main" val="3638213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solidFill>
                  <a:schemeClr val="tx2"/>
                </a:solidFill>
              </a:rPr>
              <a:t>Multibase EV Temporary Cylinder* and Multibase EV Burnout Cylinder each </a:t>
            </a:r>
            <a:r>
              <a:rPr lang="en-US" dirty="0" smtClean="0"/>
              <a:t>have a marking to distinguish from other similar components. They have a small groove.</a:t>
            </a:r>
          </a:p>
          <a:p>
            <a:pPr defTabSz="914266">
              <a:defRPr/>
            </a:pPr>
            <a:endParaRPr lang="en-US" dirty="0" smtClean="0"/>
          </a:p>
          <a:p>
            <a:pPr defTabSz="914266">
              <a:defRPr/>
            </a:pPr>
            <a:r>
              <a:rPr lang="en-US" dirty="0" smtClean="0"/>
              <a:t>* With two flat surfaces for anti-rotation.</a:t>
            </a:r>
          </a:p>
          <a:p>
            <a:pPr defTabSz="914266">
              <a:defRPr/>
            </a:pPr>
            <a:endParaRPr lang="en-US" dirty="0" smtClean="0"/>
          </a:p>
        </p:txBody>
      </p:sp>
      <p:sp>
        <p:nvSpPr>
          <p:cNvPr id="4" name="Slide Number Placeholder 3"/>
          <p:cNvSpPr>
            <a:spLocks noGrp="1"/>
          </p:cNvSpPr>
          <p:nvPr>
            <p:ph type="sldNum" sz="quarter" idx="10"/>
          </p:nvPr>
        </p:nvSpPr>
        <p:spPr/>
        <p:txBody>
          <a:bodyPr/>
          <a:lstStyle/>
          <a:p>
            <a:fld id="{49436F85-577F-4A92-A47F-D540A2BCC821}" type="slidenum">
              <a:rPr lang="en-GB" smtClean="0"/>
              <a:t>26</a:t>
            </a:fld>
            <a:endParaRPr lang="en-GB"/>
          </a:p>
        </p:txBody>
      </p:sp>
    </p:spTree>
    <p:extLst>
      <p:ext uri="{BB962C8B-B14F-4D97-AF65-F5344CB8AC3E}">
        <p14:creationId xmlns:p14="http://schemas.microsoft.com/office/powerpoint/2010/main" val="2063593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Multibase EV Lab Abutment Pin, Multibase EV Replica and Multibase EV Lab Bridge Screw, each </a:t>
            </a:r>
            <a:r>
              <a:rPr lang="en-US" dirty="0" smtClean="0">
                <a:solidFill>
                  <a:schemeClr val="tx1"/>
                </a:solidFill>
              </a:rPr>
              <a:t>have a marking to distinguish from other similar components. They have a small groove. </a:t>
            </a:r>
          </a:p>
          <a:p>
            <a:pPr defTabSz="914266">
              <a:defRPr/>
            </a:pPr>
            <a:endParaRPr lang="en-US" b="1" dirty="0" smtClean="0">
              <a:solidFill>
                <a:schemeClr val="tx1"/>
              </a:solidFill>
            </a:endParaRPr>
          </a:p>
          <a:p>
            <a:pPr defTabSz="914266">
              <a:defRPr/>
            </a:pPr>
            <a:r>
              <a:rPr lang="en-US" b="1" dirty="0" smtClean="0">
                <a:solidFill>
                  <a:schemeClr val="tx1"/>
                </a:solidFill>
              </a:rPr>
              <a:t>Note:</a:t>
            </a:r>
            <a:r>
              <a:rPr lang="en-US" dirty="0" smtClean="0">
                <a:solidFill>
                  <a:schemeClr val="tx1"/>
                </a:solidFill>
              </a:rPr>
              <a:t> The Multibase EV Lab bridge screw comes in a package of 4 screws. </a:t>
            </a:r>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27</a:t>
            </a:fld>
            <a:endParaRPr lang="en-GB"/>
          </a:p>
        </p:txBody>
      </p:sp>
    </p:spTree>
    <p:extLst>
      <p:ext uri="{BB962C8B-B14F-4D97-AF65-F5344CB8AC3E}">
        <p14:creationId xmlns:p14="http://schemas.microsoft.com/office/powerpoint/2010/main" val="40084730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smtClean="0"/>
              <a:t>The </a:t>
            </a:r>
            <a:r>
              <a:rPr lang="en-US" dirty="0"/>
              <a:t>bone reamers, together with the bone reamer guides, are used for removing excess </a:t>
            </a:r>
            <a:r>
              <a:rPr lang="en-US" dirty="0" err="1"/>
              <a:t>crestal</a:t>
            </a:r>
            <a:r>
              <a:rPr lang="en-US" dirty="0"/>
              <a:t> bone that hinders correct seating of an abutment. </a:t>
            </a:r>
            <a:endParaRPr lang="en-US" dirty="0" smtClean="0"/>
          </a:p>
          <a:p>
            <a:r>
              <a:rPr lang="en-US" baseline="0" dirty="0" smtClean="0">
                <a:solidFill>
                  <a:schemeClr val="tx1"/>
                </a:solidFill>
              </a:rPr>
              <a:t> </a:t>
            </a:r>
            <a:br>
              <a:rPr lang="en-US" baseline="0" dirty="0" smtClean="0">
                <a:solidFill>
                  <a:schemeClr val="tx1"/>
                </a:solidFill>
              </a:rPr>
            </a:br>
            <a:endParaRPr lang="en-US" dirty="0"/>
          </a:p>
          <a:p>
            <a:pPr marL="171425" indent="-171425">
              <a:buFont typeface="Arial" panose="020B0604020202020204" pitchFamily="34" charset="0"/>
              <a:buChar char="•"/>
            </a:pPr>
            <a:r>
              <a:rPr lang="en-US" dirty="0"/>
              <a:t>The bone reamer guides are color coded and used to guide the bone reamers into correct position and to provide a depth stop. </a:t>
            </a:r>
          </a:p>
          <a:p>
            <a:pPr marL="171425" indent="-171425">
              <a:buFont typeface="Arial" panose="020B0604020202020204" pitchFamily="34" charset="0"/>
              <a:buChar char="•"/>
            </a:pPr>
            <a:r>
              <a:rPr lang="en-US" dirty="0"/>
              <a:t>The bone reamers and bone reamer guides are available from 3.0 to 5.4 in the assortment and cover the use for most abutment diameters and designs. </a:t>
            </a:r>
          </a:p>
          <a:p>
            <a:endParaRPr lang="en-US" b="1" baseline="0" dirty="0" smtClean="0"/>
          </a:p>
          <a:p>
            <a:endParaRPr lang="en-US" b="1" baseline="0" dirty="0" smtClean="0"/>
          </a:p>
          <a:p>
            <a:r>
              <a:rPr lang="en-US" b="1" baseline="0" dirty="0" smtClean="0"/>
              <a:t>Note</a:t>
            </a:r>
            <a:r>
              <a:rPr lang="en-US" baseline="0" dirty="0" smtClean="0"/>
              <a:t>: The guides are placed in the tray with the threaded portion facing up.</a:t>
            </a:r>
          </a:p>
          <a:p>
            <a:endParaRPr lang="en-US" baseline="0" dirty="0" smtClean="0"/>
          </a:p>
        </p:txBody>
      </p:sp>
      <p:sp>
        <p:nvSpPr>
          <p:cNvPr id="4" name="Slide Number Placeholder 3"/>
          <p:cNvSpPr>
            <a:spLocks noGrp="1"/>
          </p:cNvSpPr>
          <p:nvPr>
            <p:ph type="sldNum" sz="quarter" idx="10"/>
          </p:nvPr>
        </p:nvSpPr>
        <p:spPr/>
        <p:txBody>
          <a:bodyPr/>
          <a:lstStyle/>
          <a:p>
            <a:fld id="{49436F85-577F-4A92-A47F-D540A2BCC821}" type="slidenum">
              <a:rPr lang="en-GB" smtClean="0"/>
              <a:t>28</a:t>
            </a:fld>
            <a:endParaRPr lang="en-GB"/>
          </a:p>
        </p:txBody>
      </p:sp>
    </p:spTree>
    <p:extLst>
      <p:ext uri="{BB962C8B-B14F-4D97-AF65-F5344CB8AC3E}">
        <p14:creationId xmlns:p14="http://schemas.microsoft.com/office/powerpoint/2010/main" val="3396399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defTabSz="914266">
              <a:buFont typeface="Arial" panose="020B0604020202020204" pitchFamily="34" charset="0"/>
              <a:buChar char="•"/>
              <a:defRPr/>
            </a:pPr>
            <a:r>
              <a:rPr lang="en-US" dirty="0"/>
              <a:t>All guides have the same cylinder diameter</a:t>
            </a:r>
          </a:p>
          <a:p>
            <a:pPr marL="171425" indent="-171425" defTabSz="914266">
              <a:buFont typeface="Arial" panose="020B0604020202020204" pitchFamily="34" charset="0"/>
              <a:buChar char="•"/>
              <a:defRPr/>
            </a:pPr>
            <a:r>
              <a:rPr lang="en-US" dirty="0"/>
              <a:t>Thus it is technically possible to use all bone reamers for any implant size </a:t>
            </a:r>
          </a:p>
          <a:p>
            <a:pPr marL="171425" indent="-171425" defTabSz="914266">
              <a:buFont typeface="Arial" panose="020B0604020202020204" pitchFamily="34" charset="0"/>
              <a:buChar char="•"/>
              <a:defRPr/>
            </a:pPr>
            <a:r>
              <a:rPr lang="en-US" dirty="0"/>
              <a:t>A Small Tray overlay is available for bone reamers and </a:t>
            </a:r>
            <a:r>
              <a:rPr lang="en-US" dirty="0" smtClean="0"/>
              <a:t>guides and can </a:t>
            </a:r>
            <a:r>
              <a:rPr lang="en-US" dirty="0"/>
              <a:t>be used </a:t>
            </a:r>
            <a:r>
              <a:rPr lang="en-US" dirty="0" smtClean="0"/>
              <a:t>with </a:t>
            </a:r>
            <a:r>
              <a:rPr lang="en-US" dirty="0"/>
              <a:t>the Small Tray EV</a:t>
            </a:r>
          </a:p>
          <a:p>
            <a:pPr marL="171425" indent="-171425" defTabSz="914266">
              <a:buFont typeface="Arial" panose="020B0604020202020204" pitchFamily="34" charset="0"/>
              <a:buChar char="•"/>
              <a:defRPr/>
            </a:pPr>
            <a:r>
              <a:rPr lang="en-US" dirty="0"/>
              <a:t>The most commonly used combinations of reamers and guides are indicated on the tray </a:t>
            </a:r>
          </a:p>
          <a:p>
            <a:pPr marL="171425" indent="-171425">
              <a:buFont typeface="Arial" panose="020B0604020202020204" pitchFamily="34" charset="0"/>
              <a:buChar char="•"/>
            </a:pPr>
            <a:r>
              <a:rPr lang="en-US" dirty="0"/>
              <a:t>The Small Tray EV Overlay Bone Reamers, provides guidance in the selection of reamers per implant size. </a:t>
            </a:r>
          </a:p>
          <a:p>
            <a:pPr marL="628558" lvl="1" indent="-171425">
              <a:buFont typeface="Arial" panose="020B0604020202020204" pitchFamily="34" charset="0"/>
              <a:buChar char="•"/>
            </a:pPr>
            <a:r>
              <a:rPr lang="en-US" dirty="0"/>
              <a:t>Straight line – first alternative</a:t>
            </a:r>
          </a:p>
          <a:p>
            <a:pPr marL="628558" lvl="1" indent="-171425" defTabSz="914266">
              <a:buFont typeface="Arial" panose="020B0604020202020204" pitchFamily="34" charset="0"/>
              <a:buChar char="•"/>
              <a:defRPr/>
            </a:pPr>
            <a:r>
              <a:rPr lang="en-US" dirty="0"/>
              <a:t>Dotted line– second alternative</a:t>
            </a:r>
          </a:p>
          <a:p>
            <a:pPr marL="171425" indent="-171425" defTabSz="914266">
              <a:buFont typeface="Arial" panose="020B0604020202020204" pitchFamily="34" charset="0"/>
              <a:buChar char="•"/>
              <a:defRPr/>
            </a:pPr>
            <a:r>
              <a:rPr lang="en-US" dirty="0"/>
              <a:t>Spare positions are also available for e.g. round burs etc. according to the user’s preference </a:t>
            </a:r>
          </a:p>
          <a:p>
            <a:endParaRPr lang="en-US" noProof="0" dirty="0" smtClean="0"/>
          </a:p>
          <a:p>
            <a:pPr defTabSz="914266">
              <a:defRPr/>
            </a:pPr>
            <a:r>
              <a:rPr lang="en-US" b="1" baseline="0" dirty="0" smtClean="0"/>
              <a:t>Note</a:t>
            </a:r>
            <a:r>
              <a:rPr lang="en-US" baseline="0" dirty="0" smtClean="0"/>
              <a:t>: The guides are placed in the tray with the threaded portion facing up</a:t>
            </a:r>
            <a:endParaRPr lang="en-US" dirty="0" smtClean="0"/>
          </a:p>
          <a:p>
            <a:endParaRPr lang="en-US" noProof="0" dirty="0"/>
          </a:p>
        </p:txBody>
      </p:sp>
      <p:sp>
        <p:nvSpPr>
          <p:cNvPr id="4" name="Slide Number Placeholder 3"/>
          <p:cNvSpPr>
            <a:spLocks noGrp="1"/>
          </p:cNvSpPr>
          <p:nvPr>
            <p:ph type="sldNum" sz="quarter" idx="10"/>
          </p:nvPr>
        </p:nvSpPr>
        <p:spPr/>
        <p:txBody>
          <a:bodyPr/>
          <a:lstStyle/>
          <a:p>
            <a:fld id="{49436F85-577F-4A92-A47F-D540A2BCC821}" type="slidenum">
              <a:rPr lang="en-GB" smtClean="0"/>
              <a:t>29</a:t>
            </a:fld>
            <a:endParaRPr lang="en-GB"/>
          </a:p>
        </p:txBody>
      </p:sp>
    </p:spTree>
    <p:extLst>
      <p:ext uri="{BB962C8B-B14F-4D97-AF65-F5344CB8AC3E}">
        <p14:creationId xmlns:p14="http://schemas.microsoft.com/office/powerpoint/2010/main" val="1121056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SmartFix concept enables clinicians to optimize available bone</a:t>
            </a:r>
            <a:r>
              <a:rPr lang="en-US" baseline="0" dirty="0" smtClean="0"/>
              <a:t> and to avoid anatomical structures by placing the distal implants at an angle whereby </a:t>
            </a:r>
            <a:r>
              <a:rPr lang="en-US" dirty="0" smtClean="0"/>
              <a:t>complex grafting procedures may be avoided thus reducing overall treatment time as well as the cost and number of visits. </a:t>
            </a:r>
          </a:p>
          <a:p>
            <a:endParaRPr lang="en-US" dirty="0" smtClean="0"/>
          </a:p>
          <a:p>
            <a:r>
              <a:rPr lang="en-US" dirty="0" smtClean="0"/>
              <a:t>Offering</a:t>
            </a:r>
            <a:r>
              <a:rPr lang="en-US" baseline="0" dirty="0" smtClean="0"/>
              <a:t> a </a:t>
            </a:r>
            <a:r>
              <a:rPr lang="en-US" baseline="0" dirty="0" smtClean="0"/>
              <a:t>cost-effective </a:t>
            </a:r>
            <a:r>
              <a:rPr lang="en-US" baseline="0" dirty="0" smtClean="0"/>
              <a:t>immediate solution can attract new patient groups and also increase patient acceptance. </a:t>
            </a:r>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3</a:t>
            </a:fld>
            <a:endParaRPr lang="en-GB"/>
          </a:p>
        </p:txBody>
      </p:sp>
    </p:spTree>
    <p:extLst>
      <p:ext uri="{BB962C8B-B14F-4D97-AF65-F5344CB8AC3E}">
        <p14:creationId xmlns:p14="http://schemas.microsoft.com/office/powerpoint/2010/main" val="27217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Bone Reamer EV is placed over the Bone Reamer Guide EV. </a:t>
            </a:r>
          </a:p>
          <a:p>
            <a:r>
              <a:rPr lang="sv-SE" dirty="0"/>
              <a:t>Laser-</a:t>
            </a:r>
            <a:r>
              <a:rPr lang="sv-SE" dirty="0" err="1"/>
              <a:t>etched</a:t>
            </a:r>
            <a:r>
              <a:rPr lang="sv-SE" dirty="0"/>
              <a:t> </a:t>
            </a:r>
            <a:r>
              <a:rPr lang="sv-SE" dirty="0" err="1"/>
              <a:t>depth</a:t>
            </a:r>
            <a:r>
              <a:rPr lang="sv-SE" dirty="0"/>
              <a:t> </a:t>
            </a:r>
            <a:r>
              <a:rPr lang="sv-SE" dirty="0" err="1"/>
              <a:t>indication</a:t>
            </a:r>
            <a:r>
              <a:rPr lang="sv-SE" dirty="0"/>
              <a:t> </a:t>
            </a:r>
            <a:r>
              <a:rPr lang="sv-SE" dirty="0" err="1"/>
              <a:t>lines</a:t>
            </a:r>
            <a:r>
              <a:rPr lang="sv-SE" dirty="0"/>
              <a:t>. </a:t>
            </a:r>
            <a:r>
              <a:rPr lang="en-US" dirty="0"/>
              <a:t>The depth markings on the bone reamer are measured from the implant up to the indication line. </a:t>
            </a:r>
            <a:endParaRPr lang="en-US" dirty="0">
              <a:solidFill>
                <a:srgbClr val="FF0000"/>
              </a:solidFill>
            </a:endParaRPr>
          </a:p>
          <a:p>
            <a:endParaRPr lang="en-US" noProof="0" dirty="0" smtClean="0"/>
          </a:p>
          <a:p>
            <a:endParaRPr lang="en-US" noProof="0" dirty="0"/>
          </a:p>
        </p:txBody>
      </p:sp>
      <p:sp>
        <p:nvSpPr>
          <p:cNvPr id="4" name="Slide Number Placeholder 3"/>
          <p:cNvSpPr>
            <a:spLocks noGrp="1"/>
          </p:cNvSpPr>
          <p:nvPr>
            <p:ph type="sldNum" sz="quarter" idx="10"/>
          </p:nvPr>
        </p:nvSpPr>
        <p:spPr/>
        <p:txBody>
          <a:bodyPr/>
          <a:lstStyle/>
          <a:p>
            <a:fld id="{49436F85-577F-4A92-A47F-D540A2BCC821}" type="slidenum">
              <a:rPr lang="en-GB" smtClean="0"/>
              <a:t>30</a:t>
            </a:fld>
            <a:endParaRPr lang="en-GB"/>
          </a:p>
        </p:txBody>
      </p:sp>
    </p:spTree>
    <p:extLst>
      <p:ext uri="{BB962C8B-B14F-4D97-AF65-F5344CB8AC3E}">
        <p14:creationId xmlns:p14="http://schemas.microsoft.com/office/powerpoint/2010/main" val="2384690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a:buFont typeface="Arial" panose="020B0604020202020204" pitchFamily="34" charset="0"/>
              <a:buChar char="•"/>
            </a:pPr>
            <a:r>
              <a:rPr lang="en-US" dirty="0"/>
              <a:t>Manually connect the appropriate Bone Reamer Guide EV to the implant using a hex driver</a:t>
            </a:r>
          </a:p>
          <a:p>
            <a:pPr marL="171425" indent="-171425">
              <a:buFont typeface="Arial" panose="020B0604020202020204" pitchFamily="34" charset="0"/>
              <a:buChar char="•"/>
            </a:pPr>
            <a:r>
              <a:rPr lang="en-US" dirty="0" smtClean="0"/>
              <a:t>Then place</a:t>
            </a:r>
            <a:r>
              <a:rPr lang="en-US" baseline="0" dirty="0" smtClean="0"/>
              <a:t> the bone reamer over the guide and remove bone by rotating the reamer under irrigation </a:t>
            </a:r>
          </a:p>
          <a:p>
            <a:pPr marL="171425" indent="-171425">
              <a:buFont typeface="Arial" panose="020B0604020202020204" pitchFamily="34" charset="0"/>
              <a:buChar char="•"/>
            </a:pPr>
            <a:r>
              <a:rPr lang="en-US" baseline="0" dirty="0" smtClean="0"/>
              <a:t>You can also use the reamer in a contra angle at low speed, max 100 rpm, under irrigation</a:t>
            </a:r>
          </a:p>
          <a:p>
            <a:pPr marL="171425" indent="-171425">
              <a:buFont typeface="Arial" panose="020B0604020202020204" pitchFamily="34" charset="0"/>
              <a:buChar char="•"/>
            </a:pPr>
            <a:r>
              <a:rPr lang="en-US" baseline="0" dirty="0" smtClean="0"/>
              <a:t>Remove the guide using a hex driver </a:t>
            </a:r>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31</a:t>
            </a:fld>
            <a:endParaRPr lang="en-GB"/>
          </a:p>
        </p:txBody>
      </p:sp>
    </p:spTree>
    <p:extLst>
      <p:ext uri="{BB962C8B-B14F-4D97-AF65-F5344CB8AC3E}">
        <p14:creationId xmlns:p14="http://schemas.microsoft.com/office/powerpoint/2010/main" val="2474142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a:buFont typeface="Arial" panose="020B0604020202020204" pitchFamily="34" charset="0"/>
              <a:buChar char="•"/>
            </a:pPr>
            <a:r>
              <a:rPr lang="en-US" dirty="0"/>
              <a:t>The SmartFix Guide is used in edentulous jaws for visual orientation during drilling procedures when a mesio-distally tilted implant installation is desired. </a:t>
            </a:r>
          </a:p>
          <a:p>
            <a:pPr marL="171425" indent="-171425">
              <a:buFont typeface="Arial" panose="020B0604020202020204" pitchFamily="34" charset="0"/>
              <a:buChar char="•"/>
            </a:pPr>
            <a:r>
              <a:rPr lang="en-US" dirty="0"/>
              <a:t>The guide can also be used as an orientation during drilling from a </a:t>
            </a:r>
            <a:r>
              <a:rPr lang="en-US" dirty="0" err="1"/>
              <a:t>bucco</a:t>
            </a:r>
            <a:r>
              <a:rPr lang="en-US" dirty="0"/>
              <a:t>-lingual aspect. </a:t>
            </a:r>
          </a:p>
          <a:p>
            <a:pPr marL="171425" indent="-171425">
              <a:buFont typeface="Arial" panose="020B0604020202020204" pitchFamily="34" charset="0"/>
              <a:buChar char="•"/>
            </a:pPr>
            <a:r>
              <a:rPr lang="en-US" dirty="0"/>
              <a:t>The SmartFix Guide consists of three separate parts, a slightly conical pin with a ball connection, a fastening screw and a guide part with extensions. </a:t>
            </a:r>
          </a:p>
          <a:p>
            <a:pPr marL="171425" indent="-171425">
              <a:buFont typeface="Arial" panose="020B0604020202020204" pitchFamily="34" charset="0"/>
              <a:buChar char="•"/>
            </a:pPr>
            <a:r>
              <a:rPr lang="en-US" dirty="0"/>
              <a:t>The markings are for 0˚, 15˚, 17˚ and 30˚, on both sides.</a:t>
            </a:r>
          </a:p>
          <a:p>
            <a:pPr marL="171425" indent="-171425">
              <a:buFont typeface="Arial" panose="020B0604020202020204" pitchFamily="34" charset="0"/>
              <a:buChar char="•"/>
            </a:pPr>
            <a:endParaRPr lang="en-US" baseline="0" noProof="0" dirty="0" smtClean="0"/>
          </a:p>
          <a:p>
            <a:pPr marL="171425" indent="-171425">
              <a:buFont typeface="Arial" panose="020B0604020202020204" pitchFamily="34" charset="0"/>
              <a:buChar char="•"/>
            </a:pPr>
            <a:endParaRPr lang="en-US" baseline="0" noProof="0" dirty="0" smtClean="0"/>
          </a:p>
          <a:p>
            <a:pPr marL="171425" indent="-171425">
              <a:buFont typeface="Arial" panose="020B0604020202020204" pitchFamily="34" charset="0"/>
              <a:buChar char="•"/>
            </a:pPr>
            <a:endParaRPr lang="en-US" baseline="0" noProof="0" dirty="0" smtClean="0"/>
          </a:p>
          <a:p>
            <a:pPr marL="171425" indent="-171425">
              <a:buFont typeface="Arial" panose="020B0604020202020204" pitchFamily="34" charset="0"/>
              <a:buChar char="•"/>
            </a:pPr>
            <a:r>
              <a:rPr lang="en-US" baseline="0" noProof="0" dirty="0" smtClean="0"/>
              <a:t>Before handling the SmartFix guide intra-orally e</a:t>
            </a:r>
            <a:r>
              <a:rPr lang="en-US" noProof="0" dirty="0" smtClean="0"/>
              <a:t>ngage the screw 2-3 turns</a:t>
            </a:r>
            <a:r>
              <a:rPr lang="en-US" baseline="0" noProof="0" dirty="0" smtClean="0"/>
              <a:t>, to ensure that the pin and guide are kept together.</a:t>
            </a:r>
          </a:p>
          <a:p>
            <a:pPr marL="171425" indent="-171425">
              <a:buFont typeface="Arial" panose="020B0604020202020204" pitchFamily="34" charset="0"/>
              <a:buChar char="•"/>
            </a:pPr>
            <a:r>
              <a:rPr lang="en-US" baseline="0" noProof="0" dirty="0" smtClean="0"/>
              <a:t>The pin has a conical shape to allow for it being used apart from the Astra Tech Implant System EV, Ankylos and Xive.</a:t>
            </a:r>
          </a:p>
          <a:p>
            <a:pPr marL="171425" indent="-171425" defTabSz="914266">
              <a:buFont typeface="Arial" panose="020B0604020202020204" pitchFamily="34" charset="0"/>
              <a:buChar char="•"/>
              <a:defRPr/>
            </a:pPr>
            <a:r>
              <a:rPr lang="en-US" baseline="0" noProof="0" dirty="0" smtClean="0"/>
              <a:t>The length of the pin of the SmartFix Guide is 10 mm.</a:t>
            </a:r>
          </a:p>
          <a:p>
            <a:pPr marL="171425" indent="-171425" defTabSz="914266">
              <a:buFont typeface="Arial" panose="020B0604020202020204" pitchFamily="34" charset="0"/>
              <a:buChar char="•"/>
              <a:defRPr/>
            </a:pPr>
            <a:r>
              <a:rPr lang="en-US" baseline="0" noProof="0" dirty="0" smtClean="0"/>
              <a:t>For Astra Tech Implant System EV use the drill number 1 (which is 1.9 mm)</a:t>
            </a:r>
          </a:p>
          <a:p>
            <a:pPr marL="171425" indent="-171425">
              <a:buFont typeface="Arial" panose="020B0604020202020204" pitchFamily="34" charset="0"/>
              <a:buChar char="•"/>
            </a:pPr>
            <a:r>
              <a:rPr lang="en-US" baseline="0" noProof="0" dirty="0" smtClean="0"/>
              <a:t>For Ankylos &amp; Xive, use a 2.0 mm drill </a:t>
            </a:r>
          </a:p>
          <a:p>
            <a:endParaRPr lang="en-US" noProof="0" dirty="0"/>
          </a:p>
        </p:txBody>
      </p:sp>
      <p:sp>
        <p:nvSpPr>
          <p:cNvPr id="4" name="Slide Number Placeholder 3"/>
          <p:cNvSpPr>
            <a:spLocks noGrp="1"/>
          </p:cNvSpPr>
          <p:nvPr>
            <p:ph type="sldNum" sz="quarter" idx="10"/>
          </p:nvPr>
        </p:nvSpPr>
        <p:spPr/>
        <p:txBody>
          <a:bodyPr/>
          <a:lstStyle/>
          <a:p>
            <a:fld id="{49436F85-577F-4A92-A47F-D540A2BCC821}" type="slidenum">
              <a:rPr lang="en-GB" smtClean="0"/>
              <a:t>32</a:t>
            </a:fld>
            <a:endParaRPr lang="en-GB"/>
          </a:p>
        </p:txBody>
      </p:sp>
    </p:spTree>
    <p:extLst>
      <p:ext uri="{BB962C8B-B14F-4D97-AF65-F5344CB8AC3E}">
        <p14:creationId xmlns:p14="http://schemas.microsoft.com/office/powerpoint/2010/main" val="31556001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SmartFix Guide (Optional)</a:t>
            </a:r>
          </a:p>
          <a:p>
            <a:pPr marL="171425" indent="-171425">
              <a:buFont typeface="Arial" panose="020B0604020202020204" pitchFamily="34" charset="0"/>
              <a:buChar char="•"/>
            </a:pPr>
            <a:r>
              <a:rPr lang="en-US" dirty="0"/>
              <a:t>After raising a flap, prepare an osteotomy for the SmartFix Guide</a:t>
            </a:r>
          </a:p>
          <a:p>
            <a:pPr marL="171425" indent="-171425">
              <a:buFont typeface="Arial" panose="020B0604020202020204" pitchFamily="34" charset="0"/>
              <a:buChar char="•"/>
            </a:pPr>
            <a:r>
              <a:rPr lang="en-US" dirty="0"/>
              <a:t>Drill in the midline using 1-Twist Drill EV 1.9 to a depth of 11 mm</a:t>
            </a:r>
          </a:p>
          <a:p>
            <a:pPr marL="171425" indent="-171425" defTabSz="914266">
              <a:buFont typeface="Arial" panose="020B0604020202020204" pitchFamily="34" charset="0"/>
              <a:buChar char="•"/>
              <a:defRPr/>
            </a:pPr>
            <a:r>
              <a:rPr lang="en-US" dirty="0"/>
              <a:t>Assemble the guide and secure by manually tightening the screw</a:t>
            </a:r>
          </a:p>
          <a:p>
            <a:pPr marL="171425" indent="-171425">
              <a:buFont typeface="Arial" panose="020B0604020202020204" pitchFamily="34" charset="0"/>
              <a:buChar char="•"/>
            </a:pPr>
            <a:r>
              <a:rPr lang="en-US" dirty="0"/>
              <a:t>The guide can be pre-shaped outside the oral cavity</a:t>
            </a:r>
          </a:p>
          <a:p>
            <a:endParaRPr lang="en-US" b="1" dirty="0"/>
          </a:p>
          <a:p>
            <a:r>
              <a:rPr lang="en-US" b="1" dirty="0"/>
              <a:t>Note: </a:t>
            </a:r>
            <a:r>
              <a:rPr lang="en-US" dirty="0"/>
              <a:t>SmartFix Guide should be disassembled in three parts for cleaning. Let the parts dry before sterilization. </a:t>
            </a:r>
          </a:p>
        </p:txBody>
      </p:sp>
      <p:sp>
        <p:nvSpPr>
          <p:cNvPr id="4" name="Slide Number Placeholder 3"/>
          <p:cNvSpPr>
            <a:spLocks noGrp="1"/>
          </p:cNvSpPr>
          <p:nvPr>
            <p:ph type="sldNum" sz="quarter" idx="10"/>
          </p:nvPr>
        </p:nvSpPr>
        <p:spPr/>
        <p:txBody>
          <a:bodyPr/>
          <a:lstStyle/>
          <a:p>
            <a:fld id="{49436F85-577F-4A92-A47F-D540A2BCC821}" type="slidenum">
              <a:rPr lang="en-GB" smtClean="0"/>
              <a:t>33</a:t>
            </a:fld>
            <a:endParaRPr lang="en-GB"/>
          </a:p>
        </p:txBody>
      </p:sp>
    </p:spTree>
    <p:extLst>
      <p:ext uri="{BB962C8B-B14F-4D97-AF65-F5344CB8AC3E}">
        <p14:creationId xmlns:p14="http://schemas.microsoft.com/office/powerpoint/2010/main" val="40796864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SmartFix Guide and implant installation</a:t>
            </a:r>
          </a:p>
          <a:p>
            <a:endParaRPr lang="sv-SE" dirty="0"/>
          </a:p>
          <a:p>
            <a:pPr marL="171425" indent="-171425">
              <a:buFont typeface="Arial" panose="020B0604020202020204" pitchFamily="34" charset="0"/>
              <a:buChar char="•"/>
            </a:pPr>
            <a:r>
              <a:rPr lang="en-US" dirty="0"/>
              <a:t>Choose a starting point and an angle which results in an osteotomy that does not interfere with the maxillary sinus. </a:t>
            </a:r>
          </a:p>
          <a:p>
            <a:pPr marL="171425" indent="-171425">
              <a:buFont typeface="Arial" panose="020B0604020202020204" pitchFamily="34" charset="0"/>
              <a:buChar char="•"/>
            </a:pPr>
            <a:r>
              <a:rPr lang="en-US" dirty="0"/>
              <a:t>Prepare the implant site. Drill to appropriate depth and check for correct angulation, by using the installation guide. </a:t>
            </a:r>
          </a:p>
          <a:p>
            <a:pPr marL="171425" indent="-171425">
              <a:buFont typeface="Arial" panose="020B0604020202020204" pitchFamily="34" charset="0"/>
              <a:buChar char="•"/>
            </a:pPr>
            <a:r>
              <a:rPr lang="en-US" dirty="0"/>
              <a:t>Follow the drilling protocol for OsseoSpeed EV 4.2 S implant. </a:t>
            </a:r>
          </a:p>
          <a:p>
            <a:pPr marL="171425" indent="-171425">
              <a:buFont typeface="Arial" panose="020B0604020202020204" pitchFamily="34" charset="0"/>
              <a:buChar char="•"/>
            </a:pPr>
            <a:r>
              <a:rPr lang="en-US" dirty="0"/>
              <a:t>Install the implant so that the top of the implant is at bone level on the mesial side. This could result in a </a:t>
            </a:r>
            <a:r>
              <a:rPr lang="en-US" dirty="0" err="1"/>
              <a:t>subcrestal</a:t>
            </a:r>
            <a:r>
              <a:rPr lang="en-US" dirty="0"/>
              <a:t> position at the distal.</a:t>
            </a:r>
          </a:p>
          <a:p>
            <a:pPr marL="171425" indent="-171425">
              <a:buFont typeface="Arial" panose="020B0604020202020204" pitchFamily="34" charset="0"/>
              <a:buChar char="•"/>
            </a:pPr>
            <a:endParaRPr lang="en-US" dirty="0"/>
          </a:p>
          <a:p>
            <a:r>
              <a:rPr lang="en-US" dirty="0"/>
              <a:t> </a:t>
            </a:r>
          </a:p>
          <a:p>
            <a:r>
              <a:rPr lang="en-US" b="1" dirty="0"/>
              <a:t>Note: </a:t>
            </a:r>
            <a:r>
              <a:rPr lang="en-US" dirty="0"/>
              <a:t>Regarding minimum torque requirement for immediate temporization, see section Pre-operative considerations.</a:t>
            </a:r>
            <a:endParaRPr lang="sv-SE" dirty="0"/>
          </a:p>
          <a:p>
            <a:r>
              <a:rPr lang="en-US" dirty="0"/>
              <a:t>Both parts of the Multibase EV abutment need to be tightened to 25 Ncm to secure a stable screw joint and pre-load. Thus implants need to be stable enough to withstand this tightening torque if you consider immediate temporization. If in doubt, healing abutments or even a two stage surgical approach can be an alternative.</a:t>
            </a:r>
          </a:p>
          <a:p>
            <a:r>
              <a:rPr lang="en-US" dirty="0"/>
              <a:t> </a:t>
            </a:r>
          </a:p>
          <a:p>
            <a:r>
              <a:rPr lang="en-US" b="1" dirty="0"/>
              <a:t>Note: </a:t>
            </a:r>
            <a:r>
              <a:rPr lang="en-US" dirty="0"/>
              <a:t>See surgical manual for detailed surgical drilling protocol and options. All drilling should be performed at a maximum speed of 1500 rpm with profuse irrigation. </a:t>
            </a:r>
            <a:endParaRPr lang="en-US" b="1" dirty="0"/>
          </a:p>
        </p:txBody>
      </p:sp>
      <p:sp>
        <p:nvSpPr>
          <p:cNvPr id="4" name="Slide Number Placeholder 3"/>
          <p:cNvSpPr>
            <a:spLocks noGrp="1"/>
          </p:cNvSpPr>
          <p:nvPr>
            <p:ph type="sldNum" sz="quarter" idx="10"/>
          </p:nvPr>
        </p:nvSpPr>
        <p:spPr/>
        <p:txBody>
          <a:bodyPr/>
          <a:lstStyle/>
          <a:p>
            <a:fld id="{49436F85-577F-4A92-A47F-D540A2BCC821}" type="slidenum">
              <a:rPr lang="en-GB" smtClean="0"/>
              <a:t>34</a:t>
            </a:fld>
            <a:endParaRPr lang="en-GB"/>
          </a:p>
        </p:txBody>
      </p:sp>
    </p:spTree>
    <p:extLst>
      <p:ext uri="{BB962C8B-B14F-4D97-AF65-F5344CB8AC3E}">
        <p14:creationId xmlns:p14="http://schemas.microsoft.com/office/powerpoint/2010/main" val="40574801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100" b="1" dirty="0"/>
              <a:t>Abutment </a:t>
            </a:r>
            <a:r>
              <a:rPr lang="sv-SE" sz="1100" b="1" dirty="0" err="1"/>
              <a:t>body</a:t>
            </a:r>
            <a:r>
              <a:rPr lang="sv-SE" sz="1100" b="1" dirty="0"/>
              <a:t> </a:t>
            </a:r>
          </a:p>
          <a:p>
            <a:pPr marL="171425" indent="-171425">
              <a:buFont typeface="Arial" panose="020B0604020202020204" pitchFamily="34" charset="0"/>
              <a:buChar char="•"/>
            </a:pPr>
            <a:r>
              <a:rPr lang="en-US" dirty="0"/>
              <a:t>Select the appropriate abutment angle and height. </a:t>
            </a:r>
          </a:p>
          <a:p>
            <a:pPr marL="171425" indent="-171425">
              <a:buFont typeface="Arial" panose="020B0604020202020204" pitchFamily="34" charset="0"/>
              <a:buChar char="•"/>
            </a:pPr>
            <a:r>
              <a:rPr lang="en-US" dirty="0"/>
              <a:t>Connect the abutment body to the implant and rotate the abutment to the desired position (1a). </a:t>
            </a:r>
          </a:p>
          <a:p>
            <a:pPr marL="171425" indent="-171425">
              <a:buFont typeface="Arial" panose="020B0604020202020204" pitchFamily="34" charset="0"/>
              <a:buChar char="•"/>
            </a:pPr>
            <a:r>
              <a:rPr lang="en-US" dirty="0"/>
              <a:t>The flexible holder can be bent to facilitate placement. </a:t>
            </a:r>
          </a:p>
          <a:p>
            <a:pPr marL="171425" indent="-171425">
              <a:buFont typeface="Arial" panose="020B0604020202020204" pitchFamily="34" charset="0"/>
              <a:buChar char="•"/>
            </a:pPr>
            <a:r>
              <a:rPr lang="en-US" dirty="0"/>
              <a:t>Perform initial tightening of the abutment screw with a manual hex driver (1b). </a:t>
            </a:r>
          </a:p>
          <a:p>
            <a:pPr marL="171425" indent="-171425">
              <a:buFont typeface="Arial" panose="020B0604020202020204" pitchFamily="34" charset="0"/>
              <a:buChar char="•"/>
            </a:pPr>
            <a:r>
              <a:rPr lang="en-US" dirty="0"/>
              <a:t>Unscrew the holder from the abutment body (1c). </a:t>
            </a:r>
          </a:p>
          <a:p>
            <a:endParaRPr lang="sv-SE" sz="1000" dirty="0"/>
          </a:p>
          <a:p>
            <a:r>
              <a:rPr lang="sv-SE" sz="1100" b="1" dirty="0"/>
              <a:t>Abutment </a:t>
            </a:r>
            <a:r>
              <a:rPr lang="sv-SE" sz="1100" b="1" dirty="0" err="1"/>
              <a:t>body</a:t>
            </a:r>
            <a:r>
              <a:rPr lang="sv-SE" sz="1100" b="1" dirty="0"/>
              <a:t>/</a:t>
            </a:r>
            <a:r>
              <a:rPr lang="sv-SE" sz="1100" b="1" dirty="0" err="1"/>
              <a:t>head</a:t>
            </a:r>
            <a:r>
              <a:rPr lang="sv-SE" sz="1100" b="1" dirty="0"/>
              <a:t> </a:t>
            </a:r>
          </a:p>
          <a:p>
            <a:pPr marL="171425" indent="-171425">
              <a:buFont typeface="Arial" panose="020B0604020202020204" pitchFamily="34" charset="0"/>
              <a:buChar char="•"/>
            </a:pPr>
            <a:r>
              <a:rPr lang="en-US" dirty="0"/>
              <a:t>Use the restorative driver handle together with the hex driver and the Torque Wrench EV to tighten the abutment screw to the recommended torque (25 Ncm) (2a). </a:t>
            </a:r>
          </a:p>
          <a:p>
            <a:pPr marL="171425" indent="-171425">
              <a:buFont typeface="Arial" panose="020B0604020202020204" pitchFamily="34" charset="0"/>
              <a:buChar char="•"/>
            </a:pPr>
            <a:r>
              <a:rPr lang="en-US" dirty="0"/>
              <a:t>Flip the holder over 180 degrees to the side that holds the abutment head (2b). </a:t>
            </a:r>
          </a:p>
          <a:p>
            <a:pPr marL="171425" indent="-171425">
              <a:buFont typeface="Arial" panose="020B0604020202020204" pitchFamily="34" charset="0"/>
              <a:buChar char="•"/>
            </a:pPr>
            <a:r>
              <a:rPr lang="en-US" dirty="0"/>
              <a:t>Screw the abutment head into the abutment body with the holder (2c). </a:t>
            </a:r>
          </a:p>
          <a:p>
            <a:endParaRPr lang="sv-SE" sz="1000" dirty="0"/>
          </a:p>
          <a:p>
            <a:r>
              <a:rPr lang="sv-SE" sz="1100" b="1" dirty="0"/>
              <a:t>Abutment </a:t>
            </a:r>
            <a:r>
              <a:rPr lang="sv-SE" sz="1100" b="1" dirty="0" err="1"/>
              <a:t>head</a:t>
            </a:r>
            <a:r>
              <a:rPr lang="sv-SE" sz="1100" b="1" dirty="0"/>
              <a:t> </a:t>
            </a:r>
          </a:p>
          <a:p>
            <a:pPr marL="171425" indent="-171425">
              <a:buFont typeface="Arial" panose="020B0604020202020204" pitchFamily="34" charset="0"/>
              <a:buChar char="•"/>
            </a:pPr>
            <a:r>
              <a:rPr lang="en-US" dirty="0"/>
              <a:t>Snap off the handle (3a). </a:t>
            </a:r>
          </a:p>
          <a:p>
            <a:pPr marL="171425" indent="-171425">
              <a:buFont typeface="Arial" panose="020B0604020202020204" pitchFamily="34" charset="0"/>
              <a:buChar char="•"/>
            </a:pPr>
            <a:r>
              <a:rPr lang="en-US" dirty="0"/>
              <a:t>Perform initial tightening with the manual Multibase Driver EV to initially tighten the abutment head (3b). </a:t>
            </a:r>
          </a:p>
          <a:p>
            <a:pPr marL="171425" indent="-171425">
              <a:buFont typeface="Arial" panose="020B0604020202020204" pitchFamily="34" charset="0"/>
              <a:buChar char="•"/>
            </a:pPr>
            <a:r>
              <a:rPr lang="en-US" dirty="0"/>
              <a:t>Use the restorative driver handle together with the Multibase Driver EV and the torque wrench to tighten the abutment head to the recommended torque (25 Ncm) (3c). </a:t>
            </a:r>
          </a:p>
          <a:p>
            <a:endParaRPr lang="en-US" dirty="0"/>
          </a:p>
          <a:p>
            <a:endParaRPr lang="en-US" dirty="0"/>
          </a:p>
          <a:p>
            <a:pPr marL="171425" indent="-171425">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35</a:t>
            </a:fld>
            <a:endParaRPr lang="en-GB"/>
          </a:p>
        </p:txBody>
      </p:sp>
    </p:spTree>
    <p:extLst>
      <p:ext uri="{BB962C8B-B14F-4D97-AF65-F5344CB8AC3E}">
        <p14:creationId xmlns:p14="http://schemas.microsoft.com/office/powerpoint/2010/main" val="10099481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Abutment connection </a:t>
            </a:r>
          </a:p>
          <a:p>
            <a:pPr marL="171425" indent="-171425">
              <a:buFont typeface="Arial" panose="020B0604020202020204" pitchFamily="34" charset="0"/>
              <a:buChar char="•"/>
            </a:pPr>
            <a:r>
              <a:rPr lang="en-US" dirty="0"/>
              <a:t>Pick up the selected abutment in the pre-mounted plastic holder (1a). </a:t>
            </a:r>
          </a:p>
          <a:p>
            <a:pPr marL="171425" indent="-171425">
              <a:buFont typeface="Arial" panose="020B0604020202020204" pitchFamily="34" charset="0"/>
              <a:buChar char="•"/>
            </a:pPr>
            <a:r>
              <a:rPr lang="en-US" dirty="0"/>
              <a:t>Manually seat and secure the abutment using the holder (1b). </a:t>
            </a:r>
          </a:p>
          <a:p>
            <a:pPr marL="171425" indent="-171425">
              <a:buFont typeface="Arial" panose="020B0604020202020204" pitchFamily="34" charset="0"/>
              <a:buChar char="•"/>
            </a:pPr>
            <a:r>
              <a:rPr lang="en-US" dirty="0"/>
              <a:t>Snap off the holder (1c). </a:t>
            </a:r>
          </a:p>
          <a:p>
            <a:endParaRPr lang="sv-SE" dirty="0"/>
          </a:p>
          <a:p>
            <a:r>
              <a:rPr lang="sv-SE" b="1" dirty="0"/>
              <a:t>Abutment </a:t>
            </a:r>
            <a:r>
              <a:rPr lang="sv-SE" b="1" dirty="0" err="1"/>
              <a:t>connection</a:t>
            </a:r>
            <a:r>
              <a:rPr lang="sv-SE" b="1" dirty="0"/>
              <a:t> </a:t>
            </a:r>
          </a:p>
          <a:p>
            <a:pPr marL="171425" indent="-171425">
              <a:buFont typeface="Arial" panose="020B0604020202020204" pitchFamily="34" charset="0"/>
              <a:buChar char="•"/>
            </a:pPr>
            <a:r>
              <a:rPr lang="en-US" dirty="0"/>
              <a:t>Perform initial tightening with the restorative driver handle together with the Multibase driver (2a). </a:t>
            </a:r>
          </a:p>
          <a:p>
            <a:pPr marL="171425" indent="-171425">
              <a:buFont typeface="Arial" panose="020B0604020202020204" pitchFamily="34" charset="0"/>
              <a:buChar char="•"/>
            </a:pPr>
            <a:r>
              <a:rPr lang="en-US" dirty="0"/>
              <a:t>Use the restorative driver handle together with the Multibase driver and torque wrench and tighten to the recommended torque (25 Ncm) (2b). </a:t>
            </a:r>
          </a:p>
        </p:txBody>
      </p:sp>
      <p:sp>
        <p:nvSpPr>
          <p:cNvPr id="4" name="Slide Number Placeholder 3"/>
          <p:cNvSpPr>
            <a:spLocks noGrp="1"/>
          </p:cNvSpPr>
          <p:nvPr>
            <p:ph type="sldNum" sz="quarter" idx="10"/>
          </p:nvPr>
        </p:nvSpPr>
        <p:spPr/>
        <p:txBody>
          <a:bodyPr/>
          <a:lstStyle/>
          <a:p>
            <a:fld id="{49436F85-577F-4A92-A47F-D540A2BCC821}" type="slidenum">
              <a:rPr lang="en-GB" smtClean="0"/>
              <a:t>36</a:t>
            </a:fld>
            <a:endParaRPr lang="en-GB"/>
          </a:p>
        </p:txBody>
      </p:sp>
    </p:spTree>
    <p:extLst>
      <p:ext uri="{BB962C8B-B14F-4D97-AF65-F5344CB8AC3E}">
        <p14:creationId xmlns:p14="http://schemas.microsoft.com/office/powerpoint/2010/main" val="9495704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Multibase EV Temporary Cylinder </a:t>
            </a:r>
          </a:p>
          <a:p>
            <a:pPr marL="171425" indent="-171425">
              <a:buFont typeface="Arial" panose="020B0604020202020204" pitchFamily="34" charset="0"/>
              <a:buChar char="•"/>
            </a:pPr>
            <a:r>
              <a:rPr lang="en-US" dirty="0"/>
              <a:t>After all abutments are seated, close the flap and suture. </a:t>
            </a:r>
          </a:p>
          <a:p>
            <a:pPr marL="171425" indent="-171425">
              <a:buFont typeface="Arial" panose="020B0604020202020204" pitchFamily="34" charset="0"/>
              <a:buChar char="•"/>
            </a:pPr>
            <a:r>
              <a:rPr lang="en-US" dirty="0"/>
              <a:t>Manually seat and secure the temporary cylinders to the abutments with the Multibase EV Bridge Screws using the hex driver (1a). </a:t>
            </a:r>
          </a:p>
          <a:p>
            <a:pPr marL="171425" indent="-171425">
              <a:buFont typeface="Arial" panose="020B0604020202020204" pitchFamily="34" charset="0"/>
              <a:buChar char="•"/>
            </a:pPr>
            <a:r>
              <a:rPr lang="en-US" dirty="0"/>
              <a:t>Apply the polymerization sleeves to protect the wound from resin (1b). A rubber dam can also be used. </a:t>
            </a:r>
            <a:endParaRPr lang="en-US" b="1" dirty="0"/>
          </a:p>
          <a:p>
            <a:endParaRPr lang="en-US" dirty="0"/>
          </a:p>
          <a:p>
            <a:r>
              <a:rPr lang="en-US" b="1" dirty="0"/>
              <a:t>Adjust the denture </a:t>
            </a:r>
          </a:p>
          <a:p>
            <a:pPr marL="171425" indent="-171425">
              <a:buFont typeface="Arial" panose="020B0604020202020204" pitchFamily="34" charset="0"/>
              <a:buChar char="•"/>
            </a:pPr>
            <a:r>
              <a:rPr lang="en-US" dirty="0"/>
              <a:t>Perforate the denture to allow it to seat onto the mucosa without interfering with the cylinders. (2)</a:t>
            </a:r>
          </a:p>
          <a:p>
            <a:endParaRPr lang="en-US" dirty="0"/>
          </a:p>
          <a:p>
            <a:r>
              <a:rPr lang="en-US" b="1" dirty="0"/>
              <a:t>Attach temporary cylinders </a:t>
            </a:r>
          </a:p>
          <a:p>
            <a:pPr marL="171425" indent="-171425">
              <a:buFont typeface="Arial" panose="020B0604020202020204" pitchFamily="34" charset="0"/>
              <a:buChar char="•"/>
            </a:pPr>
            <a:r>
              <a:rPr lang="en-US" dirty="0"/>
              <a:t>Use </a:t>
            </a:r>
            <a:r>
              <a:rPr lang="en-US" dirty="0" err="1"/>
              <a:t>autopolymerizing</a:t>
            </a:r>
            <a:r>
              <a:rPr lang="en-US" dirty="0"/>
              <a:t> resin to attach the temporary cylinders to the denture </a:t>
            </a:r>
            <a:r>
              <a:rPr lang="en-US" dirty="0" smtClean="0"/>
              <a:t>(3a</a:t>
            </a:r>
            <a:r>
              <a:rPr lang="en-US" dirty="0"/>
              <a:t>). </a:t>
            </a:r>
          </a:p>
          <a:p>
            <a:pPr marL="171425" indent="-171425">
              <a:buFont typeface="Arial" panose="020B0604020202020204" pitchFamily="34" charset="0"/>
              <a:buChar char="•"/>
            </a:pPr>
            <a:r>
              <a:rPr lang="en-US" dirty="0"/>
              <a:t>After resin has set, unscrew the bridge screws and remove the denture (3b). </a:t>
            </a:r>
          </a:p>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37</a:t>
            </a:fld>
            <a:endParaRPr lang="en-GB"/>
          </a:p>
        </p:txBody>
      </p:sp>
    </p:spTree>
    <p:extLst>
      <p:ext uri="{BB962C8B-B14F-4D97-AF65-F5344CB8AC3E}">
        <p14:creationId xmlns:p14="http://schemas.microsoft.com/office/powerpoint/2010/main" val="9745524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Connect Multibase EV Heal Cap </a:t>
            </a:r>
          </a:p>
          <a:p>
            <a:pPr marL="171425" indent="-171425">
              <a:buFont typeface="Arial" panose="020B0604020202020204" pitchFamily="34" charset="0"/>
              <a:buChar char="•"/>
            </a:pPr>
            <a:r>
              <a:rPr lang="en-US" dirty="0"/>
              <a:t>Manually seat and secure the heal caps to the abutments using light finger force (5–10 Ncm) with the hex driver. (4)</a:t>
            </a:r>
          </a:p>
          <a:p>
            <a:endParaRPr lang="en-US" dirty="0"/>
          </a:p>
          <a:p>
            <a:r>
              <a:rPr lang="en-US" b="1" dirty="0"/>
              <a:t>Modify denture </a:t>
            </a:r>
          </a:p>
          <a:p>
            <a:pPr marL="171425" indent="-171425">
              <a:buFont typeface="Arial" panose="020B0604020202020204" pitchFamily="34" charset="0"/>
              <a:buChar char="•"/>
            </a:pPr>
            <a:r>
              <a:rPr lang="en-US" dirty="0"/>
              <a:t>Cut off the excessive parts of the temporary cylinders (5a). </a:t>
            </a:r>
          </a:p>
          <a:p>
            <a:pPr marL="171425" indent="-171425">
              <a:buFont typeface="Arial" panose="020B0604020202020204" pitchFamily="34" charset="0"/>
              <a:buChar char="•"/>
            </a:pPr>
            <a:r>
              <a:rPr lang="en-US" dirty="0"/>
              <a:t>Grind away the palatal plate of the denture and reduce the buccal base plate (5b). </a:t>
            </a:r>
          </a:p>
          <a:p>
            <a:pPr marL="171425" indent="-171425">
              <a:buFont typeface="Arial" panose="020B0604020202020204" pitchFamily="34" charset="0"/>
              <a:buChar char="•"/>
            </a:pPr>
            <a:r>
              <a:rPr lang="en-US" dirty="0"/>
              <a:t>Fill in any voids with resin and adjust the soft tissue side of the denture to allow access for good oral hygiene. </a:t>
            </a:r>
          </a:p>
          <a:p>
            <a:pPr marL="171425" indent="-171425">
              <a:buFont typeface="Arial" panose="020B0604020202020204" pitchFamily="34" charset="0"/>
              <a:buChar char="•"/>
            </a:pPr>
            <a:endParaRPr lang="en-US" dirty="0"/>
          </a:p>
          <a:p>
            <a:r>
              <a:rPr lang="en-US" b="1" dirty="0"/>
              <a:t>Temporary bridge installation </a:t>
            </a:r>
          </a:p>
          <a:p>
            <a:pPr marL="171425" indent="-171425">
              <a:buFont typeface="Arial" panose="020B0604020202020204" pitchFamily="34" charset="0"/>
              <a:buChar char="•"/>
            </a:pPr>
            <a:r>
              <a:rPr lang="en-US" dirty="0"/>
              <a:t>Remove the heal caps from the abutments. </a:t>
            </a:r>
          </a:p>
          <a:p>
            <a:pPr marL="171425" indent="-171425">
              <a:buFont typeface="Arial" panose="020B0604020202020204" pitchFamily="34" charset="0"/>
              <a:buChar char="•"/>
            </a:pPr>
            <a:r>
              <a:rPr lang="en-US" dirty="0"/>
              <a:t>Connect the temporary bridge with the Multibase EV Bridge Screws and check the fit. (6)</a:t>
            </a:r>
          </a:p>
          <a:p>
            <a:pPr marL="171425" indent="-171425">
              <a:buFont typeface="Arial" panose="020B0604020202020204" pitchFamily="34" charset="0"/>
              <a:buChar char="•"/>
            </a:pPr>
            <a:r>
              <a:rPr lang="en-US" dirty="0"/>
              <a:t>Use the restorative driver handle together with the hex driver and the torque wrench to tighten to the recommended torque (15 Ncm). </a:t>
            </a:r>
          </a:p>
          <a:p>
            <a:pPr marL="171425" indent="-171425">
              <a:buFont typeface="Arial" panose="020B0604020202020204" pitchFamily="34" charset="0"/>
              <a:buChar char="•"/>
            </a:pPr>
            <a:r>
              <a:rPr lang="en-US" dirty="0"/>
              <a:t>Check function and contacts for balanced occlusion and articulation. </a:t>
            </a:r>
          </a:p>
          <a:p>
            <a:pPr marL="171425" indent="-171425">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38</a:t>
            </a:fld>
            <a:endParaRPr lang="en-GB"/>
          </a:p>
        </p:txBody>
      </p:sp>
    </p:spTree>
    <p:extLst>
      <p:ext uri="{BB962C8B-B14F-4D97-AF65-F5344CB8AC3E}">
        <p14:creationId xmlns:p14="http://schemas.microsoft.com/office/powerpoint/2010/main" val="3088185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Multibase EV Pick-up </a:t>
            </a:r>
          </a:p>
          <a:p>
            <a:pPr marL="171425" indent="-171425">
              <a:buFont typeface="Arial" panose="020B0604020202020204" pitchFamily="34" charset="0"/>
              <a:buChar char="•"/>
            </a:pPr>
            <a:r>
              <a:rPr lang="en-US" dirty="0"/>
              <a:t>Remove the temporary bridge. </a:t>
            </a:r>
          </a:p>
          <a:p>
            <a:pPr marL="171425" indent="-171425">
              <a:buFont typeface="Arial" panose="020B0604020202020204" pitchFamily="34" charset="0"/>
              <a:buChar char="•"/>
            </a:pPr>
            <a:r>
              <a:rPr lang="en-US" dirty="0"/>
              <a:t>Connect the pick-ups using the Hex Driver EV. (1)</a:t>
            </a:r>
          </a:p>
          <a:p>
            <a:pPr marL="171425" indent="-171425">
              <a:buFont typeface="Arial" panose="020B0604020202020204" pitchFamily="34" charset="0"/>
              <a:buChar char="•"/>
            </a:pPr>
            <a:r>
              <a:rPr lang="en-US" dirty="0"/>
              <a:t>Secure the pick-ups using manual tightening torque (5–10 Ncm). </a:t>
            </a:r>
          </a:p>
          <a:p>
            <a:endParaRPr lang="en-US" b="1" dirty="0"/>
          </a:p>
          <a:p>
            <a:r>
              <a:rPr lang="en-US" b="1" dirty="0"/>
              <a:t>Applying impression material </a:t>
            </a:r>
          </a:p>
          <a:p>
            <a:pPr marL="171425" indent="-171425">
              <a:buFont typeface="Arial" panose="020B0604020202020204" pitchFamily="34" charset="0"/>
              <a:buChar char="•"/>
            </a:pPr>
            <a:r>
              <a:rPr lang="en-US" dirty="0"/>
              <a:t>Cover an open tray with wax (2a). </a:t>
            </a:r>
          </a:p>
          <a:p>
            <a:pPr marL="171425" indent="-171425">
              <a:buFont typeface="Arial" panose="020B0604020202020204" pitchFamily="34" charset="0"/>
              <a:buChar char="•"/>
            </a:pPr>
            <a:r>
              <a:rPr lang="en-US" dirty="0"/>
              <a:t>Apply an elastomeric impression material around the pick-ups separately (2b). </a:t>
            </a:r>
          </a:p>
          <a:p>
            <a:endParaRPr lang="en-US" b="1" dirty="0"/>
          </a:p>
          <a:p>
            <a:r>
              <a:rPr lang="en-US" b="1" dirty="0"/>
              <a:t>Impression </a:t>
            </a:r>
          </a:p>
          <a:p>
            <a:pPr marL="171425" indent="-171425">
              <a:buFont typeface="Arial" panose="020B0604020202020204" pitchFamily="34" charset="0"/>
              <a:buChar char="•"/>
            </a:pPr>
            <a:r>
              <a:rPr lang="en-US" dirty="0"/>
              <a:t>Place the tray, filled with the impression material, and take the impression. (3)</a:t>
            </a:r>
          </a:p>
          <a:p>
            <a:pPr marL="171425" indent="-171425">
              <a:buFont typeface="Arial" panose="020B0604020202020204" pitchFamily="34" charset="0"/>
              <a:buChar char="•"/>
            </a:pPr>
            <a:r>
              <a:rPr lang="en-US" dirty="0"/>
              <a:t>Once the impression material has set, unscrew the pins and remove the impression. </a:t>
            </a:r>
          </a:p>
          <a:p>
            <a:pPr marL="171425" indent="-171425">
              <a:buFont typeface="Arial" panose="020B0604020202020204" pitchFamily="34" charset="0"/>
              <a:buChar char="•"/>
            </a:pPr>
            <a:r>
              <a:rPr lang="en-US" dirty="0"/>
              <a:t>Check the impression for correct and stable retention of the pick-ups. </a:t>
            </a:r>
          </a:p>
          <a:p>
            <a:pPr marL="171425" indent="-171425">
              <a:buFont typeface="Arial" panose="020B0604020202020204" pitchFamily="34" charset="0"/>
              <a:buChar char="•"/>
            </a:pPr>
            <a:r>
              <a:rPr lang="en-US" dirty="0"/>
              <a:t>Reinstall the temporary bridge. </a:t>
            </a:r>
          </a:p>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39</a:t>
            </a:fld>
            <a:endParaRPr lang="en-GB"/>
          </a:p>
        </p:txBody>
      </p:sp>
    </p:spTree>
    <p:extLst>
      <p:ext uri="{BB962C8B-B14F-4D97-AF65-F5344CB8AC3E}">
        <p14:creationId xmlns:p14="http://schemas.microsoft.com/office/powerpoint/2010/main" val="2412790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offering SmartFix concept</a:t>
            </a:r>
            <a:r>
              <a:rPr lang="en-US" baseline="0" dirty="0" smtClean="0"/>
              <a:t> you can increase the productivity and profitability of your practice with a standardized procedure and a streamlined workflow</a:t>
            </a:r>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4</a:t>
            </a:fld>
            <a:endParaRPr lang="en-GB"/>
          </a:p>
        </p:txBody>
      </p:sp>
    </p:spTree>
    <p:extLst>
      <p:ext uri="{BB962C8B-B14F-4D97-AF65-F5344CB8AC3E}">
        <p14:creationId xmlns:p14="http://schemas.microsoft.com/office/powerpoint/2010/main" val="33980509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Multibase EV Pick-up/ Multibase EV Replica </a:t>
            </a:r>
          </a:p>
          <a:p>
            <a:pPr marL="171425" indent="-171425">
              <a:buFont typeface="Arial" panose="020B0604020202020204" pitchFamily="34" charset="0"/>
              <a:buChar char="•"/>
            </a:pPr>
            <a:r>
              <a:rPr lang="en-US" dirty="0"/>
              <a:t>Connect the replicas carefully to the pick-ups and tighten. (1)</a:t>
            </a:r>
          </a:p>
          <a:p>
            <a:pPr marL="171425" indent="-171425">
              <a:buFont typeface="Arial" panose="020B0604020202020204" pitchFamily="34" charset="0"/>
              <a:buChar char="•"/>
            </a:pPr>
            <a:r>
              <a:rPr lang="en-US" dirty="0"/>
              <a:t>Secure the pick-ups using manual tightening torque (5–10 Ncm). </a:t>
            </a:r>
          </a:p>
          <a:p>
            <a:pPr marL="171425" indent="-171425">
              <a:buFont typeface="Arial" panose="020B0604020202020204" pitchFamily="34" charset="0"/>
              <a:buChar char="•"/>
            </a:pPr>
            <a:endParaRPr lang="en-US" dirty="0"/>
          </a:p>
          <a:p>
            <a:r>
              <a:rPr lang="en-US" dirty="0"/>
              <a:t>Note: Multibase EV Replica is for single use. </a:t>
            </a:r>
          </a:p>
          <a:p>
            <a:endParaRPr lang="en-US" dirty="0"/>
          </a:p>
          <a:p>
            <a:r>
              <a:rPr lang="en-US" b="1" dirty="0"/>
              <a:t>Master model / Tooth set-up </a:t>
            </a:r>
          </a:p>
          <a:p>
            <a:pPr marL="171425" indent="-171425">
              <a:buFont typeface="Arial" panose="020B0604020202020204" pitchFamily="34" charset="0"/>
              <a:buChar char="•"/>
            </a:pPr>
            <a:r>
              <a:rPr lang="en-US" dirty="0"/>
              <a:t>Prepare the impression for duplication with a removable soft tissue mask by applying silicone around the replica sites. </a:t>
            </a:r>
          </a:p>
          <a:p>
            <a:pPr marL="171425" indent="-171425">
              <a:buFont typeface="Arial" panose="020B0604020202020204" pitchFamily="34" charset="0"/>
              <a:buChar char="•"/>
            </a:pPr>
            <a:r>
              <a:rPr lang="en-US" dirty="0"/>
              <a:t>Pour high quality stone and fabricate the master model (2a). </a:t>
            </a:r>
          </a:p>
          <a:p>
            <a:pPr marL="171425" indent="-171425">
              <a:buFont typeface="Arial" panose="020B0604020202020204" pitchFamily="34" charset="0"/>
              <a:buChar char="•"/>
            </a:pPr>
            <a:r>
              <a:rPr lang="en-US" dirty="0"/>
              <a:t>Prepare a tooth set-up in wax (2b). </a:t>
            </a:r>
          </a:p>
          <a:p>
            <a:pPr marL="171425" indent="-171425">
              <a:buFont typeface="Arial" panose="020B0604020202020204" pitchFamily="34" charset="0"/>
              <a:buChar char="•"/>
            </a:pPr>
            <a:r>
              <a:rPr lang="en-US" dirty="0"/>
              <a:t>Consult the separate Atlantis suprastructure Design Guide for detailed handling procedures in the laboratory. </a:t>
            </a:r>
          </a:p>
          <a:p>
            <a:endParaRPr lang="en-US" dirty="0"/>
          </a:p>
          <a:p>
            <a:r>
              <a:rPr lang="en-US" b="1" dirty="0"/>
              <a:t>Order – Atlantis suprastructures </a:t>
            </a:r>
          </a:p>
          <a:p>
            <a:pPr marL="171425" indent="-171425">
              <a:buFont typeface="Arial" panose="020B0604020202020204" pitchFamily="34" charset="0"/>
              <a:buChar char="•"/>
            </a:pPr>
            <a:r>
              <a:rPr lang="en-US" dirty="0"/>
              <a:t>Enter the order via the Atlantis WebOrder. Consult the Atlantis suprastructures – User guide for the ordering process. (3)</a:t>
            </a:r>
          </a:p>
          <a:p>
            <a:pPr marL="171425" indent="-171425">
              <a:buFont typeface="Arial" panose="020B0604020202020204" pitchFamily="34" charset="0"/>
              <a:buChar char="•"/>
            </a:pPr>
            <a:r>
              <a:rPr lang="en-US" dirty="0"/>
              <a:t>After review and final approval of the design in Atlantis Viewer, the suprastructure is fabricated. </a:t>
            </a:r>
          </a:p>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40</a:t>
            </a:fld>
            <a:endParaRPr lang="en-GB"/>
          </a:p>
        </p:txBody>
      </p:sp>
    </p:spTree>
    <p:extLst>
      <p:ext uri="{BB962C8B-B14F-4D97-AF65-F5344CB8AC3E}">
        <p14:creationId xmlns:p14="http://schemas.microsoft.com/office/powerpoint/2010/main" val="21954183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a:p>
            <a:r>
              <a:rPr lang="sv-SE" sz="1100" b="1" dirty="0"/>
              <a:t>Final restoration – Atlantis suprastructures </a:t>
            </a:r>
          </a:p>
          <a:p>
            <a:r>
              <a:rPr lang="en-US" sz="1100" dirty="0"/>
              <a:t>The Atlantis suprastructure is shipped to the dental laboratory. </a:t>
            </a:r>
          </a:p>
          <a:p>
            <a:endParaRPr lang="sv-SE" sz="1100" dirty="0"/>
          </a:p>
          <a:p>
            <a:r>
              <a:rPr lang="en-US" sz="1100" dirty="0"/>
              <a:t>Note: The Multibase EV Lab Bridge Screw is recommended to be used during the laboratory procedure with Atlantis suprastructures for the Astra Tech Implant System EV.</a:t>
            </a:r>
          </a:p>
          <a:p>
            <a:endParaRPr lang="sv-SE" sz="1100" dirty="0"/>
          </a:p>
          <a:p>
            <a:r>
              <a:rPr lang="sv-SE" sz="1100" b="1" dirty="0"/>
              <a:t>Final restoration – Atlantis suprastructures </a:t>
            </a:r>
          </a:p>
          <a:p>
            <a:r>
              <a:rPr lang="sv-SE" sz="1100" dirty="0" err="1"/>
              <a:t>Fabricate</a:t>
            </a:r>
            <a:r>
              <a:rPr lang="sv-SE" sz="1100" dirty="0"/>
              <a:t> the final </a:t>
            </a:r>
            <a:r>
              <a:rPr lang="sv-SE" sz="1100" dirty="0" err="1"/>
              <a:t>prosthesis</a:t>
            </a:r>
            <a:r>
              <a:rPr lang="sv-SE" sz="1100" dirty="0"/>
              <a:t>. </a:t>
            </a:r>
          </a:p>
          <a:p>
            <a:endParaRPr lang="sv-SE" sz="1100" dirty="0"/>
          </a:p>
          <a:p>
            <a:r>
              <a:rPr lang="en-US" sz="1100" b="1" dirty="0"/>
              <a:t>Installation of the final restoration </a:t>
            </a:r>
          </a:p>
          <a:p>
            <a:r>
              <a:rPr lang="sv-SE" sz="1100" dirty="0" err="1"/>
              <a:t>Remove</a:t>
            </a:r>
            <a:r>
              <a:rPr lang="sv-SE" sz="1100" dirty="0"/>
              <a:t> the </a:t>
            </a:r>
            <a:r>
              <a:rPr lang="sv-SE" sz="1100" dirty="0" err="1"/>
              <a:t>temporary</a:t>
            </a:r>
            <a:r>
              <a:rPr lang="sv-SE" sz="1100" dirty="0"/>
              <a:t> bridge. </a:t>
            </a:r>
          </a:p>
          <a:p>
            <a:r>
              <a:rPr lang="en-US" sz="1100" dirty="0"/>
              <a:t>Connect the final restoration with the Multibase EV Bridge Screws and check the fit. </a:t>
            </a:r>
          </a:p>
          <a:p>
            <a:r>
              <a:rPr lang="en-US" sz="1100" dirty="0"/>
              <a:t>Use the restorative driver handle together with the hex driver and the torque wrench to tighten to the recommended torque (15 Ncm). </a:t>
            </a:r>
          </a:p>
          <a:p>
            <a:r>
              <a:rPr lang="en-US" sz="1100" dirty="0"/>
              <a:t>Cover the screw head before the screw channel is filled with a suitable material e.g. composite resin. </a:t>
            </a:r>
          </a:p>
          <a:p>
            <a:r>
              <a:rPr lang="en-US" sz="1100" dirty="0"/>
              <a:t>Check function and contacts for balanced occlusion and articulation. </a:t>
            </a:r>
          </a:p>
          <a:p>
            <a:endParaRPr lang="sv-SE" sz="1100" dirty="0"/>
          </a:p>
          <a:p>
            <a:r>
              <a:rPr lang="en-US" sz="1100" dirty="0"/>
              <a:t>Note: The lab bridge screw should be replaced with a clinical bridge screw for placement of the final restoration in the clinical situation.  </a:t>
            </a:r>
          </a:p>
        </p:txBody>
      </p:sp>
      <p:sp>
        <p:nvSpPr>
          <p:cNvPr id="4" name="Slide Number Placeholder 3"/>
          <p:cNvSpPr>
            <a:spLocks noGrp="1"/>
          </p:cNvSpPr>
          <p:nvPr>
            <p:ph type="sldNum" sz="quarter" idx="10"/>
          </p:nvPr>
        </p:nvSpPr>
        <p:spPr/>
        <p:txBody>
          <a:bodyPr/>
          <a:lstStyle/>
          <a:p>
            <a:fld id="{49436F85-577F-4A92-A47F-D540A2BCC821}" type="slidenum">
              <a:rPr lang="en-GB" smtClean="0"/>
              <a:t>41</a:t>
            </a:fld>
            <a:endParaRPr lang="en-GB"/>
          </a:p>
        </p:txBody>
      </p:sp>
    </p:spTree>
    <p:extLst>
      <p:ext uri="{BB962C8B-B14F-4D97-AF65-F5344CB8AC3E}">
        <p14:creationId xmlns:p14="http://schemas.microsoft.com/office/powerpoint/2010/main" val="8298991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a:p>
            <a:r>
              <a:rPr lang="sv-SE" b="1" dirty="0"/>
              <a:t>Creating a </a:t>
            </a:r>
            <a:r>
              <a:rPr lang="sv-SE" b="1" dirty="0" err="1"/>
              <a:t>foundation</a:t>
            </a:r>
            <a:r>
              <a:rPr lang="sv-SE" b="1" dirty="0"/>
              <a:t> </a:t>
            </a:r>
          </a:p>
          <a:p>
            <a:pPr marL="171425" indent="-171425">
              <a:buFont typeface="Arial" panose="020B0604020202020204" pitchFamily="34" charset="0"/>
              <a:buChar char="•"/>
            </a:pPr>
            <a:r>
              <a:rPr lang="en-US" dirty="0"/>
              <a:t>Multibase Pick-ups are secured to the replicas in the master cast. </a:t>
            </a:r>
          </a:p>
          <a:p>
            <a:pPr marL="171425" indent="-171425">
              <a:buFont typeface="Arial" panose="020B0604020202020204" pitchFamily="34" charset="0"/>
              <a:buChar char="•"/>
            </a:pPr>
            <a:r>
              <a:rPr lang="en-US" dirty="0"/>
              <a:t>Dental floss is webbed around the pick-ups. The web provides a foundation for auto-polymerizing resin or </a:t>
            </a:r>
            <a:r>
              <a:rPr lang="en-US" dirty="0" err="1"/>
              <a:t>flowable</a:t>
            </a:r>
            <a:r>
              <a:rPr lang="en-US" dirty="0"/>
              <a:t> composite to secure the relationship of the pick-ups. </a:t>
            </a:r>
          </a:p>
          <a:p>
            <a:pPr marL="171425" indent="-171425">
              <a:buFont typeface="Arial" panose="020B0604020202020204" pitchFamily="34" charset="0"/>
              <a:buChar char="•"/>
            </a:pPr>
            <a:r>
              <a:rPr lang="en-US" dirty="0"/>
              <a:t>Apply a loose mixture of powder and liquid to the created web in small increments. </a:t>
            </a:r>
          </a:p>
          <a:p>
            <a:endParaRPr lang="sv-SE" dirty="0"/>
          </a:p>
          <a:p>
            <a:r>
              <a:rPr lang="sv-SE" b="1" dirty="0"/>
              <a:t>Final restoration installation </a:t>
            </a:r>
          </a:p>
          <a:p>
            <a:pPr marL="171425" indent="-171425">
              <a:buFont typeface="Arial" panose="020B0604020202020204" pitchFamily="34" charset="0"/>
              <a:buChar char="•"/>
            </a:pPr>
            <a:r>
              <a:rPr lang="en-US" dirty="0"/>
              <a:t>Once the resin has set, the verification jig has to be made stress-free before trying it in the mouth. </a:t>
            </a:r>
          </a:p>
          <a:p>
            <a:pPr marL="171425" indent="-171425">
              <a:buFont typeface="Arial" panose="020B0604020202020204" pitchFamily="34" charset="0"/>
              <a:buChar char="•"/>
            </a:pPr>
            <a:r>
              <a:rPr lang="en-US" dirty="0"/>
              <a:t>To relax the tensions built up in the verification jig during setting of the resin, the jig needs to be sectioned (2a). </a:t>
            </a:r>
          </a:p>
          <a:p>
            <a:pPr marL="171425" indent="-171425">
              <a:buFont typeface="Arial" panose="020B0604020202020204" pitchFamily="34" charset="0"/>
              <a:buChar char="•"/>
            </a:pPr>
            <a:r>
              <a:rPr lang="en-US" dirty="0"/>
              <a:t>The sections are reconnected with resin. This will prevent distortions when the jig is removed from the model (2b). </a:t>
            </a:r>
          </a:p>
          <a:p>
            <a:endParaRPr lang="sv-SE" dirty="0"/>
          </a:p>
          <a:p>
            <a:r>
              <a:rPr lang="sv-SE" b="1" dirty="0"/>
              <a:t>Stress–</a:t>
            </a:r>
            <a:r>
              <a:rPr lang="sv-SE" b="1" dirty="0" err="1"/>
              <a:t>free</a:t>
            </a:r>
            <a:r>
              <a:rPr lang="sv-SE" b="1" dirty="0"/>
              <a:t> </a:t>
            </a:r>
            <a:r>
              <a:rPr lang="sv-SE" b="1" dirty="0" err="1"/>
              <a:t>jig</a:t>
            </a:r>
            <a:r>
              <a:rPr lang="sv-SE" b="1" dirty="0"/>
              <a:t> </a:t>
            </a:r>
          </a:p>
          <a:p>
            <a:pPr marL="171425" indent="-171425">
              <a:buFont typeface="Arial" panose="020B0604020202020204" pitchFamily="34" charset="0"/>
              <a:buChar char="•"/>
            </a:pPr>
            <a:r>
              <a:rPr lang="en-US" dirty="0"/>
              <a:t>The verification jig is now ready for try-in in the mouth. (3)</a:t>
            </a:r>
          </a:p>
          <a:p>
            <a:endParaRPr lang="en-US" dirty="0"/>
          </a:p>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42</a:t>
            </a:fld>
            <a:endParaRPr lang="en-GB"/>
          </a:p>
        </p:txBody>
      </p:sp>
    </p:spTree>
    <p:extLst>
      <p:ext uri="{BB962C8B-B14F-4D97-AF65-F5344CB8AC3E}">
        <p14:creationId xmlns:p14="http://schemas.microsoft.com/office/powerpoint/2010/main" val="7404114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Insertion/inspection </a:t>
            </a:r>
          </a:p>
          <a:p>
            <a:pPr marL="171425" indent="-171425">
              <a:buFont typeface="Arial" panose="020B0604020202020204" pitchFamily="34" charset="0"/>
              <a:buChar char="•"/>
            </a:pPr>
            <a:r>
              <a:rPr lang="en-US" dirty="0"/>
              <a:t>When placing the verification jig in the mouth, start with a single bridge screw in one of the distal abutments. (1)</a:t>
            </a:r>
          </a:p>
          <a:p>
            <a:pPr marL="171425" indent="-171425">
              <a:buFont typeface="Arial" panose="020B0604020202020204" pitchFamily="34" charset="0"/>
              <a:buChar char="•"/>
            </a:pPr>
            <a:r>
              <a:rPr lang="en-US" dirty="0"/>
              <a:t>If a misfit is detected, the verification jig has to be sectioned to correct the poor fit and to allow for the components to be fully seated. </a:t>
            </a:r>
          </a:p>
          <a:p>
            <a:pPr marL="171425" indent="-171425">
              <a:buFont typeface="Arial" panose="020B0604020202020204" pitchFamily="34" charset="0"/>
              <a:buChar char="•"/>
            </a:pPr>
            <a:r>
              <a:rPr lang="en-US" dirty="0"/>
              <a:t>The objective is to achieve a passive fit so that the jig is seated completely on all abutments. </a:t>
            </a:r>
          </a:p>
          <a:p>
            <a:endParaRPr lang="en-US" dirty="0"/>
          </a:p>
          <a:p>
            <a:r>
              <a:rPr lang="en-US" b="1" dirty="0"/>
              <a:t>Sectioning/resin application </a:t>
            </a:r>
          </a:p>
          <a:p>
            <a:pPr marL="171425" indent="-171425">
              <a:buFont typeface="Arial" panose="020B0604020202020204" pitchFamily="34" charset="0"/>
              <a:buChar char="•"/>
            </a:pPr>
            <a:r>
              <a:rPr lang="en-US" dirty="0"/>
              <a:t>Section the verification jig (2a). </a:t>
            </a:r>
          </a:p>
          <a:p>
            <a:pPr marL="171425" indent="-171425">
              <a:buFont typeface="Arial" panose="020B0604020202020204" pitchFamily="34" charset="0"/>
              <a:buChar char="•"/>
            </a:pPr>
            <a:r>
              <a:rPr lang="en-US" dirty="0"/>
              <a:t>Reconnect the sectioned jig by applying auto-polymerizing resin intra-orally (2b). </a:t>
            </a:r>
          </a:p>
          <a:p>
            <a:endParaRPr lang="sv-SE" dirty="0"/>
          </a:p>
          <a:p>
            <a:r>
              <a:rPr lang="sv-SE" b="1" dirty="0"/>
              <a:t>New impression </a:t>
            </a:r>
          </a:p>
          <a:p>
            <a:pPr marL="171425" indent="-171425">
              <a:buFont typeface="Arial" panose="020B0604020202020204" pitchFamily="34" charset="0"/>
              <a:buChar char="•"/>
            </a:pPr>
            <a:r>
              <a:rPr lang="en-US" dirty="0"/>
              <a:t>Pick up the jig in a new impression and pour a new master cast. (3)</a:t>
            </a:r>
          </a:p>
          <a:p>
            <a:pPr marL="171425" indent="-171425">
              <a:buFont typeface="Arial" panose="020B0604020202020204" pitchFamily="34" charset="0"/>
              <a:buChar char="•"/>
            </a:pPr>
            <a:r>
              <a:rPr lang="en-US" dirty="0"/>
              <a:t>The new model is used to fabricate the final prosthesis and to ensure its accuracy. </a:t>
            </a:r>
          </a:p>
          <a:p>
            <a:pPr marL="171425" indent="-171425">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43</a:t>
            </a:fld>
            <a:endParaRPr lang="en-GB"/>
          </a:p>
        </p:txBody>
      </p:sp>
    </p:spTree>
    <p:extLst>
      <p:ext uri="{BB962C8B-B14F-4D97-AF65-F5344CB8AC3E}">
        <p14:creationId xmlns:p14="http://schemas.microsoft.com/office/powerpoint/2010/main" val="37909974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just Smart</a:t>
            </a:r>
          </a:p>
          <a:p>
            <a:pPr marL="171425" indent="-171425">
              <a:buFont typeface="Arial" panose="020B0604020202020204" pitchFamily="34" charset="0"/>
              <a:buChar char="•"/>
            </a:pPr>
            <a:r>
              <a:rPr lang="en-US" dirty="0" smtClean="0"/>
              <a:t>Your patients rely on you to restore their ability to eat, speak and smile with confidence.</a:t>
            </a:r>
          </a:p>
          <a:p>
            <a:pPr marL="171425" indent="-171425">
              <a:buFont typeface="Arial" panose="020B0604020202020204" pitchFamily="34" charset="0"/>
              <a:buChar char="•"/>
            </a:pPr>
            <a:r>
              <a:rPr lang="en-US" dirty="0" smtClean="0"/>
              <a:t>With the SmartFix</a:t>
            </a:r>
            <a:r>
              <a:rPr lang="en-US" baseline="0" dirty="0" smtClean="0"/>
              <a:t> concept you can improve the quality of life of your edentulous patients with a secure and reliable immediate full-arch restoration. </a:t>
            </a:r>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44</a:t>
            </a:fld>
            <a:endParaRPr lang="en-GB"/>
          </a:p>
        </p:txBody>
      </p:sp>
    </p:spTree>
    <p:extLst>
      <p:ext uri="{BB962C8B-B14F-4D97-AF65-F5344CB8AC3E}">
        <p14:creationId xmlns:p14="http://schemas.microsoft.com/office/powerpoint/2010/main" val="2790177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5</a:t>
            </a:fld>
            <a:endParaRPr lang="en-GB"/>
          </a:p>
        </p:txBody>
      </p:sp>
    </p:spTree>
    <p:extLst>
      <p:ext uri="{BB962C8B-B14F-4D97-AF65-F5344CB8AC3E}">
        <p14:creationId xmlns:p14="http://schemas.microsoft.com/office/powerpoint/2010/main" val="3895796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defTabSz="914266">
              <a:buFont typeface="Arial" panose="020B0604020202020204" pitchFamily="34" charset="0"/>
              <a:buChar char="•"/>
              <a:defRPr/>
            </a:pPr>
            <a:r>
              <a:rPr lang="en-US" dirty="0" smtClean="0"/>
              <a:t>Both parts of the Multibase EV abutment need to be tightened to 25 Ncm to secure a stable screw joint and pre-load. Thus implants need to be stable enough to withstand this tightening torque if you consider immediate temporization. </a:t>
            </a:r>
          </a:p>
          <a:p>
            <a:pPr marL="171425" indent="-171425" defTabSz="914266">
              <a:buFont typeface="Arial" panose="020B0604020202020204" pitchFamily="34" charset="0"/>
              <a:buChar char="•"/>
              <a:defRPr/>
            </a:pPr>
            <a:r>
              <a:rPr lang="en-US" dirty="0" smtClean="0"/>
              <a:t>If in doubt, healing abutments or even a two stage surgical approach can be an alternative</a:t>
            </a:r>
          </a:p>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6</a:t>
            </a:fld>
            <a:endParaRPr lang="en-GB"/>
          </a:p>
        </p:txBody>
      </p:sp>
    </p:spTree>
    <p:extLst>
      <p:ext uri="{BB962C8B-B14F-4D97-AF65-F5344CB8AC3E}">
        <p14:creationId xmlns:p14="http://schemas.microsoft.com/office/powerpoint/2010/main" val="1879412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err="1"/>
              <a:t>Simplant</a:t>
            </a:r>
            <a:r>
              <a:rPr lang="en-US" dirty="0"/>
              <a:t> computer guided implant treatment delivers precise implant planning and predictable restorative results. </a:t>
            </a:r>
          </a:p>
        </p:txBody>
      </p:sp>
      <p:sp>
        <p:nvSpPr>
          <p:cNvPr id="4" name="Slide Number Placeholder 3"/>
          <p:cNvSpPr>
            <a:spLocks noGrp="1"/>
          </p:cNvSpPr>
          <p:nvPr>
            <p:ph type="sldNum" sz="quarter" idx="10"/>
          </p:nvPr>
        </p:nvSpPr>
        <p:spPr/>
        <p:txBody>
          <a:bodyPr/>
          <a:lstStyle/>
          <a:p>
            <a:fld id="{49436F85-577F-4A92-A47F-D540A2BCC821}" type="slidenum">
              <a:rPr lang="en-GB" smtClean="0"/>
              <a:t>7</a:t>
            </a:fld>
            <a:endParaRPr lang="en-GB"/>
          </a:p>
        </p:txBody>
      </p:sp>
    </p:spTree>
    <p:extLst>
      <p:ext uri="{BB962C8B-B14F-4D97-AF65-F5344CB8AC3E}">
        <p14:creationId xmlns:p14="http://schemas.microsoft.com/office/powerpoint/2010/main" val="3989318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266">
              <a:defRPr/>
            </a:pPr>
            <a:r>
              <a:rPr lang="en-US" dirty="0" smtClean="0"/>
              <a:t>Tilting the unique </a:t>
            </a:r>
            <a:r>
              <a:rPr lang="en-US" dirty="0" err="1" smtClean="0"/>
              <a:t>OsseoSpeed</a:t>
            </a:r>
            <a:r>
              <a:rPr lang="en-US" baseline="0" dirty="0" smtClean="0"/>
              <a:t> Profile EV implant means less bone removal  at installation through less submerged placement</a:t>
            </a:r>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8</a:t>
            </a:fld>
            <a:endParaRPr lang="en-GB"/>
          </a:p>
        </p:txBody>
      </p:sp>
    </p:spTree>
    <p:extLst>
      <p:ext uri="{BB962C8B-B14F-4D97-AF65-F5344CB8AC3E}">
        <p14:creationId xmlns:p14="http://schemas.microsoft.com/office/powerpoint/2010/main" val="3213359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a:buFont typeface="Arial" panose="020B0604020202020204" pitchFamily="34" charset="0"/>
              <a:buChar char="•"/>
            </a:pPr>
            <a:r>
              <a:rPr lang="en-US" dirty="0" smtClean="0">
                <a:solidFill>
                  <a:schemeClr val="tx2"/>
                </a:solidFill>
                <a:ea typeface="Times New Roman" panose="02020603050405020304" pitchFamily="18" charset="0"/>
                <a:cs typeface="Times New Roman" panose="02020603050405020304" pitchFamily="18" charset="0"/>
              </a:rPr>
              <a:t>Angling </a:t>
            </a:r>
            <a:r>
              <a:rPr lang="en-US" dirty="0">
                <a:solidFill>
                  <a:schemeClr val="tx2"/>
                </a:solidFill>
                <a:ea typeface="Times New Roman" panose="02020603050405020304" pitchFamily="18" charset="0"/>
                <a:cs typeface="Times New Roman" panose="02020603050405020304" pitchFamily="18" charset="0"/>
              </a:rPr>
              <a:t>the bridge screw access channel is a unique option of Atlantis suprastructures, promoting ideal esthetics and function as well as simplifying handling during installation and/or removal of the prosthesis</a:t>
            </a:r>
            <a:endParaRPr lang="en-US" dirty="0">
              <a:solidFill>
                <a:schemeClr val="tx2"/>
              </a:solidFill>
              <a:cs typeface="Times New Roman" panose="02020603050405020304" pitchFamily="18" charset="0"/>
            </a:endParaRPr>
          </a:p>
          <a:p>
            <a:pPr marL="171425" indent="-171425">
              <a:buFont typeface="Arial" panose="020B0604020202020204" pitchFamily="34" charset="0"/>
              <a:buChar char="•"/>
            </a:pPr>
            <a:r>
              <a:rPr lang="en-US" dirty="0">
                <a:solidFill>
                  <a:schemeClr val="tx2"/>
                </a:solidFill>
                <a:cs typeface="Times New Roman" panose="02020603050405020304" pitchFamily="18" charset="0"/>
              </a:rPr>
              <a:t>ASA(</a:t>
            </a:r>
            <a:r>
              <a:rPr lang="en-US" dirty="0" smtClean="0"/>
              <a:t>angulated screw access )</a:t>
            </a:r>
            <a:r>
              <a:rPr lang="en-US" dirty="0">
                <a:solidFill>
                  <a:schemeClr val="tx2"/>
                </a:solidFill>
                <a:cs typeface="Times New Roman" panose="02020603050405020304" pitchFamily="18" charset="0"/>
              </a:rPr>
              <a:t> enables for divergence up to 30°</a:t>
            </a:r>
          </a:p>
          <a:p>
            <a:pPr marL="171425" indent="-171425">
              <a:buFont typeface="Arial" panose="020B0604020202020204" pitchFamily="34" charset="0"/>
              <a:buChar char="•"/>
            </a:pPr>
            <a:r>
              <a:rPr lang="en-US" dirty="0">
                <a:solidFill>
                  <a:schemeClr val="tx2"/>
                </a:solidFill>
                <a:cs typeface="Times New Roman" panose="02020603050405020304" pitchFamily="18" charset="0"/>
              </a:rPr>
              <a:t>ASA even for the bridge screw</a:t>
            </a:r>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9</a:t>
            </a:fld>
            <a:endParaRPr lang="en-GB"/>
          </a:p>
        </p:txBody>
      </p:sp>
    </p:spTree>
    <p:extLst>
      <p:ext uri="{BB962C8B-B14F-4D97-AF65-F5344CB8AC3E}">
        <p14:creationId xmlns:p14="http://schemas.microsoft.com/office/powerpoint/2010/main" val="17576954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
    <p:bg>
      <p:bgPr>
        <a:blipFill rotWithShape="1">
          <a:blip r:embed="rId2"/>
          <a:stretch>
            <a:fillRect/>
          </a:stretch>
        </a:blipFill>
        <a:effectLst/>
      </p:bgPr>
    </p:bg>
    <p:spTree>
      <p:nvGrpSpPr>
        <p:cNvPr id="1" name=""/>
        <p:cNvGrpSpPr/>
        <p:nvPr/>
      </p:nvGrpSpPr>
      <p:grpSpPr>
        <a:xfrm>
          <a:off x="0" y="0"/>
          <a:ext cx="0" cy="0"/>
          <a:chOff x="0" y="0"/>
          <a:chExt cx="0" cy="0"/>
        </a:xfrm>
      </p:grpSpPr>
      <p:sp>
        <p:nvSpPr>
          <p:cNvPr id="20" name="Title 1"/>
          <p:cNvSpPr>
            <a:spLocks noGrp="1"/>
          </p:cNvSpPr>
          <p:nvPr>
            <p:ph type="ctrTitle" hasCustomPrompt="1"/>
          </p:nvPr>
        </p:nvSpPr>
        <p:spPr>
          <a:xfrm>
            <a:off x="6640342" y="2813461"/>
            <a:ext cx="4862400" cy="1231078"/>
          </a:xfrm>
          <a:noFill/>
        </p:spPr>
        <p:txBody>
          <a:bodyPr lIns="0" tIns="0" rIns="0" bIns="0" anchor="ctr" anchorCtr="0"/>
          <a:lstStyle>
            <a:lvl1pPr algn="l">
              <a:defRPr sz="4000" b="0" baseline="0">
                <a:solidFill>
                  <a:schemeClr val="tx1">
                    <a:lumMod val="65000"/>
                    <a:lumOff val="35000"/>
                  </a:schemeClr>
                </a:solidFill>
              </a:defRPr>
            </a:lvl1pPr>
          </a:lstStyle>
          <a:p>
            <a:r>
              <a:rPr lang="en-US" noProof="0" dirty="0" smtClean="0"/>
              <a:t>Insert headline here in either white or grey</a:t>
            </a:r>
            <a:endParaRPr lang="en-US" noProof="0" dirty="0"/>
          </a:p>
        </p:txBody>
      </p:sp>
      <p:grpSp>
        <p:nvGrpSpPr>
          <p:cNvPr id="3" name="Gruppe 2"/>
          <p:cNvGrpSpPr/>
          <p:nvPr userDrawn="1"/>
        </p:nvGrpSpPr>
        <p:grpSpPr>
          <a:xfrm>
            <a:off x="-27279783" y="-3540034"/>
            <a:ext cx="39478305" cy="3113045"/>
            <a:chOff x="0" y="-1705702"/>
            <a:chExt cx="12192000" cy="961395"/>
          </a:xfrm>
        </p:grpSpPr>
        <p:pic>
          <p:nvPicPr>
            <p:cNvPr id="18" name="Billede 1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0200" y="-1535009"/>
              <a:ext cx="11530013" cy="91494"/>
            </a:xfrm>
            <a:prstGeom prst="rect">
              <a:avLst/>
            </a:prstGeom>
          </p:spPr>
        </p:pic>
        <p:sp>
          <p:nvSpPr>
            <p:cNvPr id="2" name="Rektangel 1"/>
            <p:cNvSpPr/>
            <p:nvPr userDrawn="1"/>
          </p:nvSpPr>
          <p:spPr>
            <a:xfrm>
              <a:off x="0" y="-1705702"/>
              <a:ext cx="12192000" cy="96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smtClean="0">
                <a:solidFill>
                  <a:srgbClr val="FFFFFF"/>
                </a:solidFill>
              </a:endParaRPr>
            </a:p>
          </p:txBody>
        </p:sp>
      </p:grpSp>
      <p:pic>
        <p:nvPicPr>
          <p:cNvPr id="22" name="Billede 1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flipH="1">
            <a:off x="330200" y="5651195"/>
            <a:ext cx="11530013" cy="91494"/>
          </a:xfrm>
          <a:prstGeom prst="rect">
            <a:avLst/>
          </a:prstGeom>
        </p:spPr>
      </p:pic>
      <p:pic>
        <p:nvPicPr>
          <p:cNvPr id="23" name="Billede 1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4741" y="5972130"/>
            <a:ext cx="1505262" cy="427995"/>
          </a:xfrm>
          <a:prstGeom prst="rect">
            <a:avLst/>
          </a:prstGeom>
        </p:spPr>
      </p:pic>
      <p:sp>
        <p:nvSpPr>
          <p:cNvPr id="16" name="Text Placeholder 6"/>
          <p:cNvSpPr>
            <a:spLocks noGrp="1"/>
          </p:cNvSpPr>
          <p:nvPr userDrawn="1">
            <p:ph type="body" sz="quarter" idx="15" hasCustomPrompt="1"/>
          </p:nvPr>
        </p:nvSpPr>
        <p:spPr>
          <a:xfrm>
            <a:off x="330203" y="5933036"/>
            <a:ext cx="1567299" cy="270000"/>
          </a:xfrm>
        </p:spPr>
        <p:txBody>
          <a:bodyPr anchor="ctr" anchorCtr="0"/>
          <a:lstStyle>
            <a:lvl1pPr marL="0" indent="0">
              <a:buNone/>
              <a:defRPr sz="1800">
                <a:solidFill>
                  <a:srgbClr val="FFFFFF"/>
                </a:solidFill>
              </a:defRPr>
            </a:lvl1pPr>
          </a:lstStyle>
          <a:p>
            <a:pPr lvl="0"/>
            <a:r>
              <a:rPr lang="en-US" noProof="0" dirty="0" smtClean="0"/>
              <a:t>Implants</a:t>
            </a:r>
          </a:p>
        </p:txBody>
      </p:sp>
      <p:sp>
        <p:nvSpPr>
          <p:cNvPr id="29" name="Platshållare för datum 2"/>
          <p:cNvSpPr>
            <a:spLocks noGrp="1"/>
          </p:cNvSpPr>
          <p:nvPr userDrawn="1">
            <p:ph type="dt" sz="half" idx="10"/>
          </p:nvPr>
        </p:nvSpPr>
        <p:spPr>
          <a:xfrm>
            <a:off x="842175" y="6498562"/>
            <a:ext cx="1037025" cy="176675"/>
          </a:xfrm>
        </p:spPr>
        <p:txBody>
          <a:bodyPr/>
          <a:lstStyle>
            <a:lvl1pPr>
              <a:defRPr>
                <a:solidFill>
                  <a:srgbClr val="FFFFFF"/>
                </a:solidFill>
              </a:defRPr>
            </a:lvl1pPr>
          </a:lstStyle>
          <a:p>
            <a:fld id="{6B9F3CA1-049F-3B42-8CBF-ECC1CE2C24FD}" type="datetime1">
              <a:rPr lang="sv-SE" smtClean="0"/>
              <a:t>2017-09-25</a:t>
            </a:fld>
            <a:endParaRPr lang="en-GB" dirty="0"/>
          </a:p>
        </p:txBody>
      </p:sp>
      <p:sp>
        <p:nvSpPr>
          <p:cNvPr id="30" name="Platshållare för sidfot 3"/>
          <p:cNvSpPr>
            <a:spLocks noGrp="1"/>
          </p:cNvSpPr>
          <p:nvPr userDrawn="1">
            <p:ph type="ftr" sz="quarter" idx="11"/>
          </p:nvPr>
        </p:nvSpPr>
        <p:spPr>
          <a:xfrm>
            <a:off x="2008574" y="6498562"/>
            <a:ext cx="3942963" cy="176675"/>
          </a:xfrm>
        </p:spPr>
        <p:txBody>
          <a:bodyPr/>
          <a:lstStyle>
            <a:lvl1pPr>
              <a:defRPr>
                <a:solidFill>
                  <a:srgbClr val="FFFFFF"/>
                </a:solidFill>
              </a:defRPr>
            </a:lvl1pPr>
          </a:lstStyle>
          <a:p>
            <a:r>
              <a:rPr lang="en-GB" smtClean="0"/>
              <a:t>Dentsply Sirona 2016</a:t>
            </a:r>
            <a:endParaRPr lang="en-GB" dirty="0"/>
          </a:p>
        </p:txBody>
      </p:sp>
      <p:sp>
        <p:nvSpPr>
          <p:cNvPr id="31" name="Platshållare för bildnummer 4"/>
          <p:cNvSpPr>
            <a:spLocks noGrp="1"/>
          </p:cNvSpPr>
          <p:nvPr userDrawn="1">
            <p:ph type="sldNum" sz="quarter" idx="12"/>
          </p:nvPr>
        </p:nvSpPr>
        <p:spPr>
          <a:xfrm>
            <a:off x="330201" y="6498561"/>
            <a:ext cx="382599" cy="176675"/>
          </a:xfrm>
        </p:spPr>
        <p:txBody>
          <a:bodyPr/>
          <a:lstStyle>
            <a:lvl1pPr>
              <a:defRPr>
                <a:solidFill>
                  <a:srgbClr val="FFFFFF"/>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1187766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reaker_A">
    <p:bg>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330201" y="555626"/>
            <a:ext cx="5772150" cy="2971800"/>
          </a:xfrm>
          <a:noFill/>
        </p:spPr>
        <p:txBody>
          <a:bodyPr vert="horz" lIns="0" tIns="0" rIns="0" bIns="0" rtlCol="0" anchor="t" anchorCtr="0">
            <a:noAutofit/>
          </a:bodyPr>
          <a:lstStyle>
            <a:lvl1pPr>
              <a:defRPr lang="da-DK" sz="4800" b="0" baseline="0" dirty="0">
                <a:solidFill>
                  <a:srgbClr val="FFFFFF"/>
                </a:solidFill>
              </a:defRPr>
            </a:lvl1pPr>
          </a:lstStyle>
          <a:p>
            <a:r>
              <a:rPr lang="en-US" noProof="0" smtClean="0"/>
              <a:t>Click to add title</a:t>
            </a:r>
          </a:p>
        </p:txBody>
      </p:sp>
      <p:sp>
        <p:nvSpPr>
          <p:cNvPr id="9" name="Date Placeholder 3"/>
          <p:cNvSpPr>
            <a:spLocks noGrp="1"/>
          </p:cNvSpPr>
          <p:nvPr>
            <p:ph type="dt" sz="half" idx="2"/>
          </p:nvPr>
        </p:nvSpPr>
        <p:spPr>
          <a:xfrm>
            <a:off x="842175" y="6498562"/>
            <a:ext cx="1037025" cy="176675"/>
          </a:xfrm>
          <a:prstGeom prst="rect">
            <a:avLst/>
          </a:prstGeom>
        </p:spPr>
        <p:txBody>
          <a:bodyPr vert="horz" lIns="0" tIns="0" rIns="0" bIns="0" rtlCol="0" anchor="b" anchorCtr="0">
            <a:noAutofit/>
          </a:bodyPr>
          <a:lstStyle>
            <a:lvl1pPr algn="l">
              <a:defRPr sz="800">
                <a:solidFill>
                  <a:schemeClr val="bg1"/>
                </a:solidFill>
              </a:defRPr>
            </a:lvl1pPr>
          </a:lstStyle>
          <a:p>
            <a:fld id="{9D691C85-A9F1-5F40-A745-9B6F69B9A00D}" type="datetime1">
              <a:rPr lang="sv-SE" smtClean="0"/>
              <a:t>2017-09-25</a:t>
            </a:fld>
            <a:endParaRPr lang="en-GB" dirty="0"/>
          </a:p>
        </p:txBody>
      </p:sp>
      <p:sp>
        <p:nvSpPr>
          <p:cNvPr id="10" name="Footer Placeholder 4"/>
          <p:cNvSpPr>
            <a:spLocks noGrp="1"/>
          </p:cNvSpPr>
          <p:nvPr>
            <p:ph type="ftr" sz="quarter" idx="3"/>
          </p:nvPr>
        </p:nvSpPr>
        <p:spPr>
          <a:xfrm>
            <a:off x="2008574" y="6498562"/>
            <a:ext cx="3942963" cy="176675"/>
          </a:xfrm>
          <a:prstGeom prst="rect">
            <a:avLst/>
          </a:prstGeom>
        </p:spPr>
        <p:txBody>
          <a:bodyPr vert="horz" lIns="0" tIns="0" rIns="0" bIns="0" rtlCol="0" anchor="b" anchorCtr="0">
            <a:noAutofit/>
          </a:bodyPr>
          <a:lstStyle>
            <a:lvl1pPr algn="l">
              <a:defRPr sz="800">
                <a:solidFill>
                  <a:schemeClr val="bg1"/>
                </a:solidFill>
              </a:defRPr>
            </a:lvl1pPr>
          </a:lstStyle>
          <a:p>
            <a:r>
              <a:rPr lang="en-GB" dirty="0" smtClean="0"/>
              <a:t>Dentsply Sirona 2017</a:t>
            </a:r>
            <a:endParaRPr lang="en-GB" dirty="0"/>
          </a:p>
        </p:txBody>
      </p:sp>
      <p:sp>
        <p:nvSpPr>
          <p:cNvPr id="11" name="Slide Number Placeholder 5"/>
          <p:cNvSpPr>
            <a:spLocks noGrp="1"/>
          </p:cNvSpPr>
          <p:nvPr>
            <p:ph type="sldNum" sz="quarter" idx="4"/>
          </p:nvPr>
        </p:nvSpPr>
        <p:spPr>
          <a:xfrm>
            <a:off x="330201" y="6498561"/>
            <a:ext cx="382599" cy="176675"/>
          </a:xfrm>
          <a:prstGeom prst="rect">
            <a:avLst/>
          </a:prstGeom>
        </p:spPr>
        <p:txBody>
          <a:bodyPr vert="horz" lIns="0" tIns="0" rIns="0" bIns="0" rtlCol="0" anchor="b" anchorCtr="0">
            <a:noAutofit/>
          </a:bodyPr>
          <a:lstStyle>
            <a:lvl1pPr algn="l">
              <a:defRPr sz="800">
                <a:solidFill>
                  <a:schemeClr val="bg1"/>
                </a:solidFill>
              </a:defRPr>
            </a:lvl1pPr>
          </a:lstStyle>
          <a:p>
            <a:fld id="{45D37B1E-C366-494F-A587-962AD9AABC83}" type="slidenum">
              <a:rPr lang="en-GB" smtClean="0"/>
              <a:pPr/>
              <a:t>‹#›</a:t>
            </a:fld>
            <a:endParaRPr lang="en-GB" dirty="0"/>
          </a:p>
        </p:txBody>
      </p:sp>
      <p:pic>
        <p:nvPicPr>
          <p:cNvPr id="7" name="Bildobjekt 6" descr="Dentsply_Sirona_NEG.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6232" y="5969311"/>
            <a:ext cx="1502410" cy="429260"/>
          </a:xfrm>
          <a:prstGeom prst="rect">
            <a:avLst/>
          </a:prstGeom>
        </p:spPr>
      </p:pic>
      <p:sp>
        <p:nvSpPr>
          <p:cNvPr id="8" name="textruta 7"/>
          <p:cNvSpPr txBox="1"/>
          <p:nvPr userDrawn="1"/>
        </p:nvSpPr>
        <p:spPr>
          <a:xfrm>
            <a:off x="328984" y="6272393"/>
            <a:ext cx="538848" cy="153888"/>
          </a:xfrm>
          <a:prstGeom prst="rect">
            <a:avLst/>
          </a:prstGeom>
          <a:noFill/>
        </p:spPr>
        <p:txBody>
          <a:bodyPr wrap="square" lIns="0" tIns="0" rIns="0" bIns="0" rtlCol="0">
            <a:spAutoFit/>
          </a:bodyPr>
          <a:lstStyle/>
          <a:p>
            <a:r>
              <a:rPr lang="en-US" sz="1000" noProof="0" smtClean="0">
                <a:solidFill>
                  <a:schemeClr val="bg1"/>
                </a:solidFill>
              </a:rPr>
              <a:t>Implants</a:t>
            </a:r>
          </a:p>
        </p:txBody>
      </p:sp>
    </p:spTree>
    <p:extLst>
      <p:ext uri="{BB962C8B-B14F-4D97-AF65-F5344CB8AC3E}">
        <p14:creationId xmlns:p14="http://schemas.microsoft.com/office/powerpoint/2010/main" val="1586610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reaker_B">
    <p:bg>
      <p:bgPr>
        <a:solidFill>
          <a:schemeClr val="accent1"/>
        </a:solidFill>
        <a:effectLst/>
      </p:bgPr>
    </p:bg>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330201" y="555626"/>
            <a:ext cx="5772150" cy="2971800"/>
          </a:xfrm>
          <a:noFill/>
        </p:spPr>
        <p:txBody>
          <a:bodyPr vert="horz" lIns="0" tIns="0" rIns="0" bIns="0" rtlCol="0" anchor="t" anchorCtr="0">
            <a:noAutofit/>
          </a:bodyPr>
          <a:lstStyle>
            <a:lvl1pPr>
              <a:defRPr lang="da-DK" sz="4800" b="0" baseline="0" dirty="0">
                <a:solidFill>
                  <a:schemeClr val="bg1"/>
                </a:solidFill>
              </a:defRPr>
            </a:lvl1pPr>
          </a:lstStyle>
          <a:p>
            <a:r>
              <a:rPr lang="en-US" noProof="0" dirty="0" smtClean="0"/>
              <a:t>Click to add title</a:t>
            </a:r>
          </a:p>
        </p:txBody>
      </p:sp>
      <p:sp>
        <p:nvSpPr>
          <p:cNvPr id="9" name="Date Placeholder 3"/>
          <p:cNvSpPr>
            <a:spLocks noGrp="1"/>
          </p:cNvSpPr>
          <p:nvPr>
            <p:ph type="dt" sz="half" idx="2"/>
          </p:nvPr>
        </p:nvSpPr>
        <p:spPr>
          <a:xfrm>
            <a:off x="842175" y="6498562"/>
            <a:ext cx="1037025" cy="176675"/>
          </a:xfrm>
          <a:prstGeom prst="rect">
            <a:avLst/>
          </a:prstGeom>
        </p:spPr>
        <p:txBody>
          <a:bodyPr vert="horz" lIns="0" tIns="0" rIns="0" bIns="0" rtlCol="0" anchor="b" anchorCtr="0">
            <a:noAutofit/>
          </a:bodyPr>
          <a:lstStyle>
            <a:lvl1pPr algn="l">
              <a:defRPr sz="800">
                <a:solidFill>
                  <a:schemeClr val="bg1"/>
                </a:solidFill>
              </a:defRPr>
            </a:lvl1pPr>
          </a:lstStyle>
          <a:p>
            <a:fld id="{3614424E-C892-F145-9900-F15FBC1388C5}" type="datetime1">
              <a:rPr lang="sv-SE" smtClean="0"/>
              <a:t>2017-09-25</a:t>
            </a:fld>
            <a:endParaRPr lang="en-GB" dirty="0"/>
          </a:p>
        </p:txBody>
      </p:sp>
      <p:sp>
        <p:nvSpPr>
          <p:cNvPr id="10" name="Footer Placeholder 4"/>
          <p:cNvSpPr>
            <a:spLocks noGrp="1"/>
          </p:cNvSpPr>
          <p:nvPr>
            <p:ph type="ftr" sz="quarter" idx="3"/>
          </p:nvPr>
        </p:nvSpPr>
        <p:spPr>
          <a:xfrm>
            <a:off x="2008574" y="6498562"/>
            <a:ext cx="3942963" cy="176675"/>
          </a:xfrm>
          <a:prstGeom prst="rect">
            <a:avLst/>
          </a:prstGeom>
        </p:spPr>
        <p:txBody>
          <a:bodyPr vert="horz" lIns="0" tIns="0" rIns="0" bIns="0" rtlCol="0" anchor="b" anchorCtr="0">
            <a:noAutofit/>
          </a:bodyPr>
          <a:lstStyle>
            <a:lvl1pPr algn="l">
              <a:defRPr sz="800">
                <a:solidFill>
                  <a:schemeClr val="bg1"/>
                </a:solidFill>
              </a:defRPr>
            </a:lvl1pPr>
          </a:lstStyle>
          <a:p>
            <a:r>
              <a:rPr lang="en-GB" dirty="0" smtClean="0"/>
              <a:t>Dentsply Sirona 2017</a:t>
            </a:r>
            <a:endParaRPr lang="en-GB" dirty="0"/>
          </a:p>
        </p:txBody>
      </p:sp>
      <p:sp>
        <p:nvSpPr>
          <p:cNvPr id="11" name="Slide Number Placeholder 5"/>
          <p:cNvSpPr>
            <a:spLocks noGrp="1"/>
          </p:cNvSpPr>
          <p:nvPr>
            <p:ph type="sldNum" sz="quarter" idx="4"/>
          </p:nvPr>
        </p:nvSpPr>
        <p:spPr>
          <a:xfrm>
            <a:off x="330201" y="6498561"/>
            <a:ext cx="382599" cy="176675"/>
          </a:xfrm>
          <a:prstGeom prst="rect">
            <a:avLst/>
          </a:prstGeom>
        </p:spPr>
        <p:txBody>
          <a:bodyPr vert="horz" lIns="0" tIns="0" rIns="0" bIns="0" rtlCol="0" anchor="b" anchorCtr="0">
            <a:noAutofit/>
          </a:bodyPr>
          <a:lstStyle>
            <a:lvl1pPr algn="l">
              <a:defRPr sz="800">
                <a:solidFill>
                  <a:schemeClr val="bg1"/>
                </a:solidFill>
              </a:defRPr>
            </a:lvl1pPr>
          </a:lstStyle>
          <a:p>
            <a:fld id="{45D37B1E-C366-494F-A587-962AD9AABC83}" type="slidenum">
              <a:rPr lang="en-GB" smtClean="0"/>
              <a:pPr/>
              <a:t>‹#›</a:t>
            </a:fld>
            <a:endParaRPr lang="en-GB" dirty="0"/>
          </a:p>
        </p:txBody>
      </p:sp>
      <p:pic>
        <p:nvPicPr>
          <p:cNvPr id="7" name="Bildobjekt 6" descr="Dentsply_Sirona_NEG.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6232" y="5969311"/>
            <a:ext cx="1502410" cy="429260"/>
          </a:xfrm>
          <a:prstGeom prst="rect">
            <a:avLst/>
          </a:prstGeom>
        </p:spPr>
      </p:pic>
      <p:sp>
        <p:nvSpPr>
          <p:cNvPr id="8" name="textruta 7"/>
          <p:cNvSpPr txBox="1"/>
          <p:nvPr userDrawn="1"/>
        </p:nvSpPr>
        <p:spPr>
          <a:xfrm>
            <a:off x="328984" y="6272393"/>
            <a:ext cx="538848" cy="153888"/>
          </a:xfrm>
          <a:prstGeom prst="rect">
            <a:avLst/>
          </a:prstGeom>
          <a:noFill/>
        </p:spPr>
        <p:txBody>
          <a:bodyPr wrap="square" lIns="0" tIns="0" rIns="0" bIns="0" rtlCol="0">
            <a:spAutoFit/>
          </a:bodyPr>
          <a:lstStyle/>
          <a:p>
            <a:r>
              <a:rPr lang="en-US" sz="1000" noProof="0" dirty="0" smtClean="0">
                <a:solidFill>
                  <a:schemeClr val="bg1"/>
                </a:solidFill>
              </a:rPr>
              <a:t>Implants</a:t>
            </a:r>
          </a:p>
        </p:txBody>
      </p:sp>
    </p:spTree>
    <p:extLst>
      <p:ext uri="{BB962C8B-B14F-4D97-AF65-F5344CB8AC3E}">
        <p14:creationId xmlns:p14="http://schemas.microsoft.com/office/powerpoint/2010/main" val="2664704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reaker_C">
    <p:bg>
      <p:bgPr>
        <a:solidFill>
          <a:schemeClr val="tx2"/>
        </a:solidFill>
        <a:effectLst/>
      </p:bgPr>
    </p:bg>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330201" y="555626"/>
            <a:ext cx="5772150" cy="2971800"/>
          </a:xfrm>
          <a:noFill/>
        </p:spPr>
        <p:txBody>
          <a:bodyPr vert="horz" lIns="0" tIns="0" rIns="0" bIns="0" rtlCol="0" anchor="t" anchorCtr="0">
            <a:noAutofit/>
          </a:bodyPr>
          <a:lstStyle>
            <a:lvl1pPr>
              <a:defRPr lang="da-DK" sz="4800" b="0" baseline="0" dirty="0">
                <a:solidFill>
                  <a:schemeClr val="bg1"/>
                </a:solidFill>
              </a:defRPr>
            </a:lvl1pPr>
          </a:lstStyle>
          <a:p>
            <a:r>
              <a:rPr lang="en-US" noProof="0" smtClean="0"/>
              <a:t>Click to add title</a:t>
            </a:r>
          </a:p>
        </p:txBody>
      </p:sp>
      <p:sp>
        <p:nvSpPr>
          <p:cNvPr id="9" name="Date Placeholder 3"/>
          <p:cNvSpPr>
            <a:spLocks noGrp="1"/>
          </p:cNvSpPr>
          <p:nvPr>
            <p:ph type="dt" sz="half" idx="2"/>
          </p:nvPr>
        </p:nvSpPr>
        <p:spPr>
          <a:xfrm>
            <a:off x="842175" y="6498562"/>
            <a:ext cx="1037025" cy="176675"/>
          </a:xfrm>
          <a:prstGeom prst="rect">
            <a:avLst/>
          </a:prstGeom>
        </p:spPr>
        <p:txBody>
          <a:bodyPr vert="horz" lIns="0" tIns="0" rIns="0" bIns="0" rtlCol="0" anchor="b" anchorCtr="0">
            <a:noAutofit/>
          </a:bodyPr>
          <a:lstStyle>
            <a:lvl1pPr algn="l">
              <a:defRPr sz="800">
                <a:solidFill>
                  <a:schemeClr val="bg1"/>
                </a:solidFill>
              </a:defRPr>
            </a:lvl1pPr>
          </a:lstStyle>
          <a:p>
            <a:fld id="{81F08E20-4AD4-334B-8380-46F705ABAF65}" type="datetime1">
              <a:rPr lang="sv-SE" smtClean="0"/>
              <a:t>2017-09-25</a:t>
            </a:fld>
            <a:endParaRPr lang="en-GB" dirty="0"/>
          </a:p>
        </p:txBody>
      </p:sp>
      <p:sp>
        <p:nvSpPr>
          <p:cNvPr id="10" name="Footer Placeholder 4"/>
          <p:cNvSpPr>
            <a:spLocks noGrp="1"/>
          </p:cNvSpPr>
          <p:nvPr>
            <p:ph type="ftr" sz="quarter" idx="3"/>
          </p:nvPr>
        </p:nvSpPr>
        <p:spPr>
          <a:xfrm>
            <a:off x="2008574" y="6498562"/>
            <a:ext cx="3942963" cy="176675"/>
          </a:xfrm>
          <a:prstGeom prst="rect">
            <a:avLst/>
          </a:prstGeom>
        </p:spPr>
        <p:txBody>
          <a:bodyPr vert="horz" lIns="0" tIns="0" rIns="0" bIns="0" rtlCol="0" anchor="b" anchorCtr="0">
            <a:noAutofit/>
          </a:bodyPr>
          <a:lstStyle>
            <a:lvl1pPr algn="l">
              <a:defRPr sz="800">
                <a:solidFill>
                  <a:schemeClr val="bg1"/>
                </a:solidFill>
              </a:defRPr>
            </a:lvl1pPr>
          </a:lstStyle>
          <a:p>
            <a:r>
              <a:rPr lang="en-GB" dirty="0" smtClean="0"/>
              <a:t>Dentsply Sirona 2017</a:t>
            </a:r>
            <a:endParaRPr lang="en-GB" dirty="0"/>
          </a:p>
        </p:txBody>
      </p:sp>
      <p:sp>
        <p:nvSpPr>
          <p:cNvPr id="11" name="Slide Number Placeholder 5"/>
          <p:cNvSpPr>
            <a:spLocks noGrp="1"/>
          </p:cNvSpPr>
          <p:nvPr>
            <p:ph type="sldNum" sz="quarter" idx="4"/>
          </p:nvPr>
        </p:nvSpPr>
        <p:spPr>
          <a:xfrm>
            <a:off x="330201" y="6498561"/>
            <a:ext cx="382599" cy="176675"/>
          </a:xfrm>
          <a:prstGeom prst="rect">
            <a:avLst/>
          </a:prstGeom>
        </p:spPr>
        <p:txBody>
          <a:bodyPr vert="horz" lIns="0" tIns="0" rIns="0" bIns="0" rtlCol="0" anchor="b" anchorCtr="0">
            <a:noAutofit/>
          </a:bodyPr>
          <a:lstStyle>
            <a:lvl1pPr algn="l">
              <a:defRPr sz="800">
                <a:solidFill>
                  <a:schemeClr val="bg1"/>
                </a:solidFill>
              </a:defRPr>
            </a:lvl1pPr>
          </a:lstStyle>
          <a:p>
            <a:fld id="{45D37B1E-C366-494F-A587-962AD9AABC83}" type="slidenum">
              <a:rPr lang="en-GB" smtClean="0"/>
              <a:pPr/>
              <a:t>‹#›</a:t>
            </a:fld>
            <a:endParaRPr lang="en-GB" dirty="0"/>
          </a:p>
        </p:txBody>
      </p:sp>
      <p:pic>
        <p:nvPicPr>
          <p:cNvPr id="7" name="Bildobjekt 6" descr="Dentsply_Sirona_NEG.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6232" y="5969311"/>
            <a:ext cx="1502410" cy="429260"/>
          </a:xfrm>
          <a:prstGeom prst="rect">
            <a:avLst/>
          </a:prstGeom>
        </p:spPr>
      </p:pic>
      <p:sp>
        <p:nvSpPr>
          <p:cNvPr id="8" name="textruta 7"/>
          <p:cNvSpPr txBox="1"/>
          <p:nvPr userDrawn="1"/>
        </p:nvSpPr>
        <p:spPr>
          <a:xfrm>
            <a:off x="328984" y="6272393"/>
            <a:ext cx="538848" cy="153888"/>
          </a:xfrm>
          <a:prstGeom prst="rect">
            <a:avLst/>
          </a:prstGeom>
          <a:noFill/>
        </p:spPr>
        <p:txBody>
          <a:bodyPr wrap="square" lIns="0" tIns="0" rIns="0" bIns="0" rtlCol="0">
            <a:spAutoFit/>
          </a:bodyPr>
          <a:lstStyle/>
          <a:p>
            <a:r>
              <a:rPr lang="en-US" sz="1000" noProof="0" smtClean="0">
                <a:solidFill>
                  <a:schemeClr val="bg1"/>
                </a:solidFill>
              </a:rPr>
              <a:t>Implants</a:t>
            </a:r>
          </a:p>
        </p:txBody>
      </p:sp>
    </p:spTree>
    <p:extLst>
      <p:ext uri="{BB962C8B-B14F-4D97-AF65-F5344CB8AC3E}">
        <p14:creationId xmlns:p14="http://schemas.microsoft.com/office/powerpoint/2010/main" val="4037856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reaker Image_Yellow">
    <p:spTree>
      <p:nvGrpSpPr>
        <p:cNvPr id="1" name=""/>
        <p:cNvGrpSpPr/>
        <p:nvPr/>
      </p:nvGrpSpPr>
      <p:grpSpPr>
        <a:xfrm>
          <a:off x="0" y="0"/>
          <a:ext cx="0" cy="0"/>
          <a:chOff x="0" y="0"/>
          <a:chExt cx="0" cy="0"/>
        </a:xfrm>
      </p:grpSpPr>
      <p:sp>
        <p:nvSpPr>
          <p:cNvPr id="14" name="Pladsholder til billede 11"/>
          <p:cNvSpPr>
            <a:spLocks noGrp="1"/>
          </p:cNvSpPr>
          <p:nvPr>
            <p:ph type="pic" sz="quarter" idx="14" hasCustomPrompt="1"/>
          </p:nvPr>
        </p:nvSpPr>
        <p:spPr>
          <a:xfrm>
            <a:off x="0" y="0"/>
            <a:ext cx="12192000" cy="6858000"/>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8" name="Rectangle 11"/>
          <p:cNvSpPr/>
          <p:nvPr userDrawn="1"/>
        </p:nvSpPr>
        <p:spPr>
          <a:xfrm>
            <a:off x="0" y="3175"/>
            <a:ext cx="12192000" cy="6858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err="1"/>
          </a:p>
        </p:txBody>
      </p:sp>
      <p:sp>
        <p:nvSpPr>
          <p:cNvPr id="18" name="Title 1"/>
          <p:cNvSpPr>
            <a:spLocks noGrp="1"/>
          </p:cNvSpPr>
          <p:nvPr>
            <p:ph type="title" hasCustomPrompt="1"/>
          </p:nvPr>
        </p:nvSpPr>
        <p:spPr>
          <a:xfrm>
            <a:off x="330200" y="559229"/>
            <a:ext cx="9566837" cy="2052768"/>
          </a:xfrm>
          <a:noFill/>
        </p:spPr>
        <p:txBody>
          <a:bodyPr vert="horz" lIns="0" tIns="0" rIns="0" bIns="0" rtlCol="0" anchor="t" anchorCtr="0">
            <a:noAutofit/>
          </a:bodyPr>
          <a:lstStyle>
            <a:lvl1pPr>
              <a:defRPr lang="da-DK" sz="4800" b="0" baseline="0" dirty="0">
                <a:solidFill>
                  <a:srgbClr val="FFFFFF"/>
                </a:solidFill>
              </a:defRPr>
            </a:lvl1pPr>
          </a:lstStyle>
          <a:p>
            <a:r>
              <a:rPr lang="en-US" noProof="0" smtClean="0"/>
              <a:t>Click to add title</a:t>
            </a:r>
          </a:p>
        </p:txBody>
      </p:sp>
      <p:sp>
        <p:nvSpPr>
          <p:cNvPr id="11" name="Date Placeholder 3"/>
          <p:cNvSpPr>
            <a:spLocks noGrp="1"/>
          </p:cNvSpPr>
          <p:nvPr>
            <p:ph type="dt" sz="half" idx="2"/>
          </p:nvPr>
        </p:nvSpPr>
        <p:spPr>
          <a:xfrm>
            <a:off x="842175" y="6498562"/>
            <a:ext cx="1037025" cy="176675"/>
          </a:xfrm>
          <a:prstGeom prst="rect">
            <a:avLst/>
          </a:prstGeom>
        </p:spPr>
        <p:txBody>
          <a:bodyPr vert="horz" lIns="0" tIns="0" rIns="0" bIns="0" rtlCol="0" anchor="b" anchorCtr="0">
            <a:noAutofit/>
          </a:bodyPr>
          <a:lstStyle>
            <a:lvl1pPr algn="l">
              <a:defRPr sz="800">
                <a:solidFill>
                  <a:schemeClr val="bg1"/>
                </a:solidFill>
              </a:defRPr>
            </a:lvl1pPr>
          </a:lstStyle>
          <a:p>
            <a:fld id="{DF222C92-2756-6C49-A159-3FCEED8BCE7B}" type="datetime1">
              <a:rPr lang="sv-SE" smtClean="0"/>
              <a:t>2017-09-25</a:t>
            </a:fld>
            <a:endParaRPr lang="en-GB" dirty="0"/>
          </a:p>
        </p:txBody>
      </p:sp>
      <p:sp>
        <p:nvSpPr>
          <p:cNvPr id="12" name="Footer Placeholder 4"/>
          <p:cNvSpPr>
            <a:spLocks noGrp="1"/>
          </p:cNvSpPr>
          <p:nvPr>
            <p:ph type="ftr" sz="quarter" idx="3"/>
          </p:nvPr>
        </p:nvSpPr>
        <p:spPr>
          <a:xfrm>
            <a:off x="2008574" y="6498562"/>
            <a:ext cx="3942963" cy="176675"/>
          </a:xfrm>
          <a:prstGeom prst="rect">
            <a:avLst/>
          </a:prstGeom>
        </p:spPr>
        <p:txBody>
          <a:bodyPr vert="horz" lIns="0" tIns="0" rIns="0" bIns="0" rtlCol="0" anchor="b" anchorCtr="0">
            <a:noAutofit/>
          </a:bodyPr>
          <a:lstStyle>
            <a:lvl1pPr algn="l">
              <a:defRPr sz="800">
                <a:solidFill>
                  <a:schemeClr val="bg1"/>
                </a:solidFill>
              </a:defRPr>
            </a:lvl1pPr>
          </a:lstStyle>
          <a:p>
            <a:r>
              <a:rPr lang="en-GB" dirty="0" smtClean="0"/>
              <a:t>Dentsply Sirona 2017</a:t>
            </a:r>
            <a:endParaRPr lang="en-GB" dirty="0"/>
          </a:p>
        </p:txBody>
      </p:sp>
      <p:sp>
        <p:nvSpPr>
          <p:cNvPr id="13" name="Slide Number Placeholder 5"/>
          <p:cNvSpPr>
            <a:spLocks noGrp="1"/>
          </p:cNvSpPr>
          <p:nvPr>
            <p:ph type="sldNum" sz="quarter" idx="4"/>
          </p:nvPr>
        </p:nvSpPr>
        <p:spPr>
          <a:xfrm>
            <a:off x="330201" y="6498561"/>
            <a:ext cx="382599" cy="176675"/>
          </a:xfrm>
          <a:prstGeom prst="rect">
            <a:avLst/>
          </a:prstGeom>
        </p:spPr>
        <p:txBody>
          <a:bodyPr vert="horz" lIns="0" tIns="0" rIns="0" bIns="0" rtlCol="0" anchor="b" anchorCtr="0">
            <a:noAutofit/>
          </a:bodyPr>
          <a:lstStyle>
            <a:lvl1pPr algn="l">
              <a:defRPr sz="800">
                <a:solidFill>
                  <a:schemeClr val="bg1"/>
                </a:solidFill>
              </a:defRPr>
            </a:lvl1pPr>
          </a:lstStyle>
          <a:p>
            <a:fld id="{45D37B1E-C366-494F-A587-962AD9AABC83}" type="slidenum">
              <a:rPr lang="en-GB" smtClean="0"/>
              <a:pPr/>
              <a:t>‹#›</a:t>
            </a:fld>
            <a:endParaRPr lang="en-GB" dirty="0"/>
          </a:p>
        </p:txBody>
      </p:sp>
      <p:pic>
        <p:nvPicPr>
          <p:cNvPr id="9" name="Bildobjekt 8" descr="Dentsply_Sirona_NEG.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6232" y="5969311"/>
            <a:ext cx="1502410" cy="429260"/>
          </a:xfrm>
          <a:prstGeom prst="rect">
            <a:avLst/>
          </a:prstGeom>
        </p:spPr>
      </p:pic>
      <p:sp>
        <p:nvSpPr>
          <p:cNvPr id="10" name="textruta 9"/>
          <p:cNvSpPr txBox="1"/>
          <p:nvPr userDrawn="1"/>
        </p:nvSpPr>
        <p:spPr>
          <a:xfrm>
            <a:off x="328984" y="6272393"/>
            <a:ext cx="538848" cy="153888"/>
          </a:xfrm>
          <a:prstGeom prst="rect">
            <a:avLst/>
          </a:prstGeom>
          <a:noFill/>
        </p:spPr>
        <p:txBody>
          <a:bodyPr wrap="square" lIns="0" tIns="0" rIns="0" bIns="0" rtlCol="0">
            <a:spAutoFit/>
          </a:bodyPr>
          <a:lstStyle/>
          <a:p>
            <a:r>
              <a:rPr lang="en-US" sz="1000" noProof="0" dirty="0" err="1" smtClean="0">
                <a:solidFill>
                  <a:schemeClr val="bg1"/>
                </a:solidFill>
              </a:rPr>
              <a:t>Imlants</a:t>
            </a:r>
            <a:endParaRPr lang="en-US" sz="1000" noProof="0" dirty="0" smtClean="0">
              <a:solidFill>
                <a:schemeClr val="bg1"/>
              </a:solidFill>
            </a:endParaRPr>
          </a:p>
        </p:txBody>
      </p:sp>
      <p:pic>
        <p:nvPicPr>
          <p:cNvPr id="17" name="Bildobjekt 16" descr="Dentsply_Sirona_NEG.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6232" y="5969311"/>
            <a:ext cx="1502410" cy="429260"/>
          </a:xfrm>
          <a:prstGeom prst="rect">
            <a:avLst/>
          </a:prstGeom>
        </p:spPr>
      </p:pic>
    </p:spTree>
    <p:extLst>
      <p:ext uri="{BB962C8B-B14F-4D97-AF65-F5344CB8AC3E}">
        <p14:creationId xmlns:p14="http://schemas.microsoft.com/office/powerpoint/2010/main" val="898887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reaker Image_Blue">
    <p:spTree>
      <p:nvGrpSpPr>
        <p:cNvPr id="1" name=""/>
        <p:cNvGrpSpPr/>
        <p:nvPr/>
      </p:nvGrpSpPr>
      <p:grpSpPr>
        <a:xfrm>
          <a:off x="0" y="0"/>
          <a:ext cx="0" cy="0"/>
          <a:chOff x="0" y="0"/>
          <a:chExt cx="0" cy="0"/>
        </a:xfrm>
      </p:grpSpPr>
      <p:sp>
        <p:nvSpPr>
          <p:cNvPr id="13" name="Pladsholder til billede 11"/>
          <p:cNvSpPr>
            <a:spLocks noGrp="1"/>
          </p:cNvSpPr>
          <p:nvPr>
            <p:ph type="pic" sz="quarter" idx="14" hasCustomPrompt="1"/>
          </p:nvPr>
        </p:nvSpPr>
        <p:spPr>
          <a:xfrm>
            <a:off x="0" y="0"/>
            <a:ext cx="12192000" cy="6858000"/>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2" name="Rectangle 8"/>
          <p:cNvSpPr/>
          <p:nvPr userDrawn="1"/>
        </p:nvSpPr>
        <p:spPr>
          <a:xfrm>
            <a:off x="1" y="0"/>
            <a:ext cx="12191999"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en-US" dirty="0" smtClean="0"/>
              <a:t>								</a:t>
            </a:r>
            <a:endParaRPr lang="en-US" sz="2000" dirty="0"/>
          </a:p>
        </p:txBody>
      </p:sp>
      <p:sp>
        <p:nvSpPr>
          <p:cNvPr id="18" name="Title 1"/>
          <p:cNvSpPr>
            <a:spLocks noGrp="1"/>
          </p:cNvSpPr>
          <p:nvPr>
            <p:ph type="title" hasCustomPrompt="1"/>
          </p:nvPr>
        </p:nvSpPr>
        <p:spPr>
          <a:xfrm>
            <a:off x="6102350" y="559229"/>
            <a:ext cx="5603964" cy="2052768"/>
          </a:xfrm>
          <a:noFill/>
        </p:spPr>
        <p:txBody>
          <a:bodyPr vert="horz" lIns="0" tIns="0" rIns="0" bIns="0" rtlCol="0" anchor="t" anchorCtr="0">
            <a:noAutofit/>
          </a:bodyPr>
          <a:lstStyle>
            <a:lvl1pPr>
              <a:defRPr lang="da-DK" sz="4800" b="0" dirty="0">
                <a:solidFill>
                  <a:srgbClr val="FFFFFF"/>
                </a:solidFill>
              </a:defRPr>
            </a:lvl1pPr>
          </a:lstStyle>
          <a:p>
            <a:r>
              <a:rPr lang="en-US" noProof="0" smtClean="0"/>
              <a:t>Click to add title</a:t>
            </a:r>
          </a:p>
        </p:txBody>
      </p:sp>
      <p:pic>
        <p:nvPicPr>
          <p:cNvPr id="9" name="Bildobjekt 8" descr="Dentsply_Sirona_NEG.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6232" y="5969311"/>
            <a:ext cx="1502410" cy="429260"/>
          </a:xfrm>
          <a:prstGeom prst="rect">
            <a:avLst/>
          </a:prstGeom>
        </p:spPr>
      </p:pic>
      <p:sp>
        <p:nvSpPr>
          <p:cNvPr id="14" name="Platshållare för datum 2"/>
          <p:cNvSpPr>
            <a:spLocks noGrp="1"/>
          </p:cNvSpPr>
          <p:nvPr>
            <p:ph type="dt" sz="half" idx="10"/>
          </p:nvPr>
        </p:nvSpPr>
        <p:spPr>
          <a:xfrm>
            <a:off x="842175" y="6498562"/>
            <a:ext cx="1037025" cy="176675"/>
          </a:xfrm>
        </p:spPr>
        <p:txBody>
          <a:bodyPr/>
          <a:lstStyle>
            <a:lvl1pPr>
              <a:defRPr>
                <a:solidFill>
                  <a:schemeClr val="bg1"/>
                </a:solidFill>
              </a:defRPr>
            </a:lvl1pPr>
          </a:lstStyle>
          <a:p>
            <a:fld id="{4AC5FDB1-E787-A74F-A800-E09D9187E19B}" type="datetime1">
              <a:rPr lang="sv-SE" smtClean="0"/>
              <a:t>2017-09-25</a:t>
            </a:fld>
            <a:endParaRPr lang="en-GB" dirty="0"/>
          </a:p>
        </p:txBody>
      </p:sp>
      <p:sp>
        <p:nvSpPr>
          <p:cNvPr id="15" name="Platshållare för sidfot 3"/>
          <p:cNvSpPr>
            <a:spLocks noGrp="1"/>
          </p:cNvSpPr>
          <p:nvPr>
            <p:ph type="ftr" sz="quarter" idx="11"/>
          </p:nvPr>
        </p:nvSpPr>
        <p:spPr>
          <a:xfrm>
            <a:off x="2008574" y="6498562"/>
            <a:ext cx="3942963" cy="176675"/>
          </a:xfrm>
        </p:spPr>
        <p:txBody>
          <a:bodyPr/>
          <a:lstStyle>
            <a:lvl1pPr>
              <a:defRPr>
                <a:solidFill>
                  <a:schemeClr val="bg1"/>
                </a:solidFill>
              </a:defRPr>
            </a:lvl1pPr>
          </a:lstStyle>
          <a:p>
            <a:r>
              <a:rPr lang="en-GB" dirty="0" smtClean="0"/>
              <a:t>Dentsply Sirona 2017</a:t>
            </a:r>
            <a:endParaRPr lang="en-GB" dirty="0"/>
          </a:p>
        </p:txBody>
      </p:sp>
      <p:sp>
        <p:nvSpPr>
          <p:cNvPr id="16" name="Platshållare för bildnummer 4"/>
          <p:cNvSpPr>
            <a:spLocks noGrp="1"/>
          </p:cNvSpPr>
          <p:nvPr>
            <p:ph type="sldNum" sz="quarter" idx="12"/>
          </p:nvPr>
        </p:nvSpPr>
        <p:spPr>
          <a:xfrm>
            <a:off x="330201" y="6498561"/>
            <a:ext cx="382599" cy="176675"/>
          </a:xfrm>
        </p:spPr>
        <p:txBody>
          <a:bodyPr/>
          <a:lstStyle>
            <a:lvl1pPr>
              <a:defRPr>
                <a:solidFill>
                  <a:schemeClr val="bg1"/>
                </a:solidFill>
              </a:defRPr>
            </a:lvl1pPr>
          </a:lstStyle>
          <a:p>
            <a:fld id="{45D37B1E-C366-494F-A587-962AD9AABC83}" type="slidenum">
              <a:rPr lang="en-GB" smtClean="0"/>
              <a:pPr/>
              <a:t>‹#›</a:t>
            </a:fld>
            <a:endParaRPr lang="en-GB" dirty="0"/>
          </a:p>
        </p:txBody>
      </p:sp>
      <p:sp>
        <p:nvSpPr>
          <p:cNvPr id="8" name="textruta 7"/>
          <p:cNvSpPr txBox="1"/>
          <p:nvPr userDrawn="1"/>
        </p:nvSpPr>
        <p:spPr>
          <a:xfrm>
            <a:off x="328984" y="6272393"/>
            <a:ext cx="538848" cy="153888"/>
          </a:xfrm>
          <a:prstGeom prst="rect">
            <a:avLst/>
          </a:prstGeom>
          <a:noFill/>
        </p:spPr>
        <p:txBody>
          <a:bodyPr wrap="square" lIns="0" tIns="0" rIns="0" bIns="0" rtlCol="0">
            <a:spAutoFit/>
          </a:bodyPr>
          <a:lstStyle/>
          <a:p>
            <a:r>
              <a:rPr lang="en-US" sz="1000" noProof="0" dirty="0" smtClean="0">
                <a:solidFill>
                  <a:schemeClr val="bg1"/>
                </a:solidFill>
              </a:rPr>
              <a:t>Implants</a:t>
            </a:r>
          </a:p>
        </p:txBody>
      </p:sp>
    </p:spTree>
    <p:extLst>
      <p:ext uri="{BB962C8B-B14F-4D97-AF65-F5344CB8AC3E}">
        <p14:creationId xmlns:p14="http://schemas.microsoft.com/office/powerpoint/2010/main" val="575470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hank You White">
    <p:bg>
      <p:bgPr>
        <a:gradFill flip="none" rotWithShape="1">
          <a:gsLst>
            <a:gs pos="0">
              <a:schemeClr val="bg2"/>
            </a:gs>
            <a:gs pos="21000">
              <a:schemeClr val="bg2"/>
            </a:gs>
            <a:gs pos="100000">
              <a:schemeClr val="bg2"/>
            </a:gs>
          </a:gsLst>
          <a:lin ang="2700000" scaled="1"/>
          <a:tileRect/>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30201" y="555626"/>
            <a:ext cx="3640668" cy="1264228"/>
          </a:xfrm>
          <a:noFill/>
        </p:spPr>
        <p:txBody>
          <a:bodyPr vert="horz" lIns="0" tIns="0" rIns="0" bIns="0" rtlCol="0" anchor="t" anchorCtr="0">
            <a:noAutofit/>
          </a:bodyPr>
          <a:lstStyle>
            <a:lvl1pPr>
              <a:defRPr lang="da-DK" sz="2000" b="0" dirty="0">
                <a:solidFill>
                  <a:schemeClr val="tx2"/>
                </a:solidFill>
              </a:defRPr>
            </a:lvl1pPr>
          </a:lstStyle>
          <a:p>
            <a:r>
              <a:rPr lang="en-US" noProof="0" smtClean="0"/>
              <a:t>Click to add title</a:t>
            </a:r>
          </a:p>
        </p:txBody>
      </p:sp>
      <p:grpSp>
        <p:nvGrpSpPr>
          <p:cNvPr id="9" name="Group 4"/>
          <p:cNvGrpSpPr>
            <a:grpSpLocks noChangeAspect="1"/>
          </p:cNvGrpSpPr>
          <p:nvPr userDrawn="1"/>
        </p:nvGrpSpPr>
        <p:grpSpPr bwMode="auto">
          <a:xfrm>
            <a:off x="5159190" y="1822450"/>
            <a:ext cx="2006600" cy="2633663"/>
            <a:chOff x="2335" y="1148"/>
            <a:chExt cx="1264" cy="1659"/>
          </a:xfrm>
        </p:grpSpPr>
        <p:sp>
          <p:nvSpPr>
            <p:cNvPr id="10" name="Freeform 18"/>
            <p:cNvSpPr>
              <a:spLocks/>
            </p:cNvSpPr>
            <p:nvPr userDrawn="1"/>
          </p:nvSpPr>
          <p:spPr bwMode="auto">
            <a:xfrm>
              <a:off x="2335" y="1148"/>
              <a:ext cx="1264" cy="1050"/>
            </a:xfrm>
            <a:custGeom>
              <a:avLst/>
              <a:gdLst>
                <a:gd name="T0" fmla="*/ 197 w 672"/>
                <a:gd name="T1" fmla="*/ 0 h 557"/>
                <a:gd name="T2" fmla="*/ 670 w 672"/>
                <a:gd name="T3" fmla="*/ 430 h 557"/>
                <a:gd name="T4" fmla="*/ 652 w 672"/>
                <a:gd name="T5" fmla="*/ 557 h 557"/>
                <a:gd name="T6" fmla="*/ 306 w 672"/>
                <a:gd name="T7" fmla="*/ 354 h 557"/>
                <a:gd name="T8" fmla="*/ 306 w 672"/>
                <a:gd name="T9" fmla="*/ 354 h 557"/>
                <a:gd name="T10" fmla="*/ 0 w 672"/>
                <a:gd name="T11" fmla="*/ 67 h 557"/>
                <a:gd name="T12" fmla="*/ 0 w 672"/>
                <a:gd name="T13" fmla="*/ 1 h 557"/>
                <a:gd name="T14" fmla="*/ 197 w 672"/>
                <a:gd name="T15" fmla="*/ 0 h 5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557">
                  <a:moveTo>
                    <a:pt x="197" y="0"/>
                  </a:moveTo>
                  <a:cubicBezTo>
                    <a:pt x="476" y="0"/>
                    <a:pt x="672" y="177"/>
                    <a:pt x="670" y="430"/>
                  </a:cubicBezTo>
                  <a:cubicBezTo>
                    <a:pt x="670" y="486"/>
                    <a:pt x="663" y="516"/>
                    <a:pt x="652" y="557"/>
                  </a:cubicBezTo>
                  <a:cubicBezTo>
                    <a:pt x="609" y="439"/>
                    <a:pt x="489" y="392"/>
                    <a:pt x="306" y="354"/>
                  </a:cubicBezTo>
                  <a:cubicBezTo>
                    <a:pt x="306" y="354"/>
                    <a:pt x="306" y="354"/>
                    <a:pt x="306" y="354"/>
                  </a:cubicBezTo>
                  <a:cubicBezTo>
                    <a:pt x="44" y="291"/>
                    <a:pt x="0" y="223"/>
                    <a:pt x="0" y="67"/>
                  </a:cubicBezTo>
                  <a:cubicBezTo>
                    <a:pt x="0" y="1"/>
                    <a:pt x="0" y="1"/>
                    <a:pt x="0" y="1"/>
                  </a:cubicBezTo>
                  <a:cubicBezTo>
                    <a:pt x="0" y="1"/>
                    <a:pt x="198" y="0"/>
                    <a:pt x="197" y="0"/>
                  </a:cubicBezTo>
                </a:path>
              </a:pathLst>
            </a:custGeom>
            <a:solidFill>
              <a:srgbClr val="5557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19"/>
            <p:cNvSpPr>
              <a:spLocks/>
            </p:cNvSpPr>
            <p:nvPr userDrawn="1"/>
          </p:nvSpPr>
          <p:spPr bwMode="auto">
            <a:xfrm>
              <a:off x="2335" y="1923"/>
              <a:ext cx="1025" cy="884"/>
            </a:xfrm>
            <a:custGeom>
              <a:avLst/>
              <a:gdLst>
                <a:gd name="T0" fmla="*/ 545 w 545"/>
                <a:gd name="T1" fmla="*/ 286 h 469"/>
                <a:gd name="T2" fmla="*/ 260 w 545"/>
                <a:gd name="T3" fmla="*/ 100 h 469"/>
                <a:gd name="T4" fmla="*/ 0 w 545"/>
                <a:gd name="T5" fmla="*/ 0 h 469"/>
                <a:gd name="T6" fmla="*/ 0 w 545"/>
                <a:gd name="T7" fmla="*/ 391 h 469"/>
                <a:gd name="T8" fmla="*/ 250 w 545"/>
                <a:gd name="T9" fmla="*/ 469 h 469"/>
                <a:gd name="T10" fmla="*/ 545 w 545"/>
                <a:gd name="T11" fmla="*/ 286 h 469"/>
              </a:gdLst>
              <a:ahLst/>
              <a:cxnLst>
                <a:cxn ang="0">
                  <a:pos x="T0" y="T1"/>
                </a:cxn>
                <a:cxn ang="0">
                  <a:pos x="T2" y="T3"/>
                </a:cxn>
                <a:cxn ang="0">
                  <a:pos x="T4" y="T5"/>
                </a:cxn>
                <a:cxn ang="0">
                  <a:pos x="T6" y="T7"/>
                </a:cxn>
                <a:cxn ang="0">
                  <a:pos x="T8" y="T9"/>
                </a:cxn>
                <a:cxn ang="0">
                  <a:pos x="T10" y="T11"/>
                </a:cxn>
              </a:cxnLst>
              <a:rect l="0" t="0" r="r" b="b"/>
              <a:pathLst>
                <a:path w="545" h="469">
                  <a:moveTo>
                    <a:pt x="545" y="286"/>
                  </a:moveTo>
                  <a:cubicBezTo>
                    <a:pt x="545" y="192"/>
                    <a:pt x="496" y="153"/>
                    <a:pt x="260" y="100"/>
                  </a:cubicBezTo>
                  <a:cubicBezTo>
                    <a:pt x="116" y="68"/>
                    <a:pt x="57" y="33"/>
                    <a:pt x="0" y="0"/>
                  </a:cubicBezTo>
                  <a:cubicBezTo>
                    <a:pt x="0" y="391"/>
                    <a:pt x="0" y="391"/>
                    <a:pt x="0" y="391"/>
                  </a:cubicBezTo>
                  <a:cubicBezTo>
                    <a:pt x="79" y="440"/>
                    <a:pt x="191" y="469"/>
                    <a:pt x="250" y="469"/>
                  </a:cubicBezTo>
                  <a:cubicBezTo>
                    <a:pt x="449" y="469"/>
                    <a:pt x="545" y="382"/>
                    <a:pt x="545" y="286"/>
                  </a:cubicBezTo>
                </a:path>
              </a:pathLst>
            </a:custGeom>
            <a:solidFill>
              <a:srgbClr val="5557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2" name="Date Placeholder 3"/>
          <p:cNvSpPr>
            <a:spLocks noGrp="1"/>
          </p:cNvSpPr>
          <p:nvPr>
            <p:ph type="dt" sz="half" idx="2"/>
          </p:nvPr>
        </p:nvSpPr>
        <p:spPr>
          <a:xfrm>
            <a:off x="842175" y="6498562"/>
            <a:ext cx="1037025" cy="176675"/>
          </a:xfrm>
          <a:prstGeom prst="rect">
            <a:avLst/>
          </a:prstGeom>
        </p:spPr>
        <p:txBody>
          <a:bodyPr vert="horz" lIns="0" tIns="0" rIns="0" bIns="0" rtlCol="0" anchor="b" anchorCtr="0">
            <a:noAutofit/>
          </a:bodyPr>
          <a:lstStyle>
            <a:lvl1pPr algn="l">
              <a:defRPr sz="800">
                <a:solidFill>
                  <a:schemeClr val="accent3"/>
                </a:solidFill>
              </a:defRPr>
            </a:lvl1pPr>
          </a:lstStyle>
          <a:p>
            <a:fld id="{EEBD1334-FCA8-AF43-8064-D8428967D524}" type="datetime1">
              <a:rPr lang="sv-SE" smtClean="0"/>
              <a:t>2017-09-25</a:t>
            </a:fld>
            <a:endParaRPr lang="en-GB" dirty="0"/>
          </a:p>
        </p:txBody>
      </p:sp>
      <p:sp>
        <p:nvSpPr>
          <p:cNvPr id="13" name="Footer Placeholder 4"/>
          <p:cNvSpPr>
            <a:spLocks noGrp="1"/>
          </p:cNvSpPr>
          <p:nvPr>
            <p:ph type="ftr" sz="quarter" idx="3"/>
          </p:nvPr>
        </p:nvSpPr>
        <p:spPr>
          <a:xfrm>
            <a:off x="2008574" y="6498562"/>
            <a:ext cx="3942963" cy="176675"/>
          </a:xfrm>
          <a:prstGeom prst="rect">
            <a:avLst/>
          </a:prstGeom>
        </p:spPr>
        <p:txBody>
          <a:bodyPr vert="horz" lIns="0" tIns="0" rIns="0" bIns="0" rtlCol="0" anchor="b" anchorCtr="0">
            <a:noAutofit/>
          </a:bodyPr>
          <a:lstStyle>
            <a:lvl1pPr algn="l">
              <a:defRPr sz="800">
                <a:solidFill>
                  <a:schemeClr val="accent3"/>
                </a:solidFill>
              </a:defRPr>
            </a:lvl1pPr>
          </a:lstStyle>
          <a:p>
            <a:r>
              <a:rPr lang="en-GB" dirty="0" smtClean="0"/>
              <a:t>Dentsply Sirona 2017</a:t>
            </a:r>
            <a:endParaRPr lang="en-GB" dirty="0"/>
          </a:p>
        </p:txBody>
      </p:sp>
      <p:sp>
        <p:nvSpPr>
          <p:cNvPr id="14" name="Slide Number Placeholder 5"/>
          <p:cNvSpPr>
            <a:spLocks noGrp="1"/>
          </p:cNvSpPr>
          <p:nvPr>
            <p:ph type="sldNum" sz="quarter" idx="4"/>
          </p:nvPr>
        </p:nvSpPr>
        <p:spPr>
          <a:xfrm>
            <a:off x="330201" y="6498561"/>
            <a:ext cx="382599" cy="176675"/>
          </a:xfrm>
          <a:prstGeom prst="rect">
            <a:avLst/>
          </a:prstGeom>
        </p:spPr>
        <p:txBody>
          <a:bodyPr vert="horz" lIns="0" tIns="0" rIns="0" bIns="0" rtlCol="0" anchor="b" anchorCtr="0">
            <a:noAutofit/>
          </a:bodyPr>
          <a:lstStyle>
            <a:lvl1pPr algn="l">
              <a:defRPr sz="800">
                <a:solidFill>
                  <a:schemeClr val="accent3"/>
                </a:solidFill>
              </a:defRPr>
            </a:lvl1pPr>
          </a:lstStyle>
          <a:p>
            <a:fld id="{45D37B1E-C366-494F-A587-962AD9AABC83}" type="slidenum">
              <a:rPr lang="en-GB" smtClean="0"/>
              <a:pPr/>
              <a:t>‹#›</a:t>
            </a:fld>
            <a:endParaRPr lang="en-GB" dirty="0"/>
          </a:p>
        </p:txBody>
      </p:sp>
      <p:sp>
        <p:nvSpPr>
          <p:cNvPr id="15" name="textruta 14"/>
          <p:cNvSpPr txBox="1"/>
          <p:nvPr userDrawn="1"/>
        </p:nvSpPr>
        <p:spPr>
          <a:xfrm>
            <a:off x="328984" y="6272393"/>
            <a:ext cx="538848" cy="153888"/>
          </a:xfrm>
          <a:prstGeom prst="rect">
            <a:avLst/>
          </a:prstGeom>
          <a:noFill/>
        </p:spPr>
        <p:txBody>
          <a:bodyPr wrap="square" lIns="0" tIns="0" rIns="0" bIns="0" rtlCol="0">
            <a:spAutoFit/>
          </a:bodyPr>
          <a:lstStyle/>
          <a:p>
            <a:r>
              <a:rPr lang="en-US" sz="1000" noProof="0" smtClean="0">
                <a:solidFill>
                  <a:schemeClr val="tx2"/>
                </a:solidFill>
              </a:rPr>
              <a:t>Implants</a:t>
            </a:r>
          </a:p>
        </p:txBody>
      </p:sp>
    </p:spTree>
    <p:extLst>
      <p:ext uri="{BB962C8B-B14F-4D97-AF65-F5344CB8AC3E}">
        <p14:creationId xmlns:p14="http://schemas.microsoft.com/office/powerpoint/2010/main" val="719469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hank You Gray">
    <p:bg>
      <p:bgPr>
        <a:solidFill>
          <a:schemeClr val="tx2"/>
        </a:solid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30201" y="555626"/>
            <a:ext cx="3640668" cy="1264227"/>
          </a:xfrm>
          <a:noFill/>
        </p:spPr>
        <p:txBody>
          <a:bodyPr vert="horz" lIns="0" tIns="0" rIns="0" bIns="0" rtlCol="0" anchor="t" anchorCtr="0">
            <a:noAutofit/>
          </a:bodyPr>
          <a:lstStyle>
            <a:lvl1pPr>
              <a:defRPr lang="da-DK" sz="2000" b="0" baseline="0" dirty="0">
                <a:solidFill>
                  <a:schemeClr val="bg1"/>
                </a:solidFill>
              </a:defRPr>
            </a:lvl1pPr>
          </a:lstStyle>
          <a:p>
            <a:r>
              <a:rPr lang="en-US" noProof="0" smtClean="0"/>
              <a:t>Click to add title</a:t>
            </a:r>
          </a:p>
        </p:txBody>
      </p:sp>
      <p:grpSp>
        <p:nvGrpSpPr>
          <p:cNvPr id="12" name="Group 4"/>
          <p:cNvGrpSpPr>
            <a:grpSpLocks noChangeAspect="1"/>
          </p:cNvGrpSpPr>
          <p:nvPr userDrawn="1"/>
        </p:nvGrpSpPr>
        <p:grpSpPr bwMode="auto">
          <a:xfrm>
            <a:off x="5159190" y="1822450"/>
            <a:ext cx="2006600" cy="2633663"/>
            <a:chOff x="2335" y="1148"/>
            <a:chExt cx="1264" cy="1659"/>
          </a:xfrm>
        </p:grpSpPr>
        <p:sp>
          <p:nvSpPr>
            <p:cNvPr id="13" name="Freeform 18"/>
            <p:cNvSpPr>
              <a:spLocks/>
            </p:cNvSpPr>
            <p:nvPr userDrawn="1"/>
          </p:nvSpPr>
          <p:spPr bwMode="auto">
            <a:xfrm>
              <a:off x="2335" y="1148"/>
              <a:ext cx="1264" cy="1050"/>
            </a:xfrm>
            <a:custGeom>
              <a:avLst/>
              <a:gdLst>
                <a:gd name="T0" fmla="*/ 197 w 672"/>
                <a:gd name="T1" fmla="*/ 0 h 557"/>
                <a:gd name="T2" fmla="*/ 670 w 672"/>
                <a:gd name="T3" fmla="*/ 430 h 557"/>
                <a:gd name="T4" fmla="*/ 652 w 672"/>
                <a:gd name="T5" fmla="*/ 557 h 557"/>
                <a:gd name="T6" fmla="*/ 306 w 672"/>
                <a:gd name="T7" fmla="*/ 354 h 557"/>
                <a:gd name="T8" fmla="*/ 306 w 672"/>
                <a:gd name="T9" fmla="*/ 354 h 557"/>
                <a:gd name="T10" fmla="*/ 0 w 672"/>
                <a:gd name="T11" fmla="*/ 67 h 557"/>
                <a:gd name="T12" fmla="*/ 0 w 672"/>
                <a:gd name="T13" fmla="*/ 1 h 557"/>
                <a:gd name="T14" fmla="*/ 197 w 672"/>
                <a:gd name="T15" fmla="*/ 0 h 5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557">
                  <a:moveTo>
                    <a:pt x="197" y="0"/>
                  </a:moveTo>
                  <a:cubicBezTo>
                    <a:pt x="476" y="0"/>
                    <a:pt x="672" y="177"/>
                    <a:pt x="670" y="430"/>
                  </a:cubicBezTo>
                  <a:cubicBezTo>
                    <a:pt x="670" y="486"/>
                    <a:pt x="663" y="516"/>
                    <a:pt x="652" y="557"/>
                  </a:cubicBezTo>
                  <a:cubicBezTo>
                    <a:pt x="609" y="439"/>
                    <a:pt x="489" y="392"/>
                    <a:pt x="306" y="354"/>
                  </a:cubicBezTo>
                  <a:cubicBezTo>
                    <a:pt x="306" y="354"/>
                    <a:pt x="306" y="354"/>
                    <a:pt x="306" y="354"/>
                  </a:cubicBezTo>
                  <a:cubicBezTo>
                    <a:pt x="44" y="291"/>
                    <a:pt x="0" y="223"/>
                    <a:pt x="0" y="67"/>
                  </a:cubicBezTo>
                  <a:cubicBezTo>
                    <a:pt x="0" y="1"/>
                    <a:pt x="0" y="1"/>
                    <a:pt x="0" y="1"/>
                  </a:cubicBezTo>
                  <a:cubicBezTo>
                    <a:pt x="0" y="1"/>
                    <a:pt x="198" y="0"/>
                    <a:pt x="197"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19"/>
            <p:cNvSpPr>
              <a:spLocks/>
            </p:cNvSpPr>
            <p:nvPr userDrawn="1"/>
          </p:nvSpPr>
          <p:spPr bwMode="auto">
            <a:xfrm>
              <a:off x="2335" y="1923"/>
              <a:ext cx="1025" cy="884"/>
            </a:xfrm>
            <a:custGeom>
              <a:avLst/>
              <a:gdLst>
                <a:gd name="T0" fmla="*/ 545 w 545"/>
                <a:gd name="T1" fmla="*/ 286 h 469"/>
                <a:gd name="T2" fmla="*/ 260 w 545"/>
                <a:gd name="T3" fmla="*/ 100 h 469"/>
                <a:gd name="T4" fmla="*/ 0 w 545"/>
                <a:gd name="T5" fmla="*/ 0 h 469"/>
                <a:gd name="T6" fmla="*/ 0 w 545"/>
                <a:gd name="T7" fmla="*/ 391 h 469"/>
                <a:gd name="T8" fmla="*/ 250 w 545"/>
                <a:gd name="T9" fmla="*/ 469 h 469"/>
                <a:gd name="T10" fmla="*/ 545 w 545"/>
                <a:gd name="T11" fmla="*/ 286 h 469"/>
              </a:gdLst>
              <a:ahLst/>
              <a:cxnLst>
                <a:cxn ang="0">
                  <a:pos x="T0" y="T1"/>
                </a:cxn>
                <a:cxn ang="0">
                  <a:pos x="T2" y="T3"/>
                </a:cxn>
                <a:cxn ang="0">
                  <a:pos x="T4" y="T5"/>
                </a:cxn>
                <a:cxn ang="0">
                  <a:pos x="T6" y="T7"/>
                </a:cxn>
                <a:cxn ang="0">
                  <a:pos x="T8" y="T9"/>
                </a:cxn>
                <a:cxn ang="0">
                  <a:pos x="T10" y="T11"/>
                </a:cxn>
              </a:cxnLst>
              <a:rect l="0" t="0" r="r" b="b"/>
              <a:pathLst>
                <a:path w="545" h="469">
                  <a:moveTo>
                    <a:pt x="545" y="286"/>
                  </a:moveTo>
                  <a:cubicBezTo>
                    <a:pt x="545" y="192"/>
                    <a:pt x="496" y="153"/>
                    <a:pt x="260" y="100"/>
                  </a:cubicBezTo>
                  <a:cubicBezTo>
                    <a:pt x="116" y="68"/>
                    <a:pt x="57" y="33"/>
                    <a:pt x="0" y="0"/>
                  </a:cubicBezTo>
                  <a:cubicBezTo>
                    <a:pt x="0" y="391"/>
                    <a:pt x="0" y="391"/>
                    <a:pt x="0" y="391"/>
                  </a:cubicBezTo>
                  <a:cubicBezTo>
                    <a:pt x="79" y="440"/>
                    <a:pt x="191" y="469"/>
                    <a:pt x="250" y="469"/>
                  </a:cubicBezTo>
                  <a:cubicBezTo>
                    <a:pt x="449" y="469"/>
                    <a:pt x="545" y="382"/>
                    <a:pt x="545" y="28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5" name="Date Placeholder 3"/>
          <p:cNvSpPr>
            <a:spLocks noGrp="1"/>
          </p:cNvSpPr>
          <p:nvPr>
            <p:ph type="dt" sz="half" idx="2"/>
          </p:nvPr>
        </p:nvSpPr>
        <p:spPr>
          <a:xfrm>
            <a:off x="842175" y="6498562"/>
            <a:ext cx="1037025" cy="176675"/>
          </a:xfrm>
          <a:prstGeom prst="rect">
            <a:avLst/>
          </a:prstGeom>
        </p:spPr>
        <p:txBody>
          <a:bodyPr vert="horz" lIns="0" tIns="0" rIns="0" bIns="0" rtlCol="0" anchor="b" anchorCtr="0">
            <a:noAutofit/>
          </a:bodyPr>
          <a:lstStyle>
            <a:lvl1pPr algn="l">
              <a:defRPr sz="800">
                <a:solidFill>
                  <a:schemeClr val="bg1"/>
                </a:solidFill>
              </a:defRPr>
            </a:lvl1pPr>
          </a:lstStyle>
          <a:p>
            <a:fld id="{50A83BEF-262D-E547-83D4-54E11B6D8237}" type="datetime1">
              <a:rPr lang="sv-SE" smtClean="0"/>
              <a:t>2017-09-25</a:t>
            </a:fld>
            <a:endParaRPr lang="en-GB" dirty="0"/>
          </a:p>
        </p:txBody>
      </p:sp>
      <p:sp>
        <p:nvSpPr>
          <p:cNvPr id="16" name="Footer Placeholder 4"/>
          <p:cNvSpPr>
            <a:spLocks noGrp="1"/>
          </p:cNvSpPr>
          <p:nvPr>
            <p:ph type="ftr" sz="quarter" idx="3"/>
          </p:nvPr>
        </p:nvSpPr>
        <p:spPr>
          <a:xfrm>
            <a:off x="2008574" y="6498562"/>
            <a:ext cx="3942963" cy="176675"/>
          </a:xfrm>
          <a:prstGeom prst="rect">
            <a:avLst/>
          </a:prstGeom>
        </p:spPr>
        <p:txBody>
          <a:bodyPr vert="horz" lIns="0" tIns="0" rIns="0" bIns="0" rtlCol="0" anchor="b" anchorCtr="0">
            <a:noAutofit/>
          </a:bodyPr>
          <a:lstStyle>
            <a:lvl1pPr algn="l">
              <a:defRPr sz="800">
                <a:solidFill>
                  <a:schemeClr val="bg1"/>
                </a:solidFill>
              </a:defRPr>
            </a:lvl1pPr>
          </a:lstStyle>
          <a:p>
            <a:r>
              <a:rPr lang="en-GB" dirty="0" smtClean="0"/>
              <a:t>Dentsply Sirona 2017</a:t>
            </a:r>
            <a:endParaRPr lang="en-GB" dirty="0"/>
          </a:p>
        </p:txBody>
      </p:sp>
      <p:sp>
        <p:nvSpPr>
          <p:cNvPr id="17" name="Slide Number Placeholder 5"/>
          <p:cNvSpPr>
            <a:spLocks noGrp="1"/>
          </p:cNvSpPr>
          <p:nvPr>
            <p:ph type="sldNum" sz="quarter" idx="4"/>
          </p:nvPr>
        </p:nvSpPr>
        <p:spPr>
          <a:xfrm>
            <a:off x="330201" y="6498561"/>
            <a:ext cx="382599" cy="176675"/>
          </a:xfrm>
          <a:prstGeom prst="rect">
            <a:avLst/>
          </a:prstGeom>
        </p:spPr>
        <p:txBody>
          <a:bodyPr vert="horz" lIns="0" tIns="0" rIns="0" bIns="0" rtlCol="0" anchor="b" anchorCtr="0">
            <a:noAutofit/>
          </a:bodyPr>
          <a:lstStyle>
            <a:lvl1pPr algn="l">
              <a:defRPr sz="800">
                <a:solidFill>
                  <a:schemeClr val="bg1"/>
                </a:solidFill>
              </a:defRPr>
            </a:lvl1pPr>
          </a:lstStyle>
          <a:p>
            <a:fld id="{45D37B1E-C366-494F-A587-962AD9AABC83}" type="slidenum">
              <a:rPr lang="en-GB" smtClean="0"/>
              <a:pPr/>
              <a:t>‹#›</a:t>
            </a:fld>
            <a:endParaRPr lang="en-GB" dirty="0"/>
          </a:p>
        </p:txBody>
      </p:sp>
      <p:sp>
        <p:nvSpPr>
          <p:cNvPr id="9" name="textruta 8"/>
          <p:cNvSpPr txBox="1"/>
          <p:nvPr userDrawn="1"/>
        </p:nvSpPr>
        <p:spPr>
          <a:xfrm>
            <a:off x="328984" y="6272393"/>
            <a:ext cx="538848" cy="153888"/>
          </a:xfrm>
          <a:prstGeom prst="rect">
            <a:avLst/>
          </a:prstGeom>
          <a:noFill/>
        </p:spPr>
        <p:txBody>
          <a:bodyPr wrap="square" lIns="0" tIns="0" rIns="0" bIns="0" rtlCol="0">
            <a:spAutoFit/>
          </a:bodyPr>
          <a:lstStyle/>
          <a:p>
            <a:r>
              <a:rPr lang="en-US" sz="1000" noProof="0" smtClean="0">
                <a:solidFill>
                  <a:schemeClr val="bg1"/>
                </a:solidFill>
              </a:rPr>
              <a:t>Implants</a:t>
            </a:r>
          </a:p>
        </p:txBody>
      </p:sp>
    </p:spTree>
    <p:extLst>
      <p:ext uri="{BB962C8B-B14F-4D97-AF65-F5344CB8AC3E}">
        <p14:creationId xmlns:p14="http://schemas.microsoft.com/office/powerpoint/2010/main" val="777527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93919F53-ACF8-4E54-8F5A-DEA18D61E03D}" type="datetimeFigureOut">
              <a:rPr lang="sv-SE" smtClean="0"/>
              <a:t>2017-09-25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29572FC7-BB2B-4482-B26C-345BB9527815}" type="slidenum">
              <a:rPr lang="sv-SE" smtClean="0"/>
              <a:t>‹#›</a:t>
            </a:fld>
            <a:endParaRPr lang="sv-SE"/>
          </a:p>
        </p:txBody>
      </p:sp>
    </p:spTree>
    <p:extLst>
      <p:ext uri="{BB962C8B-B14F-4D97-AF65-F5344CB8AC3E}">
        <p14:creationId xmlns:p14="http://schemas.microsoft.com/office/powerpoint/2010/main" val="3764473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B">
    <p:bg>
      <p:bgPr>
        <a:blipFill rotWithShape="1">
          <a:blip r:embed="rId2"/>
          <a:stretch>
            <a:fillRect/>
          </a:stretch>
        </a:blipFill>
        <a:effectLst/>
      </p:bgPr>
    </p:bg>
    <p:spTree>
      <p:nvGrpSpPr>
        <p:cNvPr id="1" name=""/>
        <p:cNvGrpSpPr/>
        <p:nvPr/>
      </p:nvGrpSpPr>
      <p:grpSpPr>
        <a:xfrm>
          <a:off x="0" y="0"/>
          <a:ext cx="0" cy="0"/>
          <a:chOff x="0" y="0"/>
          <a:chExt cx="0" cy="0"/>
        </a:xfrm>
      </p:grpSpPr>
      <p:sp>
        <p:nvSpPr>
          <p:cNvPr id="20" name="Title 1"/>
          <p:cNvSpPr>
            <a:spLocks noGrp="1"/>
          </p:cNvSpPr>
          <p:nvPr>
            <p:ph type="ctrTitle" hasCustomPrompt="1"/>
          </p:nvPr>
        </p:nvSpPr>
        <p:spPr>
          <a:xfrm>
            <a:off x="358075" y="3625195"/>
            <a:ext cx="4862400" cy="1231078"/>
          </a:xfrm>
          <a:noFill/>
        </p:spPr>
        <p:txBody>
          <a:bodyPr lIns="0" tIns="0" rIns="0" bIns="0" anchor="ctr" anchorCtr="0"/>
          <a:lstStyle>
            <a:lvl1pPr algn="l">
              <a:defRPr sz="4000" b="0" baseline="0">
                <a:solidFill>
                  <a:schemeClr val="bg1"/>
                </a:solidFill>
              </a:defRPr>
            </a:lvl1pPr>
          </a:lstStyle>
          <a:p>
            <a:r>
              <a:rPr lang="en-US" noProof="0" smtClean="0"/>
              <a:t>Insert headline here in either white or grey</a:t>
            </a:r>
            <a:endParaRPr lang="en-US" noProof="0"/>
          </a:p>
        </p:txBody>
      </p:sp>
      <p:grpSp>
        <p:nvGrpSpPr>
          <p:cNvPr id="3" name="Gruppe 2"/>
          <p:cNvGrpSpPr/>
          <p:nvPr userDrawn="1"/>
        </p:nvGrpSpPr>
        <p:grpSpPr>
          <a:xfrm>
            <a:off x="-27279783" y="-3540034"/>
            <a:ext cx="39478305" cy="3113045"/>
            <a:chOff x="0" y="-1705702"/>
            <a:chExt cx="12192000" cy="961395"/>
          </a:xfrm>
        </p:grpSpPr>
        <p:pic>
          <p:nvPicPr>
            <p:cNvPr id="18" name="Billede 1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0200" y="-1535009"/>
              <a:ext cx="11530013" cy="91494"/>
            </a:xfrm>
            <a:prstGeom prst="rect">
              <a:avLst/>
            </a:prstGeom>
          </p:spPr>
        </p:pic>
        <p:sp>
          <p:nvSpPr>
            <p:cNvPr id="2" name="Rektangel 1"/>
            <p:cNvSpPr/>
            <p:nvPr userDrawn="1"/>
          </p:nvSpPr>
          <p:spPr>
            <a:xfrm>
              <a:off x="0" y="-1705702"/>
              <a:ext cx="12192000" cy="96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smtClean="0">
                <a:solidFill>
                  <a:srgbClr val="FFFFFF"/>
                </a:solidFill>
              </a:endParaRPr>
            </a:p>
          </p:txBody>
        </p:sp>
      </p:grpSp>
      <p:pic>
        <p:nvPicPr>
          <p:cNvPr id="22" name="Billede 1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flipH="1">
            <a:off x="330200" y="5651195"/>
            <a:ext cx="11530013" cy="91494"/>
          </a:xfrm>
          <a:prstGeom prst="rect">
            <a:avLst/>
          </a:prstGeom>
        </p:spPr>
      </p:pic>
      <p:sp>
        <p:nvSpPr>
          <p:cNvPr id="29" name="Platshållare för datum 2"/>
          <p:cNvSpPr>
            <a:spLocks noGrp="1"/>
          </p:cNvSpPr>
          <p:nvPr userDrawn="1">
            <p:ph type="dt" sz="half" idx="10"/>
          </p:nvPr>
        </p:nvSpPr>
        <p:spPr>
          <a:xfrm>
            <a:off x="842175" y="6498562"/>
            <a:ext cx="1037025" cy="176675"/>
          </a:xfrm>
        </p:spPr>
        <p:txBody>
          <a:bodyPr/>
          <a:lstStyle>
            <a:lvl1pPr>
              <a:defRPr>
                <a:solidFill>
                  <a:srgbClr val="FFFFFF"/>
                </a:solidFill>
              </a:defRPr>
            </a:lvl1pPr>
          </a:lstStyle>
          <a:p>
            <a:fld id="{8BAC0274-D004-CE42-9843-87CF059B1180}" type="datetime1">
              <a:rPr lang="sv-SE" smtClean="0"/>
              <a:t>2017-09-25</a:t>
            </a:fld>
            <a:endParaRPr lang="en-GB" dirty="0"/>
          </a:p>
        </p:txBody>
      </p:sp>
      <p:sp>
        <p:nvSpPr>
          <p:cNvPr id="30" name="Platshållare för sidfot 3"/>
          <p:cNvSpPr>
            <a:spLocks noGrp="1"/>
          </p:cNvSpPr>
          <p:nvPr userDrawn="1">
            <p:ph type="ftr" sz="quarter" idx="11"/>
          </p:nvPr>
        </p:nvSpPr>
        <p:spPr>
          <a:xfrm>
            <a:off x="2008574" y="6498562"/>
            <a:ext cx="3942963" cy="176675"/>
          </a:xfrm>
        </p:spPr>
        <p:txBody>
          <a:bodyPr/>
          <a:lstStyle>
            <a:lvl1pPr>
              <a:defRPr>
                <a:solidFill>
                  <a:srgbClr val="FFFFFF"/>
                </a:solidFill>
              </a:defRPr>
            </a:lvl1pPr>
          </a:lstStyle>
          <a:p>
            <a:r>
              <a:rPr lang="en-GB" dirty="0" smtClean="0"/>
              <a:t>Dentsply Sirona 2017</a:t>
            </a:r>
            <a:endParaRPr lang="en-GB" dirty="0"/>
          </a:p>
        </p:txBody>
      </p:sp>
      <p:sp>
        <p:nvSpPr>
          <p:cNvPr id="31" name="Platshållare för bildnummer 4"/>
          <p:cNvSpPr>
            <a:spLocks noGrp="1"/>
          </p:cNvSpPr>
          <p:nvPr userDrawn="1">
            <p:ph type="sldNum" sz="quarter" idx="12"/>
          </p:nvPr>
        </p:nvSpPr>
        <p:spPr>
          <a:xfrm>
            <a:off x="330201" y="6498561"/>
            <a:ext cx="382599" cy="176675"/>
          </a:xfrm>
        </p:spPr>
        <p:txBody>
          <a:bodyPr/>
          <a:lstStyle>
            <a:lvl1pPr>
              <a:defRPr>
                <a:solidFill>
                  <a:srgbClr val="FFFFFF"/>
                </a:solidFill>
              </a:defRPr>
            </a:lvl1pPr>
          </a:lstStyle>
          <a:p>
            <a:fld id="{45D37B1E-C366-494F-A587-962AD9AABC83}" type="slidenum">
              <a:rPr lang="en-GB" smtClean="0"/>
              <a:pPr/>
              <a:t>‹#›</a:t>
            </a:fld>
            <a:endParaRPr lang="en-GB" dirty="0"/>
          </a:p>
        </p:txBody>
      </p:sp>
      <p:pic>
        <p:nvPicPr>
          <p:cNvPr id="14" name="Bildobjekt 13" descr="Dentsply_Sirona_NEG.eps"/>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43048" y="5967113"/>
            <a:ext cx="1504800" cy="429943"/>
          </a:xfrm>
          <a:prstGeom prst="rect">
            <a:avLst/>
          </a:prstGeom>
        </p:spPr>
      </p:pic>
      <p:sp>
        <p:nvSpPr>
          <p:cNvPr id="12" name="Text Placeholder 6"/>
          <p:cNvSpPr>
            <a:spLocks noGrp="1"/>
          </p:cNvSpPr>
          <p:nvPr>
            <p:ph type="body" sz="quarter" idx="15" hasCustomPrompt="1"/>
          </p:nvPr>
        </p:nvSpPr>
        <p:spPr>
          <a:xfrm>
            <a:off x="330203" y="5933036"/>
            <a:ext cx="1567299" cy="270000"/>
          </a:xfrm>
        </p:spPr>
        <p:txBody>
          <a:bodyPr anchor="ctr" anchorCtr="0"/>
          <a:lstStyle>
            <a:lvl1pPr marL="0" indent="0">
              <a:buNone/>
              <a:defRPr sz="1800">
                <a:solidFill>
                  <a:srgbClr val="FFFFFF"/>
                </a:solidFill>
              </a:defRPr>
            </a:lvl1pPr>
          </a:lstStyle>
          <a:p>
            <a:pPr lvl="0"/>
            <a:r>
              <a:rPr lang="en-US" noProof="0" dirty="0" smtClean="0"/>
              <a:t>Implants</a:t>
            </a:r>
          </a:p>
        </p:txBody>
      </p:sp>
    </p:spTree>
    <p:extLst>
      <p:ext uri="{BB962C8B-B14F-4D97-AF65-F5344CB8AC3E}">
        <p14:creationId xmlns:p14="http://schemas.microsoft.com/office/powerpoint/2010/main" val="2516638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C">
    <p:bg>
      <p:bgPr>
        <a:blipFill rotWithShape="1">
          <a:blip r:embed="rId2"/>
          <a:stretch>
            <a:fillRect/>
          </a:stretch>
        </a:blipFill>
        <a:effectLst/>
      </p:bgPr>
    </p:bg>
    <p:spTree>
      <p:nvGrpSpPr>
        <p:cNvPr id="1" name=""/>
        <p:cNvGrpSpPr/>
        <p:nvPr/>
      </p:nvGrpSpPr>
      <p:grpSpPr>
        <a:xfrm>
          <a:off x="0" y="0"/>
          <a:ext cx="0" cy="0"/>
          <a:chOff x="0" y="0"/>
          <a:chExt cx="0" cy="0"/>
        </a:xfrm>
      </p:grpSpPr>
      <p:sp>
        <p:nvSpPr>
          <p:cNvPr id="20" name="Title 1"/>
          <p:cNvSpPr>
            <a:spLocks noGrp="1"/>
          </p:cNvSpPr>
          <p:nvPr>
            <p:ph type="ctrTitle" hasCustomPrompt="1"/>
          </p:nvPr>
        </p:nvSpPr>
        <p:spPr>
          <a:xfrm>
            <a:off x="358075" y="2813461"/>
            <a:ext cx="4862400" cy="1231078"/>
          </a:xfrm>
          <a:noFill/>
        </p:spPr>
        <p:txBody>
          <a:bodyPr lIns="0" tIns="0" rIns="0" bIns="0" anchor="ctr" anchorCtr="0"/>
          <a:lstStyle>
            <a:lvl1pPr algn="l">
              <a:defRPr sz="4000" b="0" baseline="0">
                <a:solidFill>
                  <a:srgbClr val="FFFFFF"/>
                </a:solidFill>
              </a:defRPr>
            </a:lvl1pPr>
          </a:lstStyle>
          <a:p>
            <a:r>
              <a:rPr lang="en-US" noProof="0" smtClean="0"/>
              <a:t>Insert headline here in white</a:t>
            </a:r>
            <a:endParaRPr lang="en-US" noProof="0"/>
          </a:p>
        </p:txBody>
      </p:sp>
      <p:grpSp>
        <p:nvGrpSpPr>
          <p:cNvPr id="3" name="Gruppe 2"/>
          <p:cNvGrpSpPr/>
          <p:nvPr userDrawn="1"/>
        </p:nvGrpSpPr>
        <p:grpSpPr>
          <a:xfrm>
            <a:off x="-27279783" y="-3540034"/>
            <a:ext cx="39478305" cy="3113045"/>
            <a:chOff x="0" y="-1705702"/>
            <a:chExt cx="12192000" cy="961395"/>
          </a:xfrm>
        </p:grpSpPr>
        <p:pic>
          <p:nvPicPr>
            <p:cNvPr id="18" name="Billede 1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0200" y="-1535009"/>
              <a:ext cx="11530013" cy="91494"/>
            </a:xfrm>
            <a:prstGeom prst="rect">
              <a:avLst/>
            </a:prstGeom>
          </p:spPr>
        </p:pic>
        <p:sp>
          <p:nvSpPr>
            <p:cNvPr id="2" name="Rektangel 1"/>
            <p:cNvSpPr/>
            <p:nvPr userDrawn="1"/>
          </p:nvSpPr>
          <p:spPr>
            <a:xfrm>
              <a:off x="0" y="-1705702"/>
              <a:ext cx="12192000" cy="96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smtClean="0">
                <a:solidFill>
                  <a:srgbClr val="FFFFFF"/>
                </a:solidFill>
              </a:endParaRPr>
            </a:p>
          </p:txBody>
        </p:sp>
      </p:grpSp>
      <p:pic>
        <p:nvPicPr>
          <p:cNvPr id="22" name="Billede 1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flipH="1">
            <a:off x="330200" y="5651195"/>
            <a:ext cx="11530013" cy="91494"/>
          </a:xfrm>
          <a:prstGeom prst="rect">
            <a:avLst/>
          </a:prstGeom>
        </p:spPr>
      </p:pic>
      <p:sp>
        <p:nvSpPr>
          <p:cNvPr id="29" name="Platshållare för datum 2"/>
          <p:cNvSpPr>
            <a:spLocks noGrp="1"/>
          </p:cNvSpPr>
          <p:nvPr userDrawn="1">
            <p:ph type="dt" sz="half" idx="10"/>
          </p:nvPr>
        </p:nvSpPr>
        <p:spPr>
          <a:xfrm>
            <a:off x="842175" y="6498562"/>
            <a:ext cx="1037025" cy="176675"/>
          </a:xfrm>
        </p:spPr>
        <p:txBody>
          <a:bodyPr/>
          <a:lstStyle>
            <a:lvl1pPr>
              <a:defRPr>
                <a:solidFill>
                  <a:srgbClr val="FFFFFF"/>
                </a:solidFill>
              </a:defRPr>
            </a:lvl1pPr>
          </a:lstStyle>
          <a:p>
            <a:fld id="{AD5A0AE0-D830-5D41-AB2C-77CC0D03CB64}" type="datetime1">
              <a:rPr lang="sv-SE" smtClean="0"/>
              <a:t>2017-09-25</a:t>
            </a:fld>
            <a:endParaRPr lang="en-GB" dirty="0"/>
          </a:p>
        </p:txBody>
      </p:sp>
      <p:sp>
        <p:nvSpPr>
          <p:cNvPr id="30" name="Platshållare för sidfot 3"/>
          <p:cNvSpPr>
            <a:spLocks noGrp="1"/>
          </p:cNvSpPr>
          <p:nvPr userDrawn="1">
            <p:ph type="ftr" sz="quarter" idx="11"/>
          </p:nvPr>
        </p:nvSpPr>
        <p:spPr>
          <a:xfrm>
            <a:off x="2008574" y="6498562"/>
            <a:ext cx="3942963" cy="176675"/>
          </a:xfrm>
        </p:spPr>
        <p:txBody>
          <a:bodyPr/>
          <a:lstStyle>
            <a:lvl1pPr>
              <a:defRPr>
                <a:solidFill>
                  <a:srgbClr val="FFFFFF"/>
                </a:solidFill>
              </a:defRPr>
            </a:lvl1pPr>
          </a:lstStyle>
          <a:p>
            <a:r>
              <a:rPr lang="en-GB" dirty="0" smtClean="0"/>
              <a:t>Dentsply Sirona 2017</a:t>
            </a:r>
            <a:endParaRPr lang="en-GB" dirty="0"/>
          </a:p>
        </p:txBody>
      </p:sp>
      <p:sp>
        <p:nvSpPr>
          <p:cNvPr id="31" name="Platshållare för bildnummer 4"/>
          <p:cNvSpPr>
            <a:spLocks noGrp="1"/>
          </p:cNvSpPr>
          <p:nvPr userDrawn="1">
            <p:ph type="sldNum" sz="quarter" idx="12"/>
          </p:nvPr>
        </p:nvSpPr>
        <p:spPr>
          <a:xfrm>
            <a:off x="330201" y="6498561"/>
            <a:ext cx="382599" cy="176675"/>
          </a:xfrm>
        </p:spPr>
        <p:txBody>
          <a:bodyPr/>
          <a:lstStyle>
            <a:lvl1pPr>
              <a:defRPr>
                <a:solidFill>
                  <a:srgbClr val="FFFFFF"/>
                </a:solidFill>
              </a:defRPr>
            </a:lvl1pPr>
          </a:lstStyle>
          <a:p>
            <a:fld id="{45D37B1E-C366-494F-A587-962AD9AABC83}" type="slidenum">
              <a:rPr lang="en-GB" smtClean="0"/>
              <a:pPr/>
              <a:t>‹#›</a:t>
            </a:fld>
            <a:endParaRPr lang="en-GB" dirty="0"/>
          </a:p>
        </p:txBody>
      </p:sp>
      <p:pic>
        <p:nvPicPr>
          <p:cNvPr id="14" name="Bildobjekt 13" descr="Dentsply_Sirona_NEG.eps"/>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43048" y="5967113"/>
            <a:ext cx="1504800" cy="429943"/>
          </a:xfrm>
          <a:prstGeom prst="rect">
            <a:avLst/>
          </a:prstGeom>
        </p:spPr>
      </p:pic>
      <p:sp>
        <p:nvSpPr>
          <p:cNvPr id="12" name="Text Placeholder 6"/>
          <p:cNvSpPr>
            <a:spLocks noGrp="1"/>
          </p:cNvSpPr>
          <p:nvPr>
            <p:ph type="body" sz="quarter" idx="15" hasCustomPrompt="1"/>
          </p:nvPr>
        </p:nvSpPr>
        <p:spPr>
          <a:xfrm>
            <a:off x="330203" y="5933036"/>
            <a:ext cx="1567299" cy="270000"/>
          </a:xfrm>
        </p:spPr>
        <p:txBody>
          <a:bodyPr anchor="ctr" anchorCtr="0"/>
          <a:lstStyle>
            <a:lvl1pPr marL="0" indent="0">
              <a:buNone/>
              <a:defRPr sz="1800">
                <a:solidFill>
                  <a:srgbClr val="FFFFFF"/>
                </a:solidFill>
              </a:defRPr>
            </a:lvl1pPr>
          </a:lstStyle>
          <a:p>
            <a:pPr lvl="0"/>
            <a:r>
              <a:rPr lang="en-US" noProof="0" dirty="0" smtClean="0"/>
              <a:t>Implants</a:t>
            </a:r>
          </a:p>
        </p:txBody>
      </p:sp>
    </p:spTree>
    <p:extLst>
      <p:ext uri="{BB962C8B-B14F-4D97-AF65-F5344CB8AC3E}">
        <p14:creationId xmlns:p14="http://schemas.microsoft.com/office/powerpoint/2010/main" val="2251208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 name="Gruppe 2"/>
          <p:cNvGrpSpPr/>
          <p:nvPr userDrawn="1"/>
        </p:nvGrpSpPr>
        <p:grpSpPr>
          <a:xfrm>
            <a:off x="-27279783" y="-3540034"/>
            <a:ext cx="39478305" cy="3113045"/>
            <a:chOff x="0" y="-1705702"/>
            <a:chExt cx="12192000" cy="961395"/>
          </a:xfrm>
        </p:grpSpPr>
        <p:pic>
          <p:nvPicPr>
            <p:cNvPr id="18" name="Billede 1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0200" y="-1535009"/>
              <a:ext cx="11530013" cy="91494"/>
            </a:xfrm>
            <a:prstGeom prst="rect">
              <a:avLst/>
            </a:prstGeom>
          </p:spPr>
        </p:pic>
        <p:sp>
          <p:nvSpPr>
            <p:cNvPr id="2" name="Rektangel 1"/>
            <p:cNvSpPr/>
            <p:nvPr userDrawn="1"/>
          </p:nvSpPr>
          <p:spPr>
            <a:xfrm>
              <a:off x="0" y="-1705702"/>
              <a:ext cx="12192000" cy="96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smtClean="0">
                <a:solidFill>
                  <a:srgbClr val="FFFFFF"/>
                </a:solidFill>
              </a:endParaRPr>
            </a:p>
          </p:txBody>
        </p:sp>
      </p:grpSp>
      <p:sp>
        <p:nvSpPr>
          <p:cNvPr id="29" name="Platshållare för datum 2"/>
          <p:cNvSpPr>
            <a:spLocks noGrp="1"/>
          </p:cNvSpPr>
          <p:nvPr userDrawn="1">
            <p:ph type="dt" sz="half" idx="10"/>
          </p:nvPr>
        </p:nvSpPr>
        <p:spPr>
          <a:xfrm>
            <a:off x="842175" y="6498562"/>
            <a:ext cx="1037025" cy="176675"/>
          </a:xfrm>
        </p:spPr>
        <p:txBody>
          <a:bodyPr/>
          <a:lstStyle>
            <a:lvl1pPr>
              <a:defRPr>
                <a:solidFill>
                  <a:srgbClr val="FFFFFF"/>
                </a:solidFill>
              </a:defRPr>
            </a:lvl1pPr>
          </a:lstStyle>
          <a:p>
            <a:fld id="{2BDDCA8E-B29C-544B-8BEE-31381366099F}" type="datetime1">
              <a:rPr lang="sv-SE" smtClean="0"/>
              <a:t>2017-09-25</a:t>
            </a:fld>
            <a:endParaRPr lang="en-GB" dirty="0"/>
          </a:p>
        </p:txBody>
      </p:sp>
      <p:sp>
        <p:nvSpPr>
          <p:cNvPr id="31" name="Platshållare för bildnummer 4"/>
          <p:cNvSpPr>
            <a:spLocks noGrp="1"/>
          </p:cNvSpPr>
          <p:nvPr userDrawn="1">
            <p:ph type="sldNum" sz="quarter" idx="12"/>
          </p:nvPr>
        </p:nvSpPr>
        <p:spPr>
          <a:xfrm>
            <a:off x="330201" y="6498561"/>
            <a:ext cx="382599" cy="176675"/>
          </a:xfrm>
        </p:spPr>
        <p:txBody>
          <a:bodyPr/>
          <a:lstStyle>
            <a:lvl1pPr>
              <a:defRPr>
                <a:solidFill>
                  <a:srgbClr val="FFFFFF"/>
                </a:solidFill>
              </a:defRPr>
            </a:lvl1pPr>
          </a:lstStyle>
          <a:p>
            <a:fld id="{45D37B1E-C366-494F-A587-962AD9AABC83}" type="slidenum">
              <a:rPr lang="en-GB" smtClean="0"/>
              <a:pPr/>
              <a:t>‹#›</a:t>
            </a:fld>
            <a:endParaRPr lang="en-GB" dirty="0"/>
          </a:p>
        </p:txBody>
      </p:sp>
      <p:sp>
        <p:nvSpPr>
          <p:cNvPr id="17" name="Title 1"/>
          <p:cNvSpPr>
            <a:spLocks noGrp="1"/>
          </p:cNvSpPr>
          <p:nvPr>
            <p:ph type="ctrTitle" hasCustomPrompt="1"/>
          </p:nvPr>
        </p:nvSpPr>
        <p:spPr>
          <a:xfrm>
            <a:off x="6640342" y="2813461"/>
            <a:ext cx="4862400" cy="1231078"/>
          </a:xfrm>
          <a:noFill/>
        </p:spPr>
        <p:txBody>
          <a:bodyPr lIns="0" tIns="0" rIns="0" bIns="0" anchor="ctr" anchorCtr="0"/>
          <a:lstStyle>
            <a:lvl1pPr algn="l">
              <a:defRPr sz="4000" b="0" baseline="0">
                <a:solidFill>
                  <a:schemeClr val="tx1">
                    <a:lumMod val="65000"/>
                    <a:lumOff val="35000"/>
                  </a:schemeClr>
                </a:solidFill>
              </a:defRPr>
            </a:lvl1pPr>
          </a:lstStyle>
          <a:p>
            <a:r>
              <a:rPr lang="en-US" noProof="0" smtClean="0"/>
              <a:t>Insert headline here in either white or grey</a:t>
            </a:r>
            <a:endParaRPr lang="en-US" noProof="0"/>
          </a:p>
        </p:txBody>
      </p:sp>
    </p:spTree>
    <p:extLst>
      <p:ext uri="{BB962C8B-B14F-4D97-AF65-F5344CB8AC3E}">
        <p14:creationId xmlns:p14="http://schemas.microsoft.com/office/powerpoint/2010/main" val="2829812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E">
    <p:spTree>
      <p:nvGrpSpPr>
        <p:cNvPr id="1" name=""/>
        <p:cNvGrpSpPr/>
        <p:nvPr/>
      </p:nvGrpSpPr>
      <p:grpSpPr>
        <a:xfrm>
          <a:off x="0" y="0"/>
          <a:ext cx="0" cy="0"/>
          <a:chOff x="0" y="0"/>
          <a:chExt cx="0" cy="0"/>
        </a:xfrm>
      </p:grpSpPr>
      <p:sp>
        <p:nvSpPr>
          <p:cNvPr id="12" name="Pladsholder til billede 11"/>
          <p:cNvSpPr>
            <a:spLocks noGrp="1"/>
          </p:cNvSpPr>
          <p:nvPr>
            <p:ph type="pic" sz="quarter" idx="14" hasCustomPrompt="1"/>
          </p:nvPr>
        </p:nvSpPr>
        <p:spPr>
          <a:xfrm>
            <a:off x="0" y="0"/>
            <a:ext cx="12192000" cy="5518338"/>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5" name="Rektangel 14"/>
          <p:cNvSpPr/>
          <p:nvPr userDrawn="1"/>
        </p:nvSpPr>
        <p:spPr>
          <a:xfrm>
            <a:off x="8576442" y="-10886"/>
            <a:ext cx="3615559" cy="1124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
        <p:nvSpPr>
          <p:cNvPr id="14" name="Title 1"/>
          <p:cNvSpPr>
            <a:spLocks noGrp="1"/>
          </p:cNvSpPr>
          <p:nvPr>
            <p:ph type="ctrTitle"/>
          </p:nvPr>
        </p:nvSpPr>
        <p:spPr>
          <a:xfrm>
            <a:off x="330200" y="1662147"/>
            <a:ext cx="4862400" cy="1231078"/>
          </a:xfrm>
          <a:noFill/>
        </p:spPr>
        <p:txBody>
          <a:bodyPr lIns="0" tIns="0" rIns="0" bIns="0" anchor="ctr" anchorCtr="0"/>
          <a:lstStyle>
            <a:lvl1pPr algn="l">
              <a:defRPr sz="2800" b="0">
                <a:solidFill>
                  <a:schemeClr val="bg1"/>
                </a:solidFill>
              </a:defRPr>
            </a:lvl1pPr>
          </a:lstStyle>
          <a:p>
            <a:r>
              <a:rPr lang="en-US" noProof="0" smtClean="0"/>
              <a:t>Click to edit Master title style</a:t>
            </a:r>
            <a:endParaRPr lang="en-US" noProof="0"/>
          </a:p>
        </p:txBody>
      </p:sp>
      <p:sp>
        <p:nvSpPr>
          <p:cNvPr id="13" name="Date Placeholder 3"/>
          <p:cNvSpPr>
            <a:spLocks noGrp="1"/>
          </p:cNvSpPr>
          <p:nvPr>
            <p:ph type="dt" sz="half" idx="2"/>
          </p:nvPr>
        </p:nvSpPr>
        <p:spPr>
          <a:xfrm>
            <a:off x="842175" y="6498562"/>
            <a:ext cx="1037025" cy="176675"/>
          </a:xfrm>
          <a:prstGeom prst="rect">
            <a:avLst/>
          </a:prstGeom>
        </p:spPr>
        <p:txBody>
          <a:bodyPr vert="horz" lIns="0" tIns="0" rIns="0" bIns="0" rtlCol="0" anchor="b" anchorCtr="0">
            <a:noAutofit/>
          </a:bodyPr>
          <a:lstStyle>
            <a:lvl1pPr algn="l">
              <a:defRPr sz="800">
                <a:solidFill>
                  <a:schemeClr val="accent3"/>
                </a:solidFill>
              </a:defRPr>
            </a:lvl1pPr>
          </a:lstStyle>
          <a:p>
            <a:fld id="{092D961C-4CF8-E645-840B-30C8AAC3445F}" type="datetime1">
              <a:rPr lang="sv-SE" smtClean="0"/>
              <a:t>2017-09-25</a:t>
            </a:fld>
            <a:endParaRPr lang="en-GB" dirty="0"/>
          </a:p>
        </p:txBody>
      </p:sp>
      <p:sp>
        <p:nvSpPr>
          <p:cNvPr id="17" name="Footer Placeholder 4"/>
          <p:cNvSpPr>
            <a:spLocks noGrp="1"/>
          </p:cNvSpPr>
          <p:nvPr>
            <p:ph type="ftr" sz="quarter" idx="3"/>
          </p:nvPr>
        </p:nvSpPr>
        <p:spPr>
          <a:xfrm>
            <a:off x="2008575" y="6498560"/>
            <a:ext cx="3942963" cy="176675"/>
          </a:xfrm>
          <a:prstGeom prst="rect">
            <a:avLst/>
          </a:prstGeom>
        </p:spPr>
        <p:txBody>
          <a:bodyPr vert="horz" lIns="0" tIns="0" rIns="0" bIns="0" rtlCol="0" anchor="b" anchorCtr="0">
            <a:noAutofit/>
          </a:bodyPr>
          <a:lstStyle>
            <a:lvl1pPr algn="l">
              <a:defRPr sz="800">
                <a:solidFill>
                  <a:schemeClr val="accent3"/>
                </a:solidFill>
              </a:defRPr>
            </a:lvl1pPr>
          </a:lstStyle>
          <a:p>
            <a:r>
              <a:rPr lang="en-GB" dirty="0" smtClean="0"/>
              <a:t>Dentsply Sirona 2017</a:t>
            </a:r>
            <a:endParaRPr lang="en-GB" dirty="0"/>
          </a:p>
        </p:txBody>
      </p:sp>
      <p:sp>
        <p:nvSpPr>
          <p:cNvPr id="18" name="Slide Number Placeholder 5"/>
          <p:cNvSpPr>
            <a:spLocks noGrp="1"/>
          </p:cNvSpPr>
          <p:nvPr>
            <p:ph type="sldNum" sz="quarter" idx="4"/>
          </p:nvPr>
        </p:nvSpPr>
        <p:spPr>
          <a:xfrm>
            <a:off x="330201" y="6498561"/>
            <a:ext cx="382599" cy="176675"/>
          </a:xfrm>
          <a:prstGeom prst="rect">
            <a:avLst/>
          </a:prstGeom>
        </p:spPr>
        <p:txBody>
          <a:bodyPr vert="horz" lIns="0" tIns="0" rIns="0" bIns="0" rtlCol="0" anchor="b" anchorCtr="0">
            <a:noAutofit/>
          </a:bodyPr>
          <a:lstStyle>
            <a:lvl1pPr algn="l">
              <a:defRPr sz="800">
                <a:solidFill>
                  <a:schemeClr val="accent3"/>
                </a:solidFill>
              </a:defRPr>
            </a:lvl1pPr>
          </a:lstStyle>
          <a:p>
            <a:fld id="{45D37B1E-C366-494F-A587-962AD9AABC83}" type="slidenum">
              <a:rPr lang="en-GB" smtClean="0"/>
              <a:pPr/>
              <a:t>‹#›</a:t>
            </a:fld>
            <a:endParaRPr lang="en-GB" dirty="0"/>
          </a:p>
        </p:txBody>
      </p:sp>
      <p:pic>
        <p:nvPicPr>
          <p:cNvPr id="11" name="Billede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330200" y="5651195"/>
            <a:ext cx="11530013" cy="91494"/>
          </a:xfrm>
          <a:prstGeom prst="rect">
            <a:avLst/>
          </a:prstGeom>
        </p:spPr>
      </p:pic>
      <p:pic>
        <p:nvPicPr>
          <p:cNvPr id="21" name="Billed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4741" y="5972130"/>
            <a:ext cx="1505262" cy="427995"/>
          </a:xfrm>
          <a:prstGeom prst="rect">
            <a:avLst/>
          </a:prstGeom>
        </p:spPr>
      </p:pic>
      <p:sp>
        <p:nvSpPr>
          <p:cNvPr id="23" name="Text Placeholder 6"/>
          <p:cNvSpPr>
            <a:spLocks noGrp="1"/>
          </p:cNvSpPr>
          <p:nvPr>
            <p:ph type="body" sz="quarter" idx="15" hasCustomPrompt="1"/>
          </p:nvPr>
        </p:nvSpPr>
        <p:spPr>
          <a:xfrm>
            <a:off x="330203" y="5933036"/>
            <a:ext cx="1567299" cy="270000"/>
          </a:xfrm>
        </p:spPr>
        <p:txBody>
          <a:bodyPr anchor="ctr" anchorCtr="0"/>
          <a:lstStyle>
            <a:lvl1pPr marL="0" indent="0">
              <a:buNone/>
              <a:defRPr sz="1800">
                <a:solidFill>
                  <a:schemeClr val="accent3"/>
                </a:solidFill>
              </a:defRPr>
            </a:lvl1pPr>
          </a:lstStyle>
          <a:p>
            <a:pPr lvl="0"/>
            <a:r>
              <a:rPr lang="en-US" noProof="0" dirty="0" smtClean="0"/>
              <a:t>Implants</a:t>
            </a:r>
          </a:p>
        </p:txBody>
      </p:sp>
    </p:spTree>
    <p:extLst>
      <p:ext uri="{BB962C8B-B14F-4D97-AF65-F5344CB8AC3E}">
        <p14:creationId xmlns:p14="http://schemas.microsoft.com/office/powerpoint/2010/main" val="2011866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1200" y="555626"/>
            <a:ext cx="11529599" cy="1001712"/>
          </a:xfrm>
        </p:spPr>
        <p:txBody>
          <a:bodyPr/>
          <a:lstStyle>
            <a:lvl1pPr>
              <a:defRPr baseline="0"/>
            </a:lvl1pPr>
          </a:lstStyle>
          <a:p>
            <a:r>
              <a:rPr lang="en-US" noProof="0" smtClean="0"/>
              <a:t>Agenda/Program</a:t>
            </a:r>
            <a:endParaRPr lang="en-US" noProof="0"/>
          </a:p>
        </p:txBody>
      </p:sp>
      <p:sp>
        <p:nvSpPr>
          <p:cNvPr id="3" name="Content Placeholder 2"/>
          <p:cNvSpPr>
            <a:spLocks noGrp="1"/>
          </p:cNvSpPr>
          <p:nvPr>
            <p:ph sz="half" idx="1" hasCustomPrompt="1"/>
          </p:nvPr>
        </p:nvSpPr>
        <p:spPr>
          <a:xfrm>
            <a:off x="331200" y="1825625"/>
            <a:ext cx="11529599" cy="3943350"/>
          </a:xfrm>
        </p:spPr>
        <p:txBody>
          <a:bodyPr/>
          <a:lstStyle>
            <a:lvl1pPr marL="0" indent="0">
              <a:buNone/>
              <a:defRPr/>
            </a:lvl1pPr>
          </a:lstStyle>
          <a:p>
            <a:r>
              <a:rPr lang="en-US" noProof="0" smtClean="0"/>
              <a:t>Click to edit</a:t>
            </a:r>
            <a:endParaRPr lang="en-US" noProof="0"/>
          </a:p>
        </p:txBody>
      </p:sp>
      <p:sp>
        <p:nvSpPr>
          <p:cNvPr id="10" name="Date Placeholder 3"/>
          <p:cNvSpPr>
            <a:spLocks noGrp="1"/>
          </p:cNvSpPr>
          <p:nvPr>
            <p:ph type="dt" sz="half" idx="2"/>
          </p:nvPr>
        </p:nvSpPr>
        <p:spPr>
          <a:xfrm>
            <a:off x="842175" y="6498562"/>
            <a:ext cx="1037025" cy="176675"/>
          </a:xfrm>
          <a:prstGeom prst="rect">
            <a:avLst/>
          </a:prstGeom>
        </p:spPr>
        <p:txBody>
          <a:bodyPr vert="horz" lIns="0" tIns="0" rIns="0" bIns="0" rtlCol="0" anchor="b" anchorCtr="0">
            <a:noAutofit/>
          </a:bodyPr>
          <a:lstStyle>
            <a:lvl1pPr algn="l">
              <a:defRPr sz="800">
                <a:solidFill>
                  <a:schemeClr val="accent3"/>
                </a:solidFill>
              </a:defRPr>
            </a:lvl1pPr>
          </a:lstStyle>
          <a:p>
            <a:fld id="{42D6602D-A9B7-F949-A2F7-1CC7A5D225FC}" type="datetime1">
              <a:rPr lang="sv-SE" smtClean="0"/>
              <a:t>2017-09-25</a:t>
            </a:fld>
            <a:endParaRPr lang="en-GB" dirty="0"/>
          </a:p>
        </p:txBody>
      </p:sp>
      <p:sp>
        <p:nvSpPr>
          <p:cNvPr id="17" name="Slide Number Placeholder 5"/>
          <p:cNvSpPr>
            <a:spLocks noGrp="1"/>
          </p:cNvSpPr>
          <p:nvPr>
            <p:ph type="sldNum" sz="quarter" idx="4"/>
          </p:nvPr>
        </p:nvSpPr>
        <p:spPr>
          <a:xfrm>
            <a:off x="330201" y="6498561"/>
            <a:ext cx="382599" cy="176675"/>
          </a:xfrm>
          <a:prstGeom prst="rect">
            <a:avLst/>
          </a:prstGeom>
        </p:spPr>
        <p:txBody>
          <a:bodyPr vert="horz" lIns="0" tIns="0" rIns="0" bIns="0" rtlCol="0" anchor="b" anchorCtr="0">
            <a:noAutofit/>
          </a:bodyPr>
          <a:lstStyle>
            <a:lvl1pPr algn="l">
              <a:defRPr sz="800">
                <a:solidFill>
                  <a:schemeClr val="accent3"/>
                </a:solidFill>
              </a:defRPr>
            </a:lvl1pPr>
          </a:lstStyle>
          <a:p>
            <a:fld id="{45D37B1E-C366-494F-A587-962AD9AABC83}" type="slidenum">
              <a:rPr lang="en-GB" smtClean="0"/>
              <a:pPr/>
              <a:t>‹#›</a:t>
            </a:fld>
            <a:endParaRPr lang="en-GB" dirty="0"/>
          </a:p>
        </p:txBody>
      </p:sp>
      <p:pic>
        <p:nvPicPr>
          <p:cNvPr id="7" name="Bille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8325" y="6285360"/>
            <a:ext cx="1091888" cy="310459"/>
          </a:xfrm>
          <a:prstGeom prst="rect">
            <a:avLst/>
          </a:prstGeom>
        </p:spPr>
      </p:pic>
      <p:pic>
        <p:nvPicPr>
          <p:cNvPr id="9" name="Billede 10"/>
          <p:cNvPicPr preferRelativeResize="0">
            <a:picLocks/>
          </p:cNvPicPr>
          <p:nvPr userDrawn="1"/>
        </p:nvPicPr>
        <p:blipFill>
          <a:blip r:embed="rId3">
            <a:extLst>
              <a:ext uri="{28A0092B-C50C-407E-A947-70E740481C1C}">
                <a14:useLocalDpi xmlns:a14="http://schemas.microsoft.com/office/drawing/2010/main"/>
              </a:ext>
            </a:extLst>
          </a:blip>
          <a:stretch>
            <a:fillRect/>
          </a:stretch>
        </p:blipFill>
        <p:spPr>
          <a:xfrm flipH="1">
            <a:off x="330201" y="6088857"/>
            <a:ext cx="11530012" cy="54000"/>
          </a:xfrm>
          <a:prstGeom prst="rect">
            <a:avLst/>
          </a:prstGeom>
        </p:spPr>
      </p:pic>
      <p:sp>
        <p:nvSpPr>
          <p:cNvPr id="11" name="textruta 10"/>
          <p:cNvSpPr txBox="1"/>
          <p:nvPr userDrawn="1"/>
        </p:nvSpPr>
        <p:spPr>
          <a:xfrm>
            <a:off x="328984" y="6272393"/>
            <a:ext cx="538848" cy="153888"/>
          </a:xfrm>
          <a:prstGeom prst="rect">
            <a:avLst/>
          </a:prstGeom>
          <a:noFill/>
        </p:spPr>
        <p:txBody>
          <a:bodyPr wrap="square" lIns="0" tIns="0" rIns="0" bIns="0" rtlCol="0">
            <a:spAutoFit/>
          </a:bodyPr>
          <a:lstStyle/>
          <a:p>
            <a:r>
              <a:rPr lang="en-US" sz="1000" noProof="0" smtClean="0">
                <a:solidFill>
                  <a:schemeClr val="accent3"/>
                </a:solidFill>
              </a:rPr>
              <a:t>Implants</a:t>
            </a:r>
          </a:p>
        </p:txBody>
      </p:sp>
      <p:sp>
        <p:nvSpPr>
          <p:cNvPr id="12" name="Footer Placeholder 4"/>
          <p:cNvSpPr>
            <a:spLocks noGrp="1"/>
          </p:cNvSpPr>
          <p:nvPr>
            <p:ph type="ftr" sz="quarter" idx="3"/>
          </p:nvPr>
        </p:nvSpPr>
        <p:spPr>
          <a:xfrm>
            <a:off x="2008575" y="6498560"/>
            <a:ext cx="3942963" cy="176675"/>
          </a:xfrm>
          <a:prstGeom prst="rect">
            <a:avLst/>
          </a:prstGeom>
        </p:spPr>
        <p:txBody>
          <a:bodyPr vert="horz" lIns="0" tIns="0" rIns="0" bIns="0" rtlCol="0" anchor="b" anchorCtr="0">
            <a:noAutofit/>
          </a:bodyPr>
          <a:lstStyle>
            <a:lvl1pPr algn="l">
              <a:defRPr sz="800">
                <a:solidFill>
                  <a:schemeClr val="accent3"/>
                </a:solidFill>
              </a:defRPr>
            </a:lvl1pPr>
          </a:lstStyle>
          <a:p>
            <a:r>
              <a:rPr lang="en-GB" dirty="0" smtClean="0"/>
              <a:t>Dentsply Sirona 2017</a:t>
            </a:r>
            <a:endParaRPr lang="en-GB" dirty="0"/>
          </a:p>
        </p:txBody>
      </p:sp>
    </p:spTree>
    <p:extLst>
      <p:ext uri="{BB962C8B-B14F-4D97-AF65-F5344CB8AC3E}">
        <p14:creationId xmlns:p14="http://schemas.microsoft.com/office/powerpoint/2010/main" val="3995587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4" name="Rektangel 3"/>
          <p:cNvSpPr/>
          <p:nvPr userDrawn="1"/>
        </p:nvSpPr>
        <p:spPr>
          <a:xfrm>
            <a:off x="0" y="0"/>
            <a:ext cx="1219200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solidFill>
                <a:srgbClr val="FFFFFF"/>
              </a:solidFill>
            </a:endParaRPr>
          </a:p>
        </p:txBody>
      </p:sp>
      <p:sp>
        <p:nvSpPr>
          <p:cNvPr id="2" name="Title 1"/>
          <p:cNvSpPr>
            <a:spLocks noGrp="1"/>
          </p:cNvSpPr>
          <p:nvPr>
            <p:ph type="title" hasCustomPrompt="1"/>
          </p:nvPr>
        </p:nvSpPr>
        <p:spPr/>
        <p:txBody>
          <a:bodyPr/>
          <a:lstStyle>
            <a:lvl1pPr>
              <a:defRPr baseline="0">
                <a:solidFill>
                  <a:srgbClr val="FFFFFF"/>
                </a:solidFill>
              </a:defRPr>
            </a:lvl1pPr>
          </a:lstStyle>
          <a:p>
            <a:r>
              <a:rPr lang="en-US" noProof="0" smtClean="0"/>
              <a:t>Agenda/Program</a:t>
            </a:r>
            <a:endParaRPr lang="en-US" noProof="0"/>
          </a:p>
        </p:txBody>
      </p:sp>
      <p:sp>
        <p:nvSpPr>
          <p:cNvPr id="3" name="Content Placeholder 2"/>
          <p:cNvSpPr>
            <a:spLocks noGrp="1"/>
          </p:cNvSpPr>
          <p:nvPr>
            <p:ph sz="half" idx="1" hasCustomPrompt="1"/>
          </p:nvPr>
        </p:nvSpPr>
        <p:spPr>
          <a:xfrm>
            <a:off x="330201" y="1825625"/>
            <a:ext cx="11530011" cy="3943350"/>
          </a:xfrm>
        </p:spPr>
        <p:txBody>
          <a:bodyPr/>
          <a:lstStyle>
            <a:lvl1pPr marL="0" indent="0">
              <a:buNone/>
              <a:defRPr sz="2000">
                <a:solidFill>
                  <a:srgbClr val="FFFFFF"/>
                </a:solidFill>
              </a:defRPr>
            </a:lvl1pPr>
          </a:lstStyle>
          <a:p>
            <a:pPr lvl="0"/>
            <a:r>
              <a:rPr lang="en-US" noProof="0" smtClean="0"/>
              <a:t>Click to edit</a:t>
            </a:r>
          </a:p>
        </p:txBody>
      </p:sp>
      <p:sp>
        <p:nvSpPr>
          <p:cNvPr id="17" name="Date Placeholder 3"/>
          <p:cNvSpPr>
            <a:spLocks noGrp="1"/>
          </p:cNvSpPr>
          <p:nvPr>
            <p:ph type="dt" sz="half" idx="2"/>
          </p:nvPr>
        </p:nvSpPr>
        <p:spPr>
          <a:xfrm>
            <a:off x="842175" y="6498562"/>
            <a:ext cx="1037025" cy="176675"/>
          </a:xfrm>
          <a:prstGeom prst="rect">
            <a:avLst/>
          </a:prstGeom>
        </p:spPr>
        <p:txBody>
          <a:bodyPr vert="horz" lIns="0" tIns="0" rIns="0" bIns="0" rtlCol="0" anchor="b" anchorCtr="0">
            <a:noAutofit/>
          </a:bodyPr>
          <a:lstStyle>
            <a:lvl1pPr algn="l">
              <a:defRPr sz="800">
                <a:solidFill>
                  <a:schemeClr val="bg1"/>
                </a:solidFill>
              </a:defRPr>
            </a:lvl1pPr>
          </a:lstStyle>
          <a:p>
            <a:fld id="{B13AFA93-61DE-514D-8822-A895F06CD85F}" type="datetime1">
              <a:rPr lang="sv-SE" smtClean="0"/>
              <a:t>2017-09-25</a:t>
            </a:fld>
            <a:endParaRPr lang="en-GB" dirty="0"/>
          </a:p>
        </p:txBody>
      </p:sp>
      <p:sp>
        <p:nvSpPr>
          <p:cNvPr id="18" name="Footer Placeholder 4"/>
          <p:cNvSpPr>
            <a:spLocks noGrp="1"/>
          </p:cNvSpPr>
          <p:nvPr>
            <p:ph type="ftr" sz="quarter" idx="3"/>
          </p:nvPr>
        </p:nvSpPr>
        <p:spPr>
          <a:xfrm>
            <a:off x="2008574" y="6498562"/>
            <a:ext cx="3942963" cy="176675"/>
          </a:xfrm>
          <a:prstGeom prst="rect">
            <a:avLst/>
          </a:prstGeom>
        </p:spPr>
        <p:txBody>
          <a:bodyPr vert="horz" lIns="0" tIns="0" rIns="0" bIns="0" rtlCol="0" anchor="b" anchorCtr="0">
            <a:noAutofit/>
          </a:bodyPr>
          <a:lstStyle>
            <a:lvl1pPr algn="l">
              <a:defRPr sz="800">
                <a:solidFill>
                  <a:schemeClr val="bg1"/>
                </a:solidFill>
              </a:defRPr>
            </a:lvl1pPr>
          </a:lstStyle>
          <a:p>
            <a:r>
              <a:rPr lang="en-GB" dirty="0" smtClean="0"/>
              <a:t>Dentsply Sirona 2017</a:t>
            </a:r>
            <a:endParaRPr lang="en-GB" dirty="0"/>
          </a:p>
        </p:txBody>
      </p:sp>
      <p:sp>
        <p:nvSpPr>
          <p:cNvPr id="19" name="Slide Number Placeholder 5"/>
          <p:cNvSpPr>
            <a:spLocks noGrp="1"/>
          </p:cNvSpPr>
          <p:nvPr>
            <p:ph type="sldNum" sz="quarter" idx="4"/>
          </p:nvPr>
        </p:nvSpPr>
        <p:spPr>
          <a:xfrm>
            <a:off x="330201" y="6498561"/>
            <a:ext cx="382599" cy="176675"/>
          </a:xfrm>
          <a:prstGeom prst="rect">
            <a:avLst/>
          </a:prstGeom>
        </p:spPr>
        <p:txBody>
          <a:bodyPr vert="horz" lIns="0" tIns="0" rIns="0" bIns="0" rtlCol="0" anchor="b" anchorCtr="0">
            <a:noAutofit/>
          </a:bodyPr>
          <a:lstStyle>
            <a:lvl1pPr algn="l">
              <a:defRPr sz="800">
                <a:solidFill>
                  <a:schemeClr val="bg1"/>
                </a:solidFill>
              </a:defRPr>
            </a:lvl1pPr>
          </a:lstStyle>
          <a:p>
            <a:fld id="{45D37B1E-C366-494F-A587-962AD9AABC83}" type="slidenum">
              <a:rPr lang="en-GB" smtClean="0"/>
              <a:pPr/>
              <a:t>‹#›</a:t>
            </a:fld>
            <a:endParaRPr lang="en-GB" dirty="0"/>
          </a:p>
        </p:txBody>
      </p:sp>
      <p:pic>
        <p:nvPicPr>
          <p:cNvPr id="10" name="Billede 10"/>
          <p:cNvPicPr preferRelativeResize="0">
            <a:picLocks/>
          </p:cNvPicPr>
          <p:nvPr userDrawn="1"/>
        </p:nvPicPr>
        <p:blipFill>
          <a:blip r:embed="rId2">
            <a:extLst>
              <a:ext uri="{28A0092B-C50C-407E-A947-70E740481C1C}">
                <a14:useLocalDpi xmlns:a14="http://schemas.microsoft.com/office/drawing/2010/main"/>
              </a:ext>
            </a:extLst>
          </a:blip>
          <a:stretch>
            <a:fillRect/>
          </a:stretch>
        </p:blipFill>
        <p:spPr>
          <a:xfrm flipH="1">
            <a:off x="330201" y="6088857"/>
            <a:ext cx="11530012" cy="54000"/>
          </a:xfrm>
          <a:prstGeom prst="rect">
            <a:avLst/>
          </a:prstGeom>
        </p:spPr>
      </p:pic>
      <p:pic>
        <p:nvPicPr>
          <p:cNvPr id="6" name="Bildobjekt 5" descr="Dentsply_Sirona_NEG.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763528" y="6287788"/>
            <a:ext cx="1109472" cy="316992"/>
          </a:xfrm>
          <a:prstGeom prst="rect">
            <a:avLst/>
          </a:prstGeom>
        </p:spPr>
      </p:pic>
      <p:sp>
        <p:nvSpPr>
          <p:cNvPr id="11" name="textruta 10"/>
          <p:cNvSpPr txBox="1"/>
          <p:nvPr userDrawn="1"/>
        </p:nvSpPr>
        <p:spPr>
          <a:xfrm>
            <a:off x="328984" y="6272393"/>
            <a:ext cx="538848" cy="153888"/>
          </a:xfrm>
          <a:prstGeom prst="rect">
            <a:avLst/>
          </a:prstGeom>
          <a:noFill/>
        </p:spPr>
        <p:txBody>
          <a:bodyPr wrap="square" lIns="0" tIns="0" rIns="0" bIns="0" rtlCol="0">
            <a:spAutoFit/>
          </a:bodyPr>
          <a:lstStyle/>
          <a:p>
            <a:r>
              <a:rPr lang="en-US" sz="1000" dirty="0" smtClean="0">
                <a:solidFill>
                  <a:schemeClr val="bg1"/>
                </a:solidFill>
              </a:rPr>
              <a:t>Implants</a:t>
            </a:r>
          </a:p>
        </p:txBody>
      </p:sp>
    </p:spTree>
    <p:extLst>
      <p:ext uri="{BB962C8B-B14F-4D97-AF65-F5344CB8AC3E}">
        <p14:creationId xmlns:p14="http://schemas.microsoft.com/office/powerpoint/2010/main" val="428731413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noProof="0" smtClean="0"/>
              <a:t>Click to add title</a:t>
            </a:r>
            <a:endParaRPr lang="en-US" noProof="0"/>
          </a:p>
        </p:txBody>
      </p:sp>
      <p:sp>
        <p:nvSpPr>
          <p:cNvPr id="3" name="Content Placeholder 2"/>
          <p:cNvSpPr>
            <a:spLocks noGrp="1"/>
          </p:cNvSpPr>
          <p:nvPr>
            <p:ph sz="half" idx="1" hasCustomPrompt="1"/>
          </p:nvPr>
        </p:nvSpPr>
        <p:spPr>
          <a:xfrm>
            <a:off x="330201" y="1825625"/>
            <a:ext cx="11530011" cy="3943350"/>
          </a:xfrm>
        </p:spPr>
        <p:txBody>
          <a:bodyPr/>
          <a:lstStyle>
            <a:lvl2pPr>
              <a:defRPr/>
            </a:lvl2pPr>
            <a:lvl3pPr>
              <a:defRPr/>
            </a:lvl3pPr>
            <a:lvl4pPr>
              <a:defRPr baseline="0"/>
            </a:lvl4pPr>
          </a:lstStyle>
          <a:p>
            <a:r>
              <a:rPr lang="en-US" noProof="0" smtClean="0"/>
              <a:t>Click to edit</a:t>
            </a:r>
          </a:p>
          <a:p>
            <a:pPr lvl="1"/>
            <a:r>
              <a:rPr lang="en-US" noProof="0" smtClean="0"/>
              <a:t>Click to edit</a:t>
            </a:r>
          </a:p>
          <a:p>
            <a:pPr lvl="2"/>
            <a:r>
              <a:rPr lang="en-US" noProof="0" smtClean="0"/>
              <a:t>Click to edit</a:t>
            </a:r>
          </a:p>
          <a:p>
            <a:pPr lvl="3"/>
            <a:r>
              <a:rPr lang="en-US" noProof="0" smtClean="0"/>
              <a:t>Click to edit</a:t>
            </a:r>
          </a:p>
        </p:txBody>
      </p:sp>
      <p:sp>
        <p:nvSpPr>
          <p:cNvPr id="8" name="Date Placeholder 3"/>
          <p:cNvSpPr>
            <a:spLocks noGrp="1"/>
          </p:cNvSpPr>
          <p:nvPr>
            <p:ph type="dt" sz="half" idx="2"/>
          </p:nvPr>
        </p:nvSpPr>
        <p:spPr>
          <a:xfrm>
            <a:off x="842175" y="6498562"/>
            <a:ext cx="1037025" cy="176675"/>
          </a:xfrm>
          <a:prstGeom prst="rect">
            <a:avLst/>
          </a:prstGeom>
        </p:spPr>
        <p:txBody>
          <a:bodyPr vert="horz" lIns="0" tIns="0" rIns="0" bIns="0" rtlCol="0" anchor="b" anchorCtr="0">
            <a:noAutofit/>
          </a:bodyPr>
          <a:lstStyle>
            <a:lvl1pPr algn="l">
              <a:defRPr sz="800">
                <a:solidFill>
                  <a:schemeClr val="accent3"/>
                </a:solidFill>
              </a:defRPr>
            </a:lvl1pPr>
          </a:lstStyle>
          <a:p>
            <a:fld id="{60CEF676-3624-EA48-BEEB-9D394F2ACE5E}" type="datetime1">
              <a:rPr lang="sv-SE" smtClean="0"/>
              <a:t>2017-09-25</a:t>
            </a:fld>
            <a:endParaRPr lang="en-GB" dirty="0"/>
          </a:p>
        </p:txBody>
      </p:sp>
    </p:spTree>
    <p:extLst>
      <p:ext uri="{BB962C8B-B14F-4D97-AF65-F5344CB8AC3E}">
        <p14:creationId xmlns:p14="http://schemas.microsoft.com/office/powerpoint/2010/main" val="48948671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B">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smtClean="0"/>
              <a:t>Click to add title</a:t>
            </a:r>
            <a:endParaRPr lang="en-US" noProof="0"/>
          </a:p>
        </p:txBody>
      </p:sp>
      <p:sp>
        <p:nvSpPr>
          <p:cNvPr id="3" name="Content Placeholder 2"/>
          <p:cNvSpPr>
            <a:spLocks noGrp="1"/>
          </p:cNvSpPr>
          <p:nvPr>
            <p:ph sz="half" idx="1" hasCustomPrompt="1"/>
          </p:nvPr>
        </p:nvSpPr>
        <p:spPr>
          <a:xfrm>
            <a:off x="330201" y="1825625"/>
            <a:ext cx="5621337" cy="3943350"/>
          </a:xfrm>
        </p:spPr>
        <p:txBody>
          <a:bodyPr/>
          <a:lstStyle/>
          <a:p>
            <a:r>
              <a:rPr lang="en-US" noProof="0" smtClean="0"/>
              <a:t>Click to edit</a:t>
            </a:r>
          </a:p>
          <a:p>
            <a:pPr lvl="1"/>
            <a:r>
              <a:rPr lang="en-US" noProof="0" smtClean="0"/>
              <a:t>Click to edit</a:t>
            </a:r>
          </a:p>
          <a:p>
            <a:pPr lvl="2"/>
            <a:r>
              <a:rPr lang="en-US" noProof="0" smtClean="0"/>
              <a:t>Click to edit</a:t>
            </a:r>
          </a:p>
          <a:p>
            <a:pPr lvl="3"/>
            <a:r>
              <a:rPr lang="en-US" noProof="0" smtClean="0"/>
              <a:t>Click to edit</a:t>
            </a:r>
          </a:p>
        </p:txBody>
      </p:sp>
      <p:sp>
        <p:nvSpPr>
          <p:cNvPr id="4" name="Content Placeholder 3"/>
          <p:cNvSpPr>
            <a:spLocks noGrp="1"/>
          </p:cNvSpPr>
          <p:nvPr>
            <p:ph sz="half" idx="2" hasCustomPrompt="1"/>
          </p:nvPr>
        </p:nvSpPr>
        <p:spPr>
          <a:xfrm>
            <a:off x="6240463" y="1825625"/>
            <a:ext cx="5619749" cy="3943350"/>
          </a:xfrm>
        </p:spPr>
        <p:txBody>
          <a:bodyPr/>
          <a:lstStyle/>
          <a:p>
            <a:r>
              <a:rPr lang="en-US" noProof="0" smtClean="0"/>
              <a:t>Click to edit</a:t>
            </a:r>
          </a:p>
          <a:p>
            <a:pPr lvl="1"/>
            <a:r>
              <a:rPr lang="en-US" noProof="0" smtClean="0"/>
              <a:t>Click to edit</a:t>
            </a:r>
          </a:p>
          <a:p>
            <a:pPr lvl="2"/>
            <a:r>
              <a:rPr lang="en-US" noProof="0" smtClean="0"/>
              <a:t>Click to edit</a:t>
            </a:r>
          </a:p>
          <a:p>
            <a:pPr lvl="3"/>
            <a:r>
              <a:rPr lang="en-US" noProof="0" smtClean="0"/>
              <a:t>Click to edit</a:t>
            </a:r>
          </a:p>
        </p:txBody>
      </p:sp>
      <p:sp>
        <p:nvSpPr>
          <p:cNvPr id="5" name="Platshållare för datum 4"/>
          <p:cNvSpPr>
            <a:spLocks noGrp="1"/>
          </p:cNvSpPr>
          <p:nvPr>
            <p:ph type="dt" sz="half" idx="10"/>
          </p:nvPr>
        </p:nvSpPr>
        <p:spPr/>
        <p:txBody>
          <a:bodyPr/>
          <a:lstStyle/>
          <a:p>
            <a:fld id="{01153257-9C03-9749-9723-9F8FDBF56004}" type="datetime1">
              <a:rPr lang="sv-SE" smtClean="0"/>
              <a:t>2017-09-25</a:t>
            </a:fld>
            <a:endParaRPr lang="en-GB" dirty="0"/>
          </a:p>
        </p:txBody>
      </p:sp>
    </p:spTree>
    <p:extLst>
      <p:ext uri="{BB962C8B-B14F-4D97-AF65-F5344CB8AC3E}">
        <p14:creationId xmlns:p14="http://schemas.microsoft.com/office/powerpoint/2010/main" val="1317166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3181" y="555626"/>
            <a:ext cx="11285821" cy="1001712"/>
          </a:xfrm>
          <a:prstGeom prst="rect">
            <a:avLst/>
          </a:prstGeom>
        </p:spPr>
        <p:txBody>
          <a:bodyPr vert="horz" lIns="0" tIns="0" rIns="0" bIns="0" rtlCol="0" anchor="t" anchorCtr="0">
            <a:noAutofit/>
          </a:bodyPr>
          <a:lstStyle/>
          <a:p>
            <a:r>
              <a:rPr lang="en-US" noProof="0" smtClean="0"/>
              <a:t>Click edit master</a:t>
            </a:r>
            <a:endParaRPr lang="en-US" noProof="0"/>
          </a:p>
        </p:txBody>
      </p:sp>
      <p:sp>
        <p:nvSpPr>
          <p:cNvPr id="3" name="Text Placeholder 2"/>
          <p:cNvSpPr>
            <a:spLocks noGrp="1"/>
          </p:cNvSpPr>
          <p:nvPr>
            <p:ph type="body" idx="1"/>
          </p:nvPr>
        </p:nvSpPr>
        <p:spPr>
          <a:xfrm>
            <a:off x="463181" y="1825625"/>
            <a:ext cx="11285821" cy="3943350"/>
          </a:xfrm>
          <a:prstGeom prst="rect">
            <a:avLst/>
          </a:prstGeom>
        </p:spPr>
        <p:txBody>
          <a:bodyPr vert="horz" lIns="0" tIns="0" rIns="0" bIns="0" rtlCol="0">
            <a:noAutofit/>
          </a:bodyPr>
          <a:lstStyle/>
          <a:p>
            <a:pPr lvl="0"/>
            <a:r>
              <a:rPr lang="en-US" noProof="0" dirty="0" smtClean="0"/>
              <a:t>Click to edit master level A</a:t>
            </a:r>
          </a:p>
          <a:p>
            <a:pPr lvl="1"/>
            <a:r>
              <a:rPr lang="en-US" noProof="0" dirty="0" smtClean="0"/>
              <a:t>Level B</a:t>
            </a:r>
          </a:p>
          <a:p>
            <a:pPr lvl="2"/>
            <a:r>
              <a:rPr lang="en-US" noProof="0" dirty="0" smtClean="0"/>
              <a:t>Level C</a:t>
            </a:r>
          </a:p>
          <a:p>
            <a:pPr lvl="3"/>
            <a:r>
              <a:rPr lang="en-US" noProof="0" dirty="0" smtClean="0"/>
              <a:t>Level D</a:t>
            </a:r>
          </a:p>
        </p:txBody>
      </p:sp>
      <p:sp>
        <p:nvSpPr>
          <p:cNvPr id="4" name="Date Placeholder 3"/>
          <p:cNvSpPr>
            <a:spLocks noGrp="1"/>
          </p:cNvSpPr>
          <p:nvPr>
            <p:ph type="dt" sz="half" idx="2"/>
          </p:nvPr>
        </p:nvSpPr>
        <p:spPr>
          <a:xfrm>
            <a:off x="842175" y="6498562"/>
            <a:ext cx="1037025" cy="176675"/>
          </a:xfrm>
          <a:prstGeom prst="rect">
            <a:avLst/>
          </a:prstGeom>
        </p:spPr>
        <p:txBody>
          <a:bodyPr vert="horz" lIns="0" tIns="0" rIns="0" bIns="0" rtlCol="0" anchor="b" anchorCtr="0">
            <a:noAutofit/>
          </a:bodyPr>
          <a:lstStyle>
            <a:lvl1pPr algn="l">
              <a:defRPr sz="800">
                <a:solidFill>
                  <a:schemeClr val="accent3"/>
                </a:solidFill>
              </a:defRPr>
            </a:lvl1pPr>
          </a:lstStyle>
          <a:p>
            <a:fld id="{5B29C9DD-5690-AA4E-B715-38E7B78B6B53}" type="datetime1">
              <a:rPr lang="sv-SE" noProof="0" smtClean="0"/>
              <a:t>2017-09-25</a:t>
            </a:fld>
            <a:endParaRPr lang="en-US" noProof="0"/>
          </a:p>
        </p:txBody>
      </p:sp>
      <p:sp>
        <p:nvSpPr>
          <p:cNvPr id="5" name="Footer Placeholder 4"/>
          <p:cNvSpPr>
            <a:spLocks noGrp="1"/>
          </p:cNvSpPr>
          <p:nvPr>
            <p:ph type="ftr" sz="quarter" idx="3"/>
          </p:nvPr>
        </p:nvSpPr>
        <p:spPr>
          <a:xfrm>
            <a:off x="2008574" y="6498562"/>
            <a:ext cx="3942963" cy="176675"/>
          </a:xfrm>
          <a:prstGeom prst="rect">
            <a:avLst/>
          </a:prstGeom>
        </p:spPr>
        <p:txBody>
          <a:bodyPr vert="horz" lIns="0" tIns="0" rIns="0" bIns="0" rtlCol="0" anchor="b" anchorCtr="0">
            <a:noAutofit/>
          </a:bodyPr>
          <a:lstStyle>
            <a:lvl1pPr algn="l">
              <a:defRPr sz="800">
                <a:solidFill>
                  <a:schemeClr val="accent3"/>
                </a:solidFill>
              </a:defRPr>
            </a:lvl1pPr>
          </a:lstStyle>
          <a:p>
            <a:r>
              <a:rPr lang="en-US" noProof="0" smtClean="0"/>
              <a:t>Dentsply Sirona 2016</a:t>
            </a:r>
          </a:p>
        </p:txBody>
      </p:sp>
      <p:sp>
        <p:nvSpPr>
          <p:cNvPr id="6" name="Slide Number Placeholder 5"/>
          <p:cNvSpPr>
            <a:spLocks noGrp="1"/>
          </p:cNvSpPr>
          <p:nvPr>
            <p:ph type="sldNum" sz="quarter" idx="4"/>
          </p:nvPr>
        </p:nvSpPr>
        <p:spPr>
          <a:xfrm>
            <a:off x="330201" y="6498561"/>
            <a:ext cx="382599" cy="176675"/>
          </a:xfrm>
          <a:prstGeom prst="rect">
            <a:avLst/>
          </a:prstGeom>
        </p:spPr>
        <p:txBody>
          <a:bodyPr vert="horz" lIns="0" tIns="0" rIns="0" bIns="0" rtlCol="0" anchor="b" anchorCtr="0">
            <a:noAutofit/>
          </a:bodyPr>
          <a:lstStyle>
            <a:lvl1pPr algn="l">
              <a:defRPr sz="800">
                <a:solidFill>
                  <a:schemeClr val="accent3"/>
                </a:solidFill>
              </a:defRPr>
            </a:lvl1pPr>
          </a:lstStyle>
          <a:p>
            <a:fld id="{45D37B1E-C366-494F-A587-962AD9AABC83}" type="slidenum">
              <a:rPr lang="en-US" noProof="0" smtClean="0"/>
              <a:pPr/>
              <a:t>‹#›</a:t>
            </a:fld>
            <a:endParaRPr lang="en-US" noProof="0"/>
          </a:p>
        </p:txBody>
      </p:sp>
    </p:spTree>
    <p:extLst>
      <p:ext uri="{BB962C8B-B14F-4D97-AF65-F5344CB8AC3E}">
        <p14:creationId xmlns:p14="http://schemas.microsoft.com/office/powerpoint/2010/main" val="2143522105"/>
      </p:ext>
    </p:extLst>
  </p:cSld>
  <p:clrMap bg1="lt1" tx1="dk1" bg2="lt2" tx2="dk2" accent1="accent1" accent2="accent2" accent3="accent3" accent4="accent4" accent5="accent5" accent6="accent6" hlink="hlink" folHlink="folHlink"/>
  <p:sldLayoutIdLst>
    <p:sldLayoutId id="2147483680" r:id="rId1"/>
    <p:sldLayoutId id="2147483683" r:id="rId2"/>
    <p:sldLayoutId id="2147483684" r:id="rId3"/>
    <p:sldLayoutId id="2147483685" r:id="rId4"/>
    <p:sldLayoutId id="2147483673" r:id="rId5"/>
    <p:sldLayoutId id="2147483666" r:id="rId6"/>
    <p:sldLayoutId id="2147483674" r:id="rId7"/>
    <p:sldLayoutId id="2147483663" r:id="rId8"/>
    <p:sldLayoutId id="2147483664" r:id="rId9"/>
    <p:sldLayoutId id="2147483661" r:id="rId10"/>
    <p:sldLayoutId id="2147483662" r:id="rId11"/>
    <p:sldLayoutId id="2147483669" r:id="rId12"/>
    <p:sldLayoutId id="2147483675" r:id="rId13"/>
    <p:sldLayoutId id="2147483681" r:id="rId14"/>
    <p:sldLayoutId id="2147483668" r:id="rId15"/>
    <p:sldLayoutId id="2147483672" r:id="rId16"/>
    <p:sldLayoutId id="2147483686" r:id="rId17"/>
  </p:sldLayoutIdLst>
  <p:hf hdr="0"/>
  <p:txStyles>
    <p:title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p:titleStyle>
    <p:bodyStyle>
      <a:lvl1pPr marL="180000" indent="-180000" algn="l" defTabSz="914400" rtl="0" eaLnBrk="1" latinLnBrk="0" hangingPunct="1">
        <a:lnSpc>
          <a:spcPct val="90000"/>
        </a:lnSpc>
        <a:spcBef>
          <a:spcPts val="600"/>
        </a:spcBef>
        <a:buClr>
          <a:schemeClr val="accent2"/>
        </a:buClr>
        <a:buFont typeface="Wingdings" panose="05000000000000000000" pitchFamily="2" charset="2"/>
        <a:buChar char="§"/>
        <a:defRPr sz="2000" kern="1200">
          <a:solidFill>
            <a:schemeClr val="tx2"/>
          </a:solidFill>
          <a:latin typeface="+mn-lt"/>
          <a:ea typeface="+mn-ea"/>
          <a:cs typeface="+mn-cs"/>
        </a:defRPr>
      </a:lvl1pPr>
      <a:lvl2pPr marL="360000" indent="-180000" algn="l" defTabSz="914400" rtl="0" eaLnBrk="1" latinLnBrk="0" hangingPunct="1">
        <a:lnSpc>
          <a:spcPct val="90000"/>
        </a:lnSpc>
        <a:spcBef>
          <a:spcPts val="600"/>
        </a:spcBef>
        <a:buClr>
          <a:schemeClr val="accent2"/>
        </a:buClr>
        <a:buFont typeface="Wingdings" panose="05000000000000000000" pitchFamily="2" charset="2"/>
        <a:buChar char="§"/>
        <a:defRPr sz="1800" kern="1200" baseline="0">
          <a:solidFill>
            <a:schemeClr val="tx2"/>
          </a:solidFill>
          <a:latin typeface="+mn-lt"/>
          <a:ea typeface="+mn-ea"/>
          <a:cs typeface="+mn-cs"/>
        </a:defRPr>
      </a:lvl2pPr>
      <a:lvl3pPr marL="540000" indent="-180000"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3pPr>
      <a:lvl4pPr marL="720000" indent="-180000" algn="l" defTabSz="914400" rtl="0" eaLnBrk="1" latinLnBrk="0" hangingPunct="1">
        <a:lnSpc>
          <a:spcPct val="100000"/>
        </a:lnSpc>
        <a:spcBef>
          <a:spcPts val="600"/>
        </a:spcBef>
        <a:spcAft>
          <a:spcPts val="600"/>
        </a:spcAft>
        <a:buClr>
          <a:schemeClr val="accent2"/>
        </a:buClr>
        <a:buFont typeface="Wingdings" panose="05000000000000000000" pitchFamily="2" charset="2"/>
        <a:buChar char="§"/>
        <a:defRPr sz="1400" kern="1200">
          <a:solidFill>
            <a:schemeClr val="tx2"/>
          </a:solidFill>
          <a:latin typeface="+mn-lt"/>
          <a:ea typeface="+mn-ea"/>
          <a:cs typeface="+mn-cs"/>
        </a:defRPr>
      </a:lvl4pPr>
      <a:lvl5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5pPr>
      <a:lvl6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6pPr>
      <a:lvl7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7pPr>
      <a:lvl8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8pPr>
      <a:lvl9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08" userDrawn="1">
          <p15:clr>
            <a:srgbClr val="F26B43"/>
          </p15:clr>
        </p15:guide>
        <p15:guide id="2" pos="7471" userDrawn="1">
          <p15:clr>
            <a:srgbClr val="F26B43"/>
          </p15:clr>
        </p15:guide>
        <p15:guide id="3" orient="horz" pos="350" userDrawn="1">
          <p15:clr>
            <a:srgbClr val="F26B43"/>
          </p15:clr>
        </p15:guide>
        <p15:guide id="4" orient="horz" pos="981" userDrawn="1">
          <p15:clr>
            <a:srgbClr val="F26B43"/>
          </p15:clr>
        </p15:guide>
        <p15:guide id="5" pos="3749" userDrawn="1">
          <p15:clr>
            <a:srgbClr val="F26B43"/>
          </p15:clr>
        </p15:guide>
        <p15:guide id="6" orient="horz" pos="1150" userDrawn="1">
          <p15:clr>
            <a:srgbClr val="F26B43"/>
          </p15:clr>
        </p15:guide>
        <p15:guide id="7" orient="horz" pos="3634" userDrawn="1">
          <p15:clr>
            <a:srgbClr val="F26B43"/>
          </p15:clr>
        </p15:guide>
        <p15:guide id="8" pos="3931" userDrawn="1">
          <p15:clr>
            <a:srgbClr val="F26B43"/>
          </p15:clr>
        </p15:guide>
        <p15:guide id="9" pos="747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7" Type="http://schemas.openxmlformats.org/officeDocument/2006/relationships/image" Target="../media/image33.emf"/><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13.xml"/><Relationship Id="rId16" Type="http://schemas.openxmlformats.org/officeDocument/2006/relationships/image" Target="../media/image42.png"/><Relationship Id="rId1" Type="http://schemas.openxmlformats.org/officeDocument/2006/relationships/slideLayout" Target="../slideLayouts/slideLayout8.xml"/><Relationship Id="rId6" Type="http://schemas.openxmlformats.org/officeDocument/2006/relationships/image" Target="../media/image32.emf"/><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33.emf"/><Relationship Id="rId3" Type="http://schemas.openxmlformats.org/officeDocument/2006/relationships/image" Target="../media/image47.jpeg"/><Relationship Id="rId7" Type="http://schemas.openxmlformats.org/officeDocument/2006/relationships/image" Target="../media/image51.jpeg"/><Relationship Id="rId12" Type="http://schemas.openxmlformats.org/officeDocument/2006/relationships/image" Target="../media/image32.emf"/><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5" Type="http://schemas.openxmlformats.org/officeDocument/2006/relationships/image" Target="../media/image42.pn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png"/><Relationship Id="rId1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2.png"/><Relationship Id="rId3" Type="http://schemas.openxmlformats.org/officeDocument/2006/relationships/image" Target="../media/image56.png"/><Relationship Id="rId7" Type="http://schemas.openxmlformats.org/officeDocument/2006/relationships/image" Target="../media/image59.png"/><Relationship Id="rId12"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hyperlink" Target="https://www.google.se/url?sa=i&amp;rct=j&amp;q=&amp;esrc=s&amp;source=images&amp;cd=&amp;cad=rja&amp;uact=8&amp;ved=0ahUKEwjE94if3OHPAhVjJ5oKHcBSA68QjRwIBw&amp;url=https://www.dentsply.com/en-us/implants/implant-solutions/astra-tech-implant-system-ev.html/Implants/Implant-solutions/ASTRA-TECH-Implant-System-EV/Instruments/Torque-Wrench-%26-hex-drivers/c/3000073.html&amp;psig=AFQjCNFRYLylaXHZr19NXt9YEQLJkPllLw&amp;ust=1476789615801998" TargetMode="External"/><Relationship Id="rId11" Type="http://schemas.openxmlformats.org/officeDocument/2006/relationships/image" Target="../media/image33.emf"/><Relationship Id="rId5" Type="http://schemas.openxmlformats.org/officeDocument/2006/relationships/image" Target="../media/image58.jpeg"/><Relationship Id="rId15" Type="http://schemas.openxmlformats.org/officeDocument/2006/relationships/image" Target="../media/image64.jpeg"/><Relationship Id="rId10" Type="http://schemas.openxmlformats.org/officeDocument/2006/relationships/image" Target="../media/image32.emf"/><Relationship Id="rId4" Type="http://schemas.openxmlformats.org/officeDocument/2006/relationships/image" Target="../media/image57.jpeg"/><Relationship Id="rId9" Type="http://schemas.openxmlformats.org/officeDocument/2006/relationships/image" Target="../media/image53.png"/><Relationship Id="rId1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3.jpeg"/><Relationship Id="rId3" Type="http://schemas.openxmlformats.org/officeDocument/2006/relationships/notesSlide" Target="../notesSlides/notesSlide18.xml"/><Relationship Id="rId7" Type="http://schemas.openxmlformats.org/officeDocument/2006/relationships/image" Target="../media/image53.png"/><Relationship Id="rId12" Type="http://schemas.openxmlformats.org/officeDocument/2006/relationships/image" Target="../media/image72.jpeg"/><Relationship Id="rId2" Type="http://schemas.openxmlformats.org/officeDocument/2006/relationships/slideLayout" Target="../slideLayouts/slideLayout8.xml"/><Relationship Id="rId1" Type="http://schemas.openxmlformats.org/officeDocument/2006/relationships/themeOverride" Target="../theme/themeOverride1.xml"/><Relationship Id="rId6" Type="http://schemas.openxmlformats.org/officeDocument/2006/relationships/image" Target="../media/image68.jpeg"/><Relationship Id="rId11" Type="http://schemas.openxmlformats.org/officeDocument/2006/relationships/image" Target="../media/image32.emf"/><Relationship Id="rId5" Type="http://schemas.openxmlformats.org/officeDocument/2006/relationships/image" Target="../media/image67.jpeg"/><Relationship Id="rId10" Type="http://schemas.openxmlformats.org/officeDocument/2006/relationships/image" Target="../media/image71.jpeg"/><Relationship Id="rId4" Type="http://schemas.openxmlformats.org/officeDocument/2006/relationships/image" Target="../media/image35.png"/><Relationship Id="rId9" Type="http://schemas.openxmlformats.org/officeDocument/2006/relationships/image" Target="../media/image70.jpeg"/><Relationship Id="rId14" Type="http://schemas.openxmlformats.org/officeDocument/2006/relationships/image" Target="../media/image33.emf"/></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9.xml"/><Relationship Id="rId7" Type="http://schemas.openxmlformats.org/officeDocument/2006/relationships/image" Target="../media/image75.jpeg"/><Relationship Id="rId2" Type="http://schemas.openxmlformats.org/officeDocument/2006/relationships/slideLayout" Target="../slideLayouts/slideLayout8.xml"/><Relationship Id="rId1" Type="http://schemas.openxmlformats.org/officeDocument/2006/relationships/themeOverride" Target="../theme/themeOverride2.xml"/><Relationship Id="rId6" Type="http://schemas.openxmlformats.org/officeDocument/2006/relationships/image" Target="../media/image57.jpeg"/><Relationship Id="rId5" Type="http://schemas.openxmlformats.org/officeDocument/2006/relationships/image" Target="../media/image56.png"/><Relationship Id="rId10" Type="http://schemas.openxmlformats.org/officeDocument/2006/relationships/image" Target="../media/image33.emf"/><Relationship Id="rId4" Type="http://schemas.openxmlformats.org/officeDocument/2006/relationships/image" Target="../media/image74.png"/><Relationship Id="rId9" Type="http://schemas.openxmlformats.org/officeDocument/2006/relationships/image" Target="../media/image32.emf"/></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59.png"/><Relationship Id="rId5" Type="http://schemas.openxmlformats.org/officeDocument/2006/relationships/hyperlink" Target="https://www.google.se/url?sa=i&amp;rct=j&amp;q=&amp;esrc=s&amp;source=images&amp;cd=&amp;cad=rja&amp;uact=8&amp;ved=0ahUKEwjE94if3OHPAhVjJ5oKHcBSA68QjRwIBw&amp;url=https://www.dentsply.com/en-us/implants/implant-solutions/astra-tech-implant-system-ev.html/Implants/Implant-solutions/ASTRA-TECH-Implant-System-EV/Instruments/Torque-Wrench-%26-hex-drivers/c/3000073.html&amp;psig=AFQjCNFRYLylaXHZr19NXt9YEQLJkPllLw&amp;ust=1476789615801998" TargetMode="External"/><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9.png"/><Relationship Id="rId3" Type="http://schemas.openxmlformats.org/officeDocument/2006/relationships/image" Target="../media/image80.png"/><Relationship Id="rId7" Type="http://schemas.openxmlformats.org/officeDocument/2006/relationships/image" Target="../media/image83.jpeg"/><Relationship Id="rId12"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82.jpeg"/><Relationship Id="rId11" Type="http://schemas.openxmlformats.org/officeDocument/2006/relationships/image" Target="../media/image87.png"/><Relationship Id="rId5" Type="http://schemas.openxmlformats.org/officeDocument/2006/relationships/image" Target="../media/image57.jpeg"/><Relationship Id="rId10" Type="http://schemas.openxmlformats.org/officeDocument/2006/relationships/image" Target="../media/image86.jpeg"/><Relationship Id="rId4" Type="http://schemas.openxmlformats.org/officeDocument/2006/relationships/image" Target="../media/image81.jpeg"/><Relationship Id="rId9" Type="http://schemas.openxmlformats.org/officeDocument/2006/relationships/image" Target="../media/image85.jpeg"/><Relationship Id="rId14" Type="http://schemas.openxmlformats.org/officeDocument/2006/relationships/image" Target="../media/image90.tiff"/></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93.png"/><Relationship Id="rId4" Type="http://schemas.openxmlformats.org/officeDocument/2006/relationships/image" Target="../media/image92.png"/></Relationships>
</file>

<file path=ppt/slides/_rels/slide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109.png"/></Relationships>
</file>

<file path=ppt/slides/_rels/slide2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111.png"/></Relationships>
</file>

<file path=ppt/slides/_rels/slide2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122.png"/></Relationships>
</file>

<file path=ppt/slides/_rels/slide3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124.png"/></Relationships>
</file>

<file path=ppt/slides/_rels/slide3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126.png"/></Relationships>
</file>

<file path=ppt/slides/_rels/slide3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4.xml"/><Relationship Id="rId1" Type="http://schemas.openxmlformats.org/officeDocument/2006/relationships/slideLayout" Target="../slideLayouts/slideLayout9.xml"/><Relationship Id="rId5" Type="http://schemas.openxmlformats.org/officeDocument/2006/relationships/image" Target="../media/image129.png"/><Relationship Id="rId4" Type="http://schemas.openxmlformats.org/officeDocument/2006/relationships/image" Target="../media/image128.png"/></Relationships>
</file>

<file path=ppt/slides/_rels/slide3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1.xml"/><Relationship Id="rId1" Type="http://schemas.openxmlformats.org/officeDocument/2006/relationships/slideLayout" Target="../slideLayouts/slideLayout9.xml"/><Relationship Id="rId5" Type="http://schemas.openxmlformats.org/officeDocument/2006/relationships/image" Target="../media/image138.png"/><Relationship Id="rId4" Type="http://schemas.openxmlformats.org/officeDocument/2006/relationships/image" Target="../media/image137.png"/></Relationships>
</file>

<file path=ppt/slides/_rels/slide4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BAC0274-D004-CE42-9843-87CF059B1180}" type="datetime1">
              <a:rPr lang="sv-SE" smtClean="0"/>
              <a:t>2017-09-25</a:t>
            </a:fld>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smtClean="0"/>
              <a:pPr/>
              <a:t>1</a:t>
            </a:fld>
            <a:endParaRPr lang="en-GB" dirty="0"/>
          </a:p>
        </p:txBody>
      </p:sp>
      <p:sp>
        <p:nvSpPr>
          <p:cNvPr id="2" name="Title 1"/>
          <p:cNvSpPr>
            <a:spLocks noGrp="1"/>
          </p:cNvSpPr>
          <p:nvPr>
            <p:ph type="ctrTitle"/>
          </p:nvPr>
        </p:nvSpPr>
        <p:spPr>
          <a:xfrm>
            <a:off x="3821373" y="2813461"/>
            <a:ext cx="7681369" cy="1231078"/>
          </a:xfrm>
        </p:spPr>
        <p:txBody>
          <a:bodyPr/>
          <a:lstStyle/>
          <a:p>
            <a:r>
              <a:rPr lang="fr-FR" dirty="0">
                <a:solidFill>
                  <a:schemeClr val="bg2">
                    <a:lumMod val="25000"/>
                  </a:schemeClr>
                </a:solidFill>
              </a:rPr>
              <a:t>SmartFix</a:t>
            </a:r>
            <a:r>
              <a:rPr lang="fr-FR" baseline="30000" dirty="0">
                <a:solidFill>
                  <a:schemeClr val="bg2">
                    <a:lumMod val="25000"/>
                  </a:schemeClr>
                </a:solidFill>
              </a:rPr>
              <a:t>®</a:t>
            </a:r>
            <a:r>
              <a:rPr lang="fr-FR" dirty="0">
                <a:solidFill>
                  <a:schemeClr val="bg2">
                    <a:lumMod val="25000"/>
                  </a:schemeClr>
                </a:solidFill>
              </a:rPr>
              <a:t> </a:t>
            </a:r>
            <a:r>
              <a:rPr lang="fr-FR" dirty="0" smtClean="0">
                <a:solidFill>
                  <a:schemeClr val="bg2">
                    <a:lumMod val="25000"/>
                  </a:schemeClr>
                </a:solidFill>
              </a:rPr>
              <a:t>concept  </a:t>
            </a:r>
            <a:br>
              <a:rPr lang="fr-FR" dirty="0" smtClean="0">
                <a:solidFill>
                  <a:schemeClr val="bg2">
                    <a:lumMod val="25000"/>
                  </a:schemeClr>
                </a:solidFill>
              </a:rPr>
            </a:br>
            <a:r>
              <a:rPr lang="fr-FR" dirty="0" smtClean="0">
                <a:solidFill>
                  <a:schemeClr val="bg2">
                    <a:lumMod val="25000"/>
                  </a:schemeClr>
                </a:solidFill>
              </a:rPr>
              <a:t>Product </a:t>
            </a:r>
            <a:r>
              <a:rPr lang="en-US" dirty="0" smtClean="0">
                <a:solidFill>
                  <a:schemeClr val="bg2">
                    <a:lumMod val="25000"/>
                  </a:schemeClr>
                </a:solidFill>
              </a:rPr>
              <a:t>presentation</a:t>
            </a:r>
            <a:r>
              <a:rPr lang="fr-FR" dirty="0">
                <a:solidFill>
                  <a:schemeClr val="bg2">
                    <a:lumMod val="25000"/>
                  </a:schemeClr>
                </a:solidFill>
              </a:rPr>
              <a:t/>
            </a:r>
            <a:br>
              <a:rPr lang="fr-FR" dirty="0">
                <a:solidFill>
                  <a:schemeClr val="bg2">
                    <a:lumMod val="25000"/>
                  </a:schemeClr>
                </a:solidFill>
              </a:rPr>
            </a:br>
            <a:r>
              <a:rPr lang="fr-FR" dirty="0">
                <a:solidFill>
                  <a:schemeClr val="bg2">
                    <a:lumMod val="25000"/>
                  </a:schemeClr>
                </a:solidFill>
              </a:rPr>
              <a:t>Astra Tech Implant System</a:t>
            </a:r>
            <a:r>
              <a:rPr lang="fr-FR" baseline="30000" dirty="0" smtClean="0">
                <a:solidFill>
                  <a:schemeClr val="bg2">
                    <a:lumMod val="25000"/>
                  </a:schemeClr>
                </a:solidFill>
              </a:rPr>
              <a:t>® </a:t>
            </a:r>
            <a:r>
              <a:rPr lang="fr-FR" dirty="0">
                <a:solidFill>
                  <a:schemeClr val="bg2">
                    <a:lumMod val="25000"/>
                  </a:schemeClr>
                </a:solidFill>
              </a:rPr>
              <a:t>EV</a:t>
            </a:r>
            <a:r>
              <a:rPr lang="fr-FR" baseline="30000" dirty="0" smtClean="0">
                <a:solidFill>
                  <a:schemeClr val="bg2">
                    <a:lumMod val="25000"/>
                  </a:schemeClr>
                </a:solidFill>
              </a:rPr>
              <a:t/>
            </a:r>
            <a:br>
              <a:rPr lang="fr-FR" baseline="30000" dirty="0" smtClean="0">
                <a:solidFill>
                  <a:schemeClr val="bg2">
                    <a:lumMod val="25000"/>
                  </a:schemeClr>
                </a:solidFill>
              </a:rPr>
            </a:br>
            <a:endParaRPr lang="en-US" dirty="0">
              <a:solidFill>
                <a:schemeClr val="bg2">
                  <a:lumMod val="25000"/>
                </a:schemeClr>
              </a:solidFill>
            </a:endParaRPr>
          </a:p>
        </p:txBody>
      </p:sp>
    </p:spTree>
    <p:extLst>
      <p:ext uri="{BB962C8B-B14F-4D97-AF65-F5344CB8AC3E}">
        <p14:creationId xmlns:p14="http://schemas.microsoft.com/office/powerpoint/2010/main" val="28995357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478" y="491414"/>
            <a:ext cx="10962106" cy="478128"/>
          </a:xfrm>
        </p:spPr>
        <p:txBody>
          <a:bodyPr/>
          <a:lstStyle/>
          <a:p>
            <a:pPr lvl="0"/>
            <a:r>
              <a:rPr lang="en-US" dirty="0" smtClean="0"/>
              <a:t>Why choose SmartFix</a:t>
            </a:r>
            <a:r>
              <a:rPr lang="en-US" baseline="30000" dirty="0" smtClean="0"/>
              <a:t>®</a:t>
            </a:r>
            <a:r>
              <a:rPr lang="en-US" dirty="0" smtClean="0"/>
              <a:t> concept</a:t>
            </a:r>
            <a:br>
              <a:rPr lang="en-US" dirty="0" smtClean="0"/>
            </a:br>
            <a:r>
              <a:rPr lang="en-US" dirty="0" smtClean="0"/>
              <a:t>- Atlantis</a:t>
            </a:r>
            <a:r>
              <a:rPr lang="en-US" baseline="30000" dirty="0" smtClean="0"/>
              <a:t>®</a:t>
            </a:r>
            <a:r>
              <a:rPr lang="en-US" dirty="0" smtClean="0"/>
              <a:t> </a:t>
            </a:r>
            <a:r>
              <a:rPr lang="en-US" dirty="0"/>
              <a:t>patient-specific suprastructures </a:t>
            </a:r>
          </a:p>
        </p:txBody>
      </p:sp>
      <p:sp>
        <p:nvSpPr>
          <p:cNvPr id="3" name="Content Placeholder 2"/>
          <p:cNvSpPr>
            <a:spLocks noGrp="1"/>
          </p:cNvSpPr>
          <p:nvPr>
            <p:ph sz="half" idx="1"/>
          </p:nvPr>
        </p:nvSpPr>
        <p:spPr>
          <a:xfrm>
            <a:off x="716702" y="1712501"/>
            <a:ext cx="8101621" cy="2572420"/>
          </a:xfrm>
        </p:spPr>
        <p:txBody>
          <a:bodyPr/>
          <a:lstStyle/>
          <a:p>
            <a:pPr marL="0" indent="0">
              <a:spcAft>
                <a:spcPts val="600"/>
              </a:spcAft>
              <a:buNone/>
            </a:pPr>
            <a:r>
              <a:rPr lang="en-US" sz="2400" dirty="0"/>
              <a:t>Friction- and attachment-retained solutions </a:t>
            </a:r>
          </a:p>
          <a:p>
            <a:pPr lvl="0"/>
            <a:r>
              <a:rPr lang="en-US" dirty="0"/>
              <a:t>Atlantis 2in1 in titanium is a primary suprastructure, fixed to implants, and a secondary suprastructure that attaches to the primary using friction and additional retention elements</a:t>
            </a:r>
            <a:endParaRPr lang="sv-SE" dirty="0"/>
          </a:p>
          <a:p>
            <a:pPr lvl="0"/>
            <a:r>
              <a:rPr lang="en-US" dirty="0"/>
              <a:t>Atlantis Bar in titanium and cobalt-chrome for removable dentures, using a combination of various attachment options</a:t>
            </a:r>
            <a:endParaRPr lang="sv-SE" dirty="0"/>
          </a:p>
        </p:txBody>
      </p:sp>
      <p:sp>
        <p:nvSpPr>
          <p:cNvPr id="4" name="Date Placeholder 3"/>
          <p:cNvSpPr>
            <a:spLocks noGrp="1"/>
          </p:cNvSpPr>
          <p:nvPr>
            <p:ph type="dt" sz="half" idx="2"/>
          </p:nvPr>
        </p:nvSpPr>
        <p:spPr/>
        <p:txBody>
          <a:bodyPr/>
          <a:lstStyle/>
          <a:p>
            <a:fld id="{60CEF676-3624-EA48-BEEB-9D394F2ACE5E}" type="datetime1">
              <a:rPr lang="sv-SE" smtClean="0"/>
              <a:t>2017-09-25</a:t>
            </a:fld>
            <a:endParaRPr lang="en-GB" dirty="0"/>
          </a:p>
        </p:txBody>
      </p:sp>
      <p:sp>
        <p:nvSpPr>
          <p:cNvPr id="6" name="Slide Number Placeholder 5"/>
          <p:cNvSpPr>
            <a:spLocks noGrp="1"/>
          </p:cNvSpPr>
          <p:nvPr>
            <p:ph type="sldNum" sz="quarter" idx="4294967295"/>
          </p:nvPr>
        </p:nvSpPr>
        <p:spPr>
          <a:xfrm>
            <a:off x="330201" y="6498561"/>
            <a:ext cx="382599" cy="176675"/>
          </a:xfrm>
        </p:spPr>
        <p:txBody>
          <a:bodyPr/>
          <a:lstStyle/>
          <a:p>
            <a:fld id="{45D37B1E-C366-494F-A587-962AD9AABC83}" type="slidenum">
              <a:rPr lang="en-GB" smtClean="0"/>
              <a:pPr/>
              <a:t>10</a:t>
            </a:fld>
            <a:endParaRPr lang="en-GB" dirty="0"/>
          </a:p>
        </p:txBody>
      </p:sp>
      <p:pic>
        <p:nvPicPr>
          <p:cNvPr id="7" name="Picture 6"/>
          <p:cNvPicPr>
            <a:picLocks noChangeAspect="1"/>
          </p:cNvPicPr>
          <p:nvPr/>
        </p:nvPicPr>
        <p:blipFill>
          <a:blip r:embed="rId3"/>
          <a:stretch>
            <a:fillRect/>
          </a:stretch>
        </p:blipFill>
        <p:spPr>
          <a:xfrm>
            <a:off x="9065881" y="1383300"/>
            <a:ext cx="2772210" cy="3124532"/>
          </a:xfrm>
          <a:prstGeom prst="rect">
            <a:avLst/>
          </a:prstGeom>
        </p:spPr>
      </p:pic>
    </p:spTree>
    <p:extLst>
      <p:ext uri="{BB962C8B-B14F-4D97-AF65-F5344CB8AC3E}">
        <p14:creationId xmlns:p14="http://schemas.microsoft.com/office/powerpoint/2010/main" val="23821422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6" name="Picture 110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5528" y="3288031"/>
            <a:ext cx="4759958" cy="3569969"/>
          </a:xfrm>
          <a:prstGeom prst="rect">
            <a:avLst/>
          </a:prstGeom>
        </p:spPr>
      </p:pic>
      <p:sp>
        <p:nvSpPr>
          <p:cNvPr id="116" name="TextBox 115"/>
          <p:cNvSpPr txBox="1"/>
          <p:nvPr/>
        </p:nvSpPr>
        <p:spPr>
          <a:xfrm>
            <a:off x="1513189" y="1307970"/>
            <a:ext cx="3142921" cy="1280351"/>
          </a:xfrm>
          <a:prstGeom prst="rect">
            <a:avLst/>
          </a:prstGeom>
          <a:noFill/>
        </p:spPr>
        <p:txBody>
          <a:bodyPr wrap="square" rtlCol="0">
            <a:spAutoFit/>
          </a:bodyPr>
          <a:lstStyle/>
          <a:p>
            <a:endParaRPr lang="en-US" sz="1200" dirty="0"/>
          </a:p>
          <a:p>
            <a:pPr>
              <a:lnSpc>
                <a:spcPct val="90000"/>
              </a:lnSpc>
              <a:spcBef>
                <a:spcPts val="600"/>
              </a:spcBef>
              <a:buClr>
                <a:schemeClr val="accent2"/>
              </a:buClr>
            </a:pPr>
            <a:r>
              <a:rPr lang="en-US" sz="1200" dirty="0" smtClean="0">
                <a:solidFill>
                  <a:schemeClr val="tx2"/>
                </a:solidFill>
              </a:rPr>
              <a:t>Reduced component </a:t>
            </a:r>
            <a:r>
              <a:rPr lang="en-US" sz="1200" dirty="0">
                <a:solidFill>
                  <a:schemeClr val="tx2"/>
                </a:solidFill>
              </a:rPr>
              <a:t>height - more </a:t>
            </a:r>
            <a:r>
              <a:rPr lang="en-US" sz="1200" dirty="0" smtClean="0">
                <a:solidFill>
                  <a:schemeClr val="tx2"/>
                </a:solidFill>
              </a:rPr>
              <a:t>inter-arch space for prosthetic design.</a:t>
            </a:r>
            <a:endParaRPr lang="en-US" sz="1200" dirty="0">
              <a:solidFill>
                <a:schemeClr val="tx2"/>
              </a:solidFill>
            </a:endParaRPr>
          </a:p>
          <a:p>
            <a:pPr>
              <a:lnSpc>
                <a:spcPct val="90000"/>
              </a:lnSpc>
              <a:spcBef>
                <a:spcPts val="600"/>
              </a:spcBef>
              <a:buClr>
                <a:schemeClr val="accent2"/>
              </a:buClr>
            </a:pPr>
            <a:r>
              <a:rPr lang="en-US" sz="1200" dirty="0">
                <a:solidFill>
                  <a:schemeClr val="tx2"/>
                </a:solidFill>
              </a:rPr>
              <a:t>Cone </a:t>
            </a:r>
            <a:r>
              <a:rPr lang="en-US" sz="1200" dirty="0" smtClean="0">
                <a:solidFill>
                  <a:schemeClr val="tx2"/>
                </a:solidFill>
              </a:rPr>
              <a:t>taper </a:t>
            </a:r>
            <a:r>
              <a:rPr lang="en-US" sz="1200" dirty="0">
                <a:solidFill>
                  <a:schemeClr val="tx2"/>
                </a:solidFill>
              </a:rPr>
              <a:t>21˚ - allows for flexible bridge insertion </a:t>
            </a:r>
            <a:r>
              <a:rPr lang="en-US" sz="1200" dirty="0" smtClean="0">
                <a:solidFill>
                  <a:schemeClr val="tx2"/>
                </a:solidFill>
              </a:rPr>
              <a:t>of non-parallel </a:t>
            </a:r>
            <a:r>
              <a:rPr lang="en-US" sz="1200" dirty="0">
                <a:solidFill>
                  <a:schemeClr val="tx2"/>
                </a:solidFill>
              </a:rPr>
              <a:t>abutments</a:t>
            </a:r>
            <a:r>
              <a:rPr lang="en-US" sz="1200" dirty="0"/>
              <a:t>. </a:t>
            </a:r>
          </a:p>
          <a:p>
            <a:r>
              <a:rPr lang="en-US" sz="1200" dirty="0" smtClean="0"/>
              <a:t> </a:t>
            </a:r>
            <a:endParaRPr lang="en-US" sz="1200" dirty="0"/>
          </a:p>
        </p:txBody>
      </p:sp>
      <p:sp>
        <p:nvSpPr>
          <p:cNvPr id="117" name="TextBox 116"/>
          <p:cNvSpPr txBox="1"/>
          <p:nvPr/>
        </p:nvSpPr>
        <p:spPr>
          <a:xfrm>
            <a:off x="992224" y="4138275"/>
            <a:ext cx="2914090" cy="646331"/>
          </a:xfrm>
          <a:prstGeom prst="rect">
            <a:avLst/>
          </a:prstGeom>
          <a:noFill/>
        </p:spPr>
        <p:txBody>
          <a:bodyPr wrap="square" rtlCol="0">
            <a:spAutoFit/>
          </a:bodyPr>
          <a:lstStyle/>
          <a:p>
            <a:r>
              <a:rPr lang="en-US" sz="1200" dirty="0" smtClean="0">
                <a:solidFill>
                  <a:schemeClr val="tx2"/>
                </a:solidFill>
              </a:rPr>
              <a:t>The short and flexible holder allows for easy seating of </a:t>
            </a:r>
            <a:r>
              <a:rPr lang="en-US" sz="1200" dirty="0" err="1" smtClean="0">
                <a:solidFill>
                  <a:schemeClr val="tx2"/>
                </a:solidFill>
              </a:rPr>
              <a:t>Multibase</a:t>
            </a:r>
            <a:r>
              <a:rPr lang="en-US" sz="1200" dirty="0" smtClean="0">
                <a:solidFill>
                  <a:schemeClr val="tx2"/>
                </a:solidFill>
              </a:rPr>
              <a:t> EV abutments even when space is limited</a:t>
            </a:r>
            <a:endParaRPr lang="en-US" sz="1200" dirty="0">
              <a:solidFill>
                <a:schemeClr val="tx2"/>
              </a:solidFill>
            </a:endParaRPr>
          </a:p>
        </p:txBody>
      </p:sp>
      <p:sp>
        <p:nvSpPr>
          <p:cNvPr id="118" name="TextBox 117"/>
          <p:cNvSpPr txBox="1"/>
          <p:nvPr/>
        </p:nvSpPr>
        <p:spPr>
          <a:xfrm>
            <a:off x="6274969" y="1592996"/>
            <a:ext cx="3808490" cy="646331"/>
          </a:xfrm>
          <a:prstGeom prst="rect">
            <a:avLst/>
          </a:prstGeom>
          <a:noFill/>
        </p:spPr>
        <p:txBody>
          <a:bodyPr wrap="square" rtlCol="0">
            <a:spAutoFit/>
          </a:bodyPr>
          <a:lstStyle/>
          <a:p>
            <a:r>
              <a:rPr lang="en-US" sz="1200" dirty="0">
                <a:solidFill>
                  <a:schemeClr val="tx2"/>
                </a:solidFill>
              </a:rPr>
              <a:t>The narrow abutment design reduces the need for bone reaming, thereby simplifying the abutment </a:t>
            </a:r>
            <a:r>
              <a:rPr lang="en-US" sz="1200" dirty="0" smtClean="0">
                <a:solidFill>
                  <a:schemeClr val="tx2"/>
                </a:solidFill>
              </a:rPr>
              <a:t>connection. </a:t>
            </a:r>
            <a:endParaRPr lang="en-US" sz="1200" dirty="0">
              <a:solidFill>
                <a:schemeClr val="tx2"/>
              </a:solidFill>
            </a:endParaRPr>
          </a:p>
        </p:txBody>
      </p:sp>
      <p:sp>
        <p:nvSpPr>
          <p:cNvPr id="119" name="TextBox 118"/>
          <p:cNvSpPr txBox="1"/>
          <p:nvPr/>
        </p:nvSpPr>
        <p:spPr>
          <a:xfrm>
            <a:off x="6416958" y="2552660"/>
            <a:ext cx="3987808" cy="646331"/>
          </a:xfrm>
          <a:prstGeom prst="rect">
            <a:avLst/>
          </a:prstGeom>
          <a:noFill/>
        </p:spPr>
        <p:txBody>
          <a:bodyPr wrap="square" rtlCol="0">
            <a:spAutoFit/>
          </a:bodyPr>
          <a:lstStyle/>
          <a:p>
            <a:r>
              <a:rPr lang="en-US" sz="1200" dirty="0">
                <a:solidFill>
                  <a:schemeClr val="tx2"/>
                </a:solidFill>
              </a:rPr>
              <a:t>The abutment is designed with two </a:t>
            </a:r>
            <a:r>
              <a:rPr lang="en-US" sz="1200" dirty="0" smtClean="0">
                <a:solidFill>
                  <a:schemeClr val="tx2"/>
                </a:solidFill>
              </a:rPr>
              <a:t>pieces, which provides </a:t>
            </a:r>
            <a:r>
              <a:rPr lang="en-US" sz="1200" dirty="0">
                <a:solidFill>
                  <a:schemeClr val="tx2"/>
                </a:solidFill>
              </a:rPr>
              <a:t>for full wall strength and full thread support for bridge </a:t>
            </a:r>
            <a:r>
              <a:rPr lang="en-US" sz="1200" dirty="0" smtClean="0">
                <a:solidFill>
                  <a:schemeClr val="tx2"/>
                </a:solidFill>
              </a:rPr>
              <a:t>screw. </a:t>
            </a:r>
            <a:endParaRPr lang="en-US" sz="1200" dirty="0">
              <a:solidFill>
                <a:schemeClr val="tx2"/>
              </a:solidFill>
            </a:endParaRPr>
          </a:p>
        </p:txBody>
      </p:sp>
      <p:sp>
        <p:nvSpPr>
          <p:cNvPr id="120" name="TextBox 119"/>
          <p:cNvSpPr txBox="1"/>
          <p:nvPr/>
        </p:nvSpPr>
        <p:spPr>
          <a:xfrm>
            <a:off x="6545703" y="3328528"/>
            <a:ext cx="5595422" cy="1015663"/>
          </a:xfrm>
          <a:prstGeom prst="rect">
            <a:avLst/>
          </a:prstGeom>
          <a:noFill/>
        </p:spPr>
        <p:txBody>
          <a:bodyPr wrap="square" rtlCol="0">
            <a:spAutoFit/>
          </a:bodyPr>
          <a:lstStyle/>
          <a:p>
            <a:r>
              <a:rPr lang="en-US" sz="1200" dirty="0">
                <a:solidFill>
                  <a:schemeClr val="tx2"/>
                </a:solidFill>
              </a:rPr>
              <a:t>S</a:t>
            </a:r>
            <a:r>
              <a:rPr lang="en-US" sz="1200" dirty="0" smtClean="0">
                <a:solidFill>
                  <a:schemeClr val="tx2"/>
                </a:solidFill>
              </a:rPr>
              <a:t>traight</a:t>
            </a:r>
            <a:r>
              <a:rPr lang="en-US" sz="1200" dirty="0">
                <a:solidFill>
                  <a:schemeClr val="tx2"/>
                </a:solidFill>
              </a:rPr>
              <a:t>, 17˚ and 30</a:t>
            </a:r>
            <a:r>
              <a:rPr lang="en-US" sz="1200" dirty="0" smtClean="0">
                <a:solidFill>
                  <a:schemeClr val="tx2"/>
                </a:solidFill>
              </a:rPr>
              <a:t>˚, </a:t>
            </a:r>
            <a:r>
              <a:rPr lang="en-US" sz="1200" dirty="0">
                <a:solidFill>
                  <a:schemeClr val="tx2"/>
                </a:solidFill>
              </a:rPr>
              <a:t>indexed and index-free, in different gingival heights </a:t>
            </a:r>
            <a:r>
              <a:rPr lang="en-US" sz="1200" dirty="0" smtClean="0">
                <a:solidFill>
                  <a:schemeClr val="tx2"/>
                </a:solidFill>
              </a:rPr>
              <a:t>are ideal for handling challenging </a:t>
            </a:r>
            <a:r>
              <a:rPr lang="en-US" sz="1200" dirty="0">
                <a:solidFill>
                  <a:schemeClr val="tx2"/>
                </a:solidFill>
              </a:rPr>
              <a:t>clinical situations</a:t>
            </a:r>
            <a:r>
              <a:rPr lang="en-US" sz="1200" dirty="0" smtClean="0">
                <a:solidFill>
                  <a:schemeClr val="tx2"/>
                </a:solidFill>
              </a:rPr>
              <a:t>.</a:t>
            </a:r>
          </a:p>
          <a:p>
            <a:endParaRPr lang="en-US" sz="1200" dirty="0">
              <a:solidFill>
                <a:schemeClr val="tx2"/>
              </a:solidFill>
            </a:endParaRPr>
          </a:p>
          <a:p>
            <a:r>
              <a:rPr lang="en-US" sz="1200" dirty="0">
                <a:solidFill>
                  <a:schemeClr val="tx2"/>
                </a:solidFill>
              </a:rPr>
              <a:t>Fitting 3.6, 4.2 and 4.8 OsseoSpeed EV and OsseoSpeed Profile EV implant </a:t>
            </a:r>
            <a:r>
              <a:rPr lang="en-US" sz="1200" dirty="0" smtClean="0">
                <a:solidFill>
                  <a:schemeClr val="tx2"/>
                </a:solidFill>
              </a:rPr>
              <a:t>diameters.</a:t>
            </a:r>
            <a:endParaRPr lang="en-US" sz="1200" dirty="0">
              <a:solidFill>
                <a:schemeClr val="tx2"/>
              </a:solidFill>
            </a:endParaRPr>
          </a:p>
        </p:txBody>
      </p:sp>
      <p:sp>
        <p:nvSpPr>
          <p:cNvPr id="121" name="TextBox 120"/>
          <p:cNvSpPr txBox="1"/>
          <p:nvPr/>
        </p:nvSpPr>
        <p:spPr>
          <a:xfrm>
            <a:off x="2035935" y="2647539"/>
            <a:ext cx="2799185" cy="461665"/>
          </a:xfrm>
          <a:prstGeom prst="rect">
            <a:avLst/>
          </a:prstGeom>
          <a:noFill/>
        </p:spPr>
        <p:txBody>
          <a:bodyPr wrap="square" rtlCol="0">
            <a:spAutoFit/>
          </a:bodyPr>
          <a:lstStyle/>
          <a:p>
            <a:r>
              <a:rPr lang="en-US" sz="1200" dirty="0">
                <a:solidFill>
                  <a:schemeClr val="tx2"/>
                </a:solidFill>
              </a:rPr>
              <a:t>One </a:t>
            </a:r>
            <a:r>
              <a:rPr lang="en-US" sz="1200" dirty="0" smtClean="0">
                <a:solidFill>
                  <a:schemeClr val="tx2"/>
                </a:solidFill>
              </a:rPr>
              <a:t>uniform interface </a:t>
            </a:r>
            <a:r>
              <a:rPr lang="en-US" sz="1200" dirty="0">
                <a:solidFill>
                  <a:schemeClr val="tx2"/>
                </a:solidFill>
              </a:rPr>
              <a:t>for all abutments, </a:t>
            </a:r>
            <a:r>
              <a:rPr lang="en-US" sz="1200" dirty="0" smtClean="0">
                <a:solidFill>
                  <a:schemeClr val="tx2"/>
                </a:solidFill>
              </a:rPr>
              <a:t>simplifying inventory. </a:t>
            </a:r>
            <a:endParaRPr lang="en-US" sz="1200" dirty="0">
              <a:solidFill>
                <a:schemeClr val="tx2"/>
              </a:solidFill>
            </a:endParaRPr>
          </a:p>
        </p:txBody>
      </p:sp>
      <p:sp>
        <p:nvSpPr>
          <p:cNvPr id="2" name="Title 1"/>
          <p:cNvSpPr>
            <a:spLocks noGrp="1"/>
          </p:cNvSpPr>
          <p:nvPr>
            <p:ph type="title"/>
          </p:nvPr>
        </p:nvSpPr>
        <p:spPr/>
        <p:txBody>
          <a:bodyPr/>
          <a:lstStyle/>
          <a:p>
            <a:r>
              <a:rPr lang="en-US" dirty="0"/>
              <a:t>Why choose SmartFix</a:t>
            </a:r>
            <a:r>
              <a:rPr lang="en-US" baseline="30000" dirty="0"/>
              <a:t>®</a:t>
            </a:r>
            <a:r>
              <a:rPr lang="en-US" dirty="0"/>
              <a:t> concept</a:t>
            </a:r>
            <a:br>
              <a:rPr lang="en-US" dirty="0"/>
            </a:br>
            <a:r>
              <a:rPr lang="en-US" dirty="0"/>
              <a:t>- Astra Tech Implant System</a:t>
            </a:r>
            <a:r>
              <a:rPr lang="en-US" baseline="30000" dirty="0"/>
              <a:t>®</a:t>
            </a:r>
            <a:r>
              <a:rPr lang="en-US" dirty="0"/>
              <a:t> </a:t>
            </a:r>
            <a:r>
              <a:rPr lang="en-US" dirty="0" smtClean="0"/>
              <a:t>EV – Restorative versatility</a:t>
            </a:r>
            <a:r>
              <a:rPr lang="en-US" dirty="0"/>
              <a:t/>
            </a:r>
            <a:br>
              <a:rPr lang="en-US" dirty="0"/>
            </a:br>
            <a:endParaRPr lang="en-US" dirty="0"/>
          </a:p>
        </p:txBody>
      </p:sp>
      <p:sp>
        <p:nvSpPr>
          <p:cNvPr id="16" name="Date Placeholder 3"/>
          <p:cNvSpPr>
            <a:spLocks noGrp="1"/>
          </p:cNvSpPr>
          <p:nvPr>
            <p:ph type="dt" sz="half" idx="2"/>
          </p:nvPr>
        </p:nvSpPr>
        <p:spPr>
          <a:xfrm>
            <a:off x="842175" y="6498562"/>
            <a:ext cx="1037025" cy="176675"/>
          </a:xfrm>
        </p:spPr>
        <p:txBody>
          <a:bodyPr/>
          <a:lstStyle/>
          <a:p>
            <a:fld id="{42D6602D-A9B7-F949-A2F7-1CC7A5D225FC}" type="datetime1">
              <a:rPr lang="sv-SE" smtClean="0"/>
              <a:t>2017-09-25</a:t>
            </a:fld>
            <a:endParaRPr lang="en-GB" dirty="0"/>
          </a:p>
        </p:txBody>
      </p:sp>
      <p:sp>
        <p:nvSpPr>
          <p:cNvPr id="20" name="Slide Number Placeholder 4"/>
          <p:cNvSpPr>
            <a:spLocks noGrp="1"/>
          </p:cNvSpPr>
          <p:nvPr>
            <p:ph type="sldNum" sz="quarter" idx="4294967295"/>
          </p:nvPr>
        </p:nvSpPr>
        <p:spPr>
          <a:xfrm>
            <a:off x="330201" y="6498561"/>
            <a:ext cx="382599" cy="176675"/>
          </a:xfrm>
        </p:spPr>
        <p:txBody>
          <a:bodyPr/>
          <a:lstStyle/>
          <a:p>
            <a:fld id="{45D37B1E-C366-494F-A587-962AD9AABC83}" type="slidenum">
              <a:rPr lang="en-GB" smtClean="0"/>
              <a:pPr/>
              <a:t>11</a:t>
            </a:fld>
            <a:endParaRPr lang="en-GB"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4103" y="1221082"/>
            <a:ext cx="2563723" cy="3600404"/>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8258" y="3023344"/>
            <a:ext cx="1141714" cy="3197748"/>
          </a:xfrm>
          <a:prstGeom prst="rect">
            <a:avLst/>
          </a:prstGeom>
        </p:spPr>
      </p:pic>
    </p:spTree>
    <p:extLst>
      <p:ext uri="{BB962C8B-B14F-4D97-AF65-F5344CB8AC3E}">
        <p14:creationId xmlns:p14="http://schemas.microsoft.com/office/powerpoint/2010/main" val="95226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wipe(left)">
                                      <p:cBhvr>
                                        <p:cTn id="12" dur="500"/>
                                        <p:tgtEl>
                                          <p:spTgt spid="1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wipe(left)">
                                      <p:cBhvr>
                                        <p:cTn id="17" dur="500"/>
                                        <p:tgtEl>
                                          <p:spTgt spid="1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9"/>
                                        </p:tgtEl>
                                        <p:attrNameLst>
                                          <p:attrName>style.visibility</p:attrName>
                                        </p:attrNameLst>
                                      </p:cBhvr>
                                      <p:to>
                                        <p:strVal val="visible"/>
                                      </p:to>
                                    </p:set>
                                    <p:animEffect transition="in" filter="wipe(left)">
                                      <p:cBhvr>
                                        <p:cTn id="22" dur="500"/>
                                        <p:tgtEl>
                                          <p:spTgt spid="1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1"/>
                                        </p:tgtEl>
                                        <p:attrNameLst>
                                          <p:attrName>style.visibility</p:attrName>
                                        </p:attrNameLst>
                                      </p:cBhvr>
                                      <p:to>
                                        <p:strVal val="visible"/>
                                      </p:to>
                                    </p:set>
                                    <p:animEffect transition="in" filter="wipe(left)">
                                      <p:cBhvr>
                                        <p:cTn id="27" dur="500"/>
                                        <p:tgtEl>
                                          <p:spTgt spid="1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7"/>
                                        </p:tgtEl>
                                        <p:attrNameLst>
                                          <p:attrName>style.visibility</p:attrName>
                                        </p:attrNameLst>
                                      </p:cBhvr>
                                      <p:to>
                                        <p:strVal val="visible"/>
                                      </p:to>
                                    </p:set>
                                    <p:animEffect transition="in" filter="wipe(left)">
                                      <p:cBhvr>
                                        <p:cTn id="32" dur="500"/>
                                        <p:tgtEl>
                                          <p:spTgt spid="117"/>
                                        </p:tgtEl>
                                      </p:cBhvr>
                                    </p:animEffect>
                                  </p:childTnLst>
                                </p:cTn>
                              </p:par>
                              <p:par>
                                <p:cTn id="33" presetID="22" presetClass="entr" presetSubtype="8"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0"/>
                                        </p:tgtEl>
                                        <p:attrNameLst>
                                          <p:attrName>style.visibility</p:attrName>
                                        </p:attrNameLst>
                                      </p:cBhvr>
                                      <p:to>
                                        <p:strVal val="visible"/>
                                      </p:to>
                                    </p:set>
                                    <p:animEffect transition="in" filter="wipe(left)">
                                      <p:cBhvr>
                                        <p:cTn id="40" dur="500"/>
                                        <p:tgtEl>
                                          <p:spTgt spid="120"/>
                                        </p:tgtEl>
                                      </p:cBhvr>
                                    </p:animEffect>
                                  </p:childTnLst>
                                </p:cTn>
                              </p:par>
                              <p:par>
                                <p:cTn id="41" presetID="22" presetClass="entr" presetSubtype="8" fill="hold" nodeType="withEffect">
                                  <p:stCondLst>
                                    <p:cond delay="0"/>
                                  </p:stCondLst>
                                  <p:childTnLst>
                                    <p:set>
                                      <p:cBhvr>
                                        <p:cTn id="42" dur="1" fill="hold">
                                          <p:stCondLst>
                                            <p:cond delay="0"/>
                                          </p:stCondLst>
                                        </p:cTn>
                                        <p:tgtEl>
                                          <p:spTgt spid="1106"/>
                                        </p:tgtEl>
                                        <p:attrNameLst>
                                          <p:attrName>style.visibility</p:attrName>
                                        </p:attrNameLst>
                                      </p:cBhvr>
                                      <p:to>
                                        <p:strVal val="visible"/>
                                      </p:to>
                                    </p:set>
                                    <p:animEffect transition="in" filter="wipe(left)">
                                      <p:cBhvr>
                                        <p:cTn id="43" dur="500"/>
                                        <p:tgtEl>
                                          <p:spTgt spid="1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18" grpId="0"/>
      <p:bldP spid="119" grpId="0"/>
      <p:bldP spid="120" grpId="0"/>
      <p:bldP spid="1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760" y="1588224"/>
            <a:ext cx="3342442" cy="232621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9972" y="1572766"/>
            <a:ext cx="3280493" cy="2361319"/>
          </a:xfrm>
          <a:prstGeom prst="rect">
            <a:avLst/>
          </a:prstGeom>
        </p:spPr>
      </p:pic>
      <p:cxnSp>
        <p:nvCxnSpPr>
          <p:cNvPr id="32" name="Straight Connector 31"/>
          <p:cNvCxnSpPr/>
          <p:nvPr/>
        </p:nvCxnSpPr>
        <p:spPr bwMode="auto">
          <a:xfrm flipV="1">
            <a:off x="7086031" y="2624632"/>
            <a:ext cx="775454" cy="2111"/>
          </a:xfrm>
          <a:prstGeom prst="line">
            <a:avLst/>
          </a:prstGeom>
          <a:solidFill>
            <a:schemeClr val="accent1"/>
          </a:solidFill>
          <a:ln w="1905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p:cNvCxnSpPr/>
          <p:nvPr/>
        </p:nvCxnSpPr>
        <p:spPr bwMode="auto">
          <a:xfrm>
            <a:off x="7318723" y="3294994"/>
            <a:ext cx="1146818" cy="1"/>
          </a:xfrm>
          <a:prstGeom prst="line">
            <a:avLst/>
          </a:prstGeom>
          <a:solidFill>
            <a:schemeClr val="accent1"/>
          </a:solidFill>
          <a:ln w="1905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TextBox 36"/>
          <p:cNvSpPr txBox="1"/>
          <p:nvPr/>
        </p:nvSpPr>
        <p:spPr>
          <a:xfrm>
            <a:off x="514114" y="487179"/>
            <a:ext cx="7016664" cy="584775"/>
          </a:xfrm>
          <a:prstGeom prst="rect">
            <a:avLst/>
          </a:prstGeom>
          <a:noFill/>
        </p:spPr>
        <p:txBody>
          <a:bodyPr wrap="none" rtlCol="0">
            <a:spAutoFit/>
          </a:bodyPr>
          <a:lstStyle/>
          <a:p>
            <a:r>
              <a:rPr lang="en-US" sz="3200" dirty="0" smtClean="0">
                <a:solidFill>
                  <a:schemeClr val="accent1"/>
                </a:solidFill>
                <a:latin typeface="+mj-lt"/>
                <a:ea typeface="+mj-ea"/>
                <a:cs typeface="+mj-cs"/>
              </a:rPr>
              <a:t>Anterior/Posterior implant distribution </a:t>
            </a:r>
            <a:endParaRPr lang="en-US" sz="2400" b="1" dirty="0">
              <a:solidFill>
                <a:srgbClr val="0070C0"/>
              </a:solidFill>
            </a:endParaRPr>
          </a:p>
        </p:txBody>
      </p:sp>
      <p:cxnSp>
        <p:nvCxnSpPr>
          <p:cNvPr id="43" name="Straight Connector 42"/>
          <p:cNvCxnSpPr/>
          <p:nvPr/>
        </p:nvCxnSpPr>
        <p:spPr bwMode="auto">
          <a:xfrm>
            <a:off x="3957518" y="2894926"/>
            <a:ext cx="856561" cy="5457"/>
          </a:xfrm>
          <a:prstGeom prst="line">
            <a:avLst/>
          </a:prstGeom>
          <a:solidFill>
            <a:schemeClr val="accent1"/>
          </a:solidFill>
          <a:ln w="19050" cap="flat" cmpd="sng" algn="ctr">
            <a:solidFill>
              <a:schemeClr val="bg1">
                <a:lumMod val="65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Connector 43"/>
          <p:cNvCxnSpPr/>
          <p:nvPr/>
        </p:nvCxnSpPr>
        <p:spPr bwMode="auto">
          <a:xfrm flipV="1">
            <a:off x="3651712" y="3284603"/>
            <a:ext cx="1162367" cy="737"/>
          </a:xfrm>
          <a:prstGeom prst="line">
            <a:avLst/>
          </a:prstGeom>
          <a:solidFill>
            <a:schemeClr val="accent1"/>
          </a:solidFill>
          <a:ln w="19050" cap="flat" cmpd="sng" algn="ctr">
            <a:solidFill>
              <a:schemeClr val="bg1">
                <a:lumMod val="65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 name="TextBox 52"/>
          <p:cNvSpPr txBox="1"/>
          <p:nvPr/>
        </p:nvSpPr>
        <p:spPr>
          <a:xfrm>
            <a:off x="579220" y="1127070"/>
            <a:ext cx="11512559" cy="615553"/>
          </a:xfrm>
          <a:prstGeom prst="rect">
            <a:avLst/>
          </a:prstGeom>
          <a:noFill/>
        </p:spPr>
        <p:txBody>
          <a:bodyPr wrap="square" lIns="0" tIns="0" rIns="0" bIns="0" rtlCol="0">
            <a:spAutoFit/>
          </a:bodyPr>
          <a:lstStyle/>
          <a:p>
            <a:pPr>
              <a:buClr>
                <a:schemeClr val="accent2"/>
              </a:buClr>
            </a:pPr>
            <a:r>
              <a:rPr lang="en-US" sz="2000" dirty="0">
                <a:solidFill>
                  <a:schemeClr val="tx2"/>
                </a:solidFill>
              </a:rPr>
              <a:t>The tilted posterior implants </a:t>
            </a:r>
            <a:r>
              <a:rPr lang="en-US" sz="2000" dirty="0" smtClean="0">
                <a:solidFill>
                  <a:schemeClr val="tx2"/>
                </a:solidFill>
              </a:rPr>
              <a:t>reduce cantilevers </a:t>
            </a:r>
            <a:r>
              <a:rPr lang="en-US" sz="2000" dirty="0">
                <a:solidFill>
                  <a:schemeClr val="tx2"/>
                </a:solidFill>
              </a:rPr>
              <a:t>and improve prosthetic support by increasing</a:t>
            </a:r>
          </a:p>
          <a:p>
            <a:pPr>
              <a:buClr>
                <a:schemeClr val="accent2"/>
              </a:buClr>
            </a:pPr>
            <a:r>
              <a:rPr lang="en-US" sz="2000" dirty="0">
                <a:solidFill>
                  <a:schemeClr val="tx2"/>
                </a:solidFill>
              </a:rPr>
              <a:t>the anterior/posterior </a:t>
            </a:r>
            <a:r>
              <a:rPr lang="en-US" sz="2000" dirty="0" smtClean="0">
                <a:solidFill>
                  <a:schemeClr val="tx2"/>
                </a:solidFill>
              </a:rPr>
              <a:t>spread and allows </a:t>
            </a:r>
            <a:r>
              <a:rPr lang="en-US" sz="2000" dirty="0">
                <a:solidFill>
                  <a:schemeClr val="tx2"/>
                </a:solidFill>
              </a:rPr>
              <a:t>for a 12-unit </a:t>
            </a:r>
            <a:r>
              <a:rPr lang="en-US" sz="2000" dirty="0" smtClean="0">
                <a:solidFill>
                  <a:schemeClr val="tx2"/>
                </a:solidFill>
              </a:rPr>
              <a:t>restoration.</a:t>
            </a:r>
            <a:endParaRPr lang="en-US" sz="2000" dirty="0">
              <a:solidFill>
                <a:schemeClr val="tx2"/>
              </a:solidFill>
            </a:endParaRPr>
          </a:p>
        </p:txBody>
      </p:sp>
      <p:sp>
        <p:nvSpPr>
          <p:cNvPr id="76" name="Isosceles Triangle 75"/>
          <p:cNvSpPr/>
          <p:nvPr/>
        </p:nvSpPr>
        <p:spPr>
          <a:xfrm rot="274521">
            <a:off x="3566682" y="4167388"/>
            <a:ext cx="276797" cy="16717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dirty="0" err="1" smtClean="0"/>
          </a:p>
        </p:txBody>
      </p:sp>
      <p:sp>
        <p:nvSpPr>
          <p:cNvPr id="81" name="Isosceles Triangle 80"/>
          <p:cNvSpPr/>
          <p:nvPr/>
        </p:nvSpPr>
        <p:spPr>
          <a:xfrm rot="459416">
            <a:off x="2437639" y="4190472"/>
            <a:ext cx="264770" cy="16648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dirty="0" err="1" smtClean="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8307" y="3679173"/>
            <a:ext cx="4504472" cy="2533765"/>
          </a:xfrm>
          <a:prstGeom prst="rect">
            <a:avLst/>
          </a:prstGeom>
        </p:spPr>
      </p:pic>
      <p:pic>
        <p:nvPicPr>
          <p:cNvPr id="7" name="Picture 6"/>
          <p:cNvPicPr>
            <a:picLocks noChangeAspect="1"/>
          </p:cNvPicPr>
          <p:nvPr/>
        </p:nvPicPr>
        <p:blipFill>
          <a:blip r:embed="rId6"/>
          <a:stretch>
            <a:fillRect/>
          </a:stretch>
        </p:blipFill>
        <p:spPr>
          <a:xfrm>
            <a:off x="6362942" y="4783804"/>
            <a:ext cx="233144" cy="106286"/>
          </a:xfrm>
          <a:prstGeom prst="rect">
            <a:avLst/>
          </a:prstGeom>
        </p:spPr>
      </p:pic>
      <p:pic>
        <p:nvPicPr>
          <p:cNvPr id="8" name="Picture 7"/>
          <p:cNvPicPr>
            <a:picLocks noChangeAspect="1"/>
          </p:cNvPicPr>
          <p:nvPr/>
        </p:nvPicPr>
        <p:blipFill>
          <a:blip r:embed="rId7"/>
          <a:stretch>
            <a:fillRect/>
          </a:stretch>
        </p:blipFill>
        <p:spPr>
          <a:xfrm>
            <a:off x="4814079" y="4783477"/>
            <a:ext cx="235498" cy="99740"/>
          </a:xfrm>
          <a:prstGeom prst="rect">
            <a:avLst/>
          </a:prstGeom>
        </p:spPr>
      </p:pic>
      <p:cxnSp>
        <p:nvCxnSpPr>
          <p:cNvPr id="66" name="Straight Connector 65"/>
          <p:cNvCxnSpPr/>
          <p:nvPr/>
        </p:nvCxnSpPr>
        <p:spPr bwMode="auto">
          <a:xfrm>
            <a:off x="2008575" y="2892941"/>
            <a:ext cx="682572" cy="7442"/>
          </a:xfrm>
          <a:prstGeom prst="line">
            <a:avLst/>
          </a:prstGeom>
          <a:solidFill>
            <a:schemeClr val="accent1"/>
          </a:solidFill>
          <a:ln w="19050" cap="flat" cmpd="sng" algn="ctr">
            <a:solidFill>
              <a:schemeClr val="bg1">
                <a:lumMod val="65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Connector 66"/>
          <p:cNvCxnSpPr/>
          <p:nvPr/>
        </p:nvCxnSpPr>
        <p:spPr bwMode="auto">
          <a:xfrm flipV="1">
            <a:off x="2066924" y="3323114"/>
            <a:ext cx="990094" cy="4490"/>
          </a:xfrm>
          <a:prstGeom prst="line">
            <a:avLst/>
          </a:prstGeom>
          <a:solidFill>
            <a:schemeClr val="accent1"/>
          </a:solidFill>
          <a:ln w="19050" cap="flat" cmpd="sng" algn="ctr">
            <a:solidFill>
              <a:schemeClr val="bg1">
                <a:lumMod val="65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Straight Connector 70"/>
          <p:cNvCxnSpPr/>
          <p:nvPr/>
        </p:nvCxnSpPr>
        <p:spPr bwMode="auto">
          <a:xfrm flipV="1">
            <a:off x="9477664" y="2626743"/>
            <a:ext cx="775454" cy="2111"/>
          </a:xfrm>
          <a:prstGeom prst="line">
            <a:avLst/>
          </a:prstGeom>
          <a:solidFill>
            <a:schemeClr val="accent1"/>
          </a:solidFill>
          <a:ln w="1905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Connector 71"/>
          <p:cNvCxnSpPr/>
          <p:nvPr/>
        </p:nvCxnSpPr>
        <p:spPr bwMode="auto">
          <a:xfrm flipV="1">
            <a:off x="8905402" y="3214984"/>
            <a:ext cx="959989" cy="2112"/>
          </a:xfrm>
          <a:prstGeom prst="line">
            <a:avLst/>
          </a:prstGeom>
          <a:solidFill>
            <a:schemeClr val="accent1"/>
          </a:solidFill>
          <a:ln w="1905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3" name="Date Placeholder 3"/>
          <p:cNvSpPr>
            <a:spLocks noGrp="1"/>
          </p:cNvSpPr>
          <p:nvPr>
            <p:ph type="dt" sz="half" idx="2"/>
          </p:nvPr>
        </p:nvSpPr>
        <p:spPr>
          <a:xfrm>
            <a:off x="842175" y="6498562"/>
            <a:ext cx="1037025" cy="176675"/>
          </a:xfrm>
        </p:spPr>
        <p:txBody>
          <a:bodyPr/>
          <a:lstStyle/>
          <a:p>
            <a:fld id="{60CEF676-3624-EA48-BEEB-9D394F2ACE5E}" type="datetime1">
              <a:rPr lang="sv-SE" smtClean="0"/>
              <a:t>2017-09-25</a:t>
            </a:fld>
            <a:endParaRPr lang="en-GB" dirty="0"/>
          </a:p>
        </p:txBody>
      </p:sp>
      <p:sp>
        <p:nvSpPr>
          <p:cNvPr id="20" name="Slide Number Placeholder 5"/>
          <p:cNvSpPr>
            <a:spLocks noGrp="1"/>
          </p:cNvSpPr>
          <p:nvPr>
            <p:ph type="sldNum" sz="quarter" idx="4294967295"/>
          </p:nvPr>
        </p:nvSpPr>
        <p:spPr>
          <a:xfrm>
            <a:off x="330201" y="6498561"/>
            <a:ext cx="382599" cy="176675"/>
          </a:xfrm>
        </p:spPr>
        <p:txBody>
          <a:bodyPr/>
          <a:lstStyle/>
          <a:p>
            <a:r>
              <a:rPr lang="en-GB" dirty="0" smtClean="0"/>
              <a:t>11</a:t>
            </a:r>
            <a:endParaRPr lang="en-GB" dirty="0"/>
          </a:p>
        </p:txBody>
      </p:sp>
    </p:spTree>
    <p:extLst>
      <p:ext uri="{BB962C8B-B14F-4D97-AF65-F5344CB8AC3E}">
        <p14:creationId xmlns:p14="http://schemas.microsoft.com/office/powerpoint/2010/main" val="376636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barn(inVertical)">
                                      <p:cBhvr>
                                        <p:cTn id="12" dur="500"/>
                                        <p:tgtEl>
                                          <p:spTgt spid="66"/>
                                        </p:tgtEl>
                                      </p:cBhvr>
                                    </p:animEffect>
                                  </p:childTnLst>
                                </p:cTn>
                              </p:par>
                              <p:par>
                                <p:cTn id="13" presetID="16" presetClass="entr" presetSubtype="21"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barn(inVertical)">
                                      <p:cBhvr>
                                        <p:cTn id="15" dur="500"/>
                                        <p:tgtEl>
                                          <p:spTgt spid="67"/>
                                        </p:tgtEl>
                                      </p:cBhvr>
                                    </p:animEffect>
                                  </p:childTnLst>
                                </p:cTn>
                              </p:par>
                              <p:par>
                                <p:cTn id="16" presetID="16" presetClass="entr" presetSubtype="21"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barn(inVertical)">
                                      <p:cBhvr>
                                        <p:cTn id="18" dur="500"/>
                                        <p:tgtEl>
                                          <p:spTgt spid="44"/>
                                        </p:tgtEl>
                                      </p:cBhvr>
                                    </p:animEffect>
                                  </p:childTnLst>
                                </p:cTn>
                              </p:par>
                              <p:par>
                                <p:cTn id="19" presetID="16" presetClass="entr" presetSubtype="21"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barn(inVertical)">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outVertical)">
                                      <p:cBhvr>
                                        <p:cTn id="31" dur="500"/>
                                        <p:tgtEl>
                                          <p:spTgt spid="33"/>
                                        </p:tgtEl>
                                      </p:cBhvr>
                                    </p:animEffect>
                                  </p:childTnLst>
                                </p:cTn>
                              </p:par>
                              <p:par>
                                <p:cTn id="32" presetID="16" presetClass="entr" presetSubtype="37"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outVertical)">
                                      <p:cBhvr>
                                        <p:cTn id="34" dur="500"/>
                                        <p:tgtEl>
                                          <p:spTgt spid="32"/>
                                        </p:tgtEl>
                                      </p:cBhvr>
                                    </p:animEffect>
                                  </p:childTnLst>
                                </p:cTn>
                              </p:par>
                              <p:par>
                                <p:cTn id="35" presetID="16" presetClass="entr" presetSubtype="37" fill="hold" nodeType="with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barn(outVertical)">
                                      <p:cBhvr>
                                        <p:cTn id="37" dur="500"/>
                                        <p:tgtEl>
                                          <p:spTgt spid="71"/>
                                        </p:tgtEl>
                                      </p:cBhvr>
                                    </p:animEffect>
                                  </p:childTnLst>
                                </p:cTn>
                              </p:par>
                              <p:par>
                                <p:cTn id="38" presetID="16" presetClass="entr" presetSubtype="37" fill="hold" nodeType="with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barn(outVertical)">
                                      <p:cBhvr>
                                        <p:cTn id="40" dur="500"/>
                                        <p:tgtEl>
                                          <p:spTgt spid="7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22" presetClass="entr" presetSubtype="2"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right)">
                                      <p:cBhvr>
                                        <p:cTn id="47" dur="1000"/>
                                        <p:tgtEl>
                                          <p:spTgt spid="8"/>
                                        </p:tgtEl>
                                      </p:cBhvr>
                                    </p:animEffect>
                                  </p:childTnLst>
                                </p:cTn>
                              </p:par>
                              <p:par>
                                <p:cTn id="48" presetID="22" presetClass="entr" presetSubtype="8"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solidFill>
                  <a:srgbClr val="0070C0"/>
                </a:solidFill>
              </a:rPr>
              <a:t>Multibase EV </a:t>
            </a:r>
            <a:r>
              <a:rPr lang="en-US" dirty="0" smtClean="0">
                <a:solidFill>
                  <a:srgbClr val="0070C0"/>
                </a:solidFill>
              </a:rPr>
              <a:t>abutments</a:t>
            </a:r>
            <a:endParaRPr lang="en-US" dirty="0"/>
          </a:p>
        </p:txBody>
      </p:sp>
      <p:sp>
        <p:nvSpPr>
          <p:cNvPr id="4" name="Date Placeholder 3"/>
          <p:cNvSpPr>
            <a:spLocks noGrp="1"/>
          </p:cNvSpPr>
          <p:nvPr>
            <p:ph type="dt" sz="half" idx="2"/>
          </p:nvPr>
        </p:nvSpPr>
        <p:spPr/>
        <p:txBody>
          <a:bodyPr/>
          <a:lstStyle/>
          <a:p>
            <a:fld id="{42D6602D-A9B7-F949-A2F7-1CC7A5D225FC}" type="datetime1">
              <a:rPr lang="sv-SE" smtClean="0"/>
              <a:t>2017-09-25</a:t>
            </a:fld>
            <a:endParaRPr lang="en-GB" dirty="0"/>
          </a:p>
        </p:txBody>
      </p:sp>
      <p:sp>
        <p:nvSpPr>
          <p:cNvPr id="6" name="Slide Number Placeholder 5"/>
          <p:cNvSpPr>
            <a:spLocks noGrp="1"/>
          </p:cNvSpPr>
          <p:nvPr>
            <p:ph type="sldNum" sz="quarter" idx="4294967295"/>
          </p:nvPr>
        </p:nvSpPr>
        <p:spPr>
          <a:xfrm>
            <a:off x="330201" y="6498561"/>
            <a:ext cx="382599" cy="176675"/>
          </a:xfrm>
        </p:spPr>
        <p:txBody>
          <a:bodyPr/>
          <a:lstStyle/>
          <a:p>
            <a:fld id="{45D37B1E-C366-494F-A587-962AD9AABC83}" type="slidenum">
              <a:rPr lang="en-GB" smtClean="0"/>
              <a:pPr/>
              <a:t>13</a:t>
            </a:fld>
            <a:endParaRPr lang="en-GB" dirty="0"/>
          </a:p>
        </p:txBody>
      </p:sp>
      <p:sp>
        <p:nvSpPr>
          <p:cNvPr id="19" name="TextBox 18"/>
          <p:cNvSpPr txBox="1"/>
          <p:nvPr/>
        </p:nvSpPr>
        <p:spPr>
          <a:xfrm>
            <a:off x="3818539" y="1167950"/>
            <a:ext cx="1553807" cy="307777"/>
          </a:xfrm>
          <a:prstGeom prst="rect">
            <a:avLst/>
          </a:prstGeom>
          <a:noFill/>
        </p:spPr>
        <p:txBody>
          <a:bodyPr wrap="square" lIns="0" tIns="0" rIns="0" bIns="0" rtlCol="0">
            <a:spAutoFit/>
          </a:bodyPr>
          <a:lstStyle/>
          <a:p>
            <a:pPr algn="ctr"/>
            <a:r>
              <a:rPr lang="en-US" sz="2000" dirty="0" smtClean="0">
                <a:solidFill>
                  <a:schemeClr val="bg2">
                    <a:lumMod val="25000"/>
                  </a:schemeClr>
                </a:solidFill>
              </a:rPr>
              <a:t>Abutments</a:t>
            </a:r>
          </a:p>
        </p:txBody>
      </p:sp>
      <p:sp>
        <p:nvSpPr>
          <p:cNvPr id="21" name="TextBox 20"/>
          <p:cNvSpPr txBox="1"/>
          <p:nvPr/>
        </p:nvSpPr>
        <p:spPr>
          <a:xfrm>
            <a:off x="4029075" y="1680664"/>
            <a:ext cx="4286250" cy="1646605"/>
          </a:xfrm>
          <a:prstGeom prst="rect">
            <a:avLst/>
          </a:prstGeom>
          <a:noFill/>
        </p:spPr>
        <p:txBody>
          <a:bodyPr wrap="square" lIns="0" tIns="0" rIns="0" bIns="0" rtlCol="0">
            <a:spAutoFit/>
          </a:bodyPr>
          <a:lstStyle/>
          <a:p>
            <a:r>
              <a:rPr lang="en-US" sz="1600" dirty="0">
                <a:solidFill>
                  <a:schemeClr val="tx2"/>
                </a:solidFill>
              </a:rPr>
              <a:t>Multibase EV straight </a:t>
            </a:r>
            <a:r>
              <a:rPr lang="en-US" sz="1600" dirty="0" smtClean="0">
                <a:solidFill>
                  <a:schemeClr val="tx2"/>
                </a:solidFill>
              </a:rPr>
              <a:t>abutment</a:t>
            </a:r>
          </a:p>
          <a:p>
            <a:endParaRPr lang="en-US" sz="900" dirty="0">
              <a:solidFill>
                <a:schemeClr val="tx2"/>
              </a:solidFill>
            </a:endParaRPr>
          </a:p>
          <a:p>
            <a:pPr marL="361950" indent="-179388">
              <a:buClr>
                <a:schemeClr val="accent2"/>
              </a:buClr>
              <a:buFont typeface="Wingdings" panose="05000000000000000000" pitchFamily="2" charset="2"/>
              <a:buChar char="§"/>
            </a:pPr>
            <a:r>
              <a:rPr lang="en-US" sz="1600" dirty="0">
                <a:solidFill>
                  <a:schemeClr val="tx2"/>
                </a:solidFill>
              </a:rPr>
              <a:t>3 gingival heights (1.5 / 2.5 / 3.5 mm)</a:t>
            </a:r>
          </a:p>
          <a:p>
            <a:pPr marL="361950" indent="-179388">
              <a:buClr>
                <a:schemeClr val="accent2"/>
              </a:buClr>
              <a:buFont typeface="Wingdings" panose="05000000000000000000" pitchFamily="2" charset="2"/>
              <a:buChar char="§"/>
            </a:pPr>
            <a:r>
              <a:rPr lang="en-US" sz="1600" dirty="0" smtClean="0">
                <a:solidFill>
                  <a:schemeClr val="tx2"/>
                </a:solidFill>
              </a:rPr>
              <a:t>Abutment/prosthetic interface: ø4.8 mm</a:t>
            </a:r>
          </a:p>
          <a:p>
            <a:pPr marL="361950" indent="-179388">
              <a:buClr>
                <a:schemeClr val="accent2"/>
              </a:buClr>
              <a:buFont typeface="Wingdings" panose="05000000000000000000" pitchFamily="2" charset="2"/>
              <a:buChar char="§"/>
            </a:pPr>
            <a:r>
              <a:rPr lang="en-US" sz="1600" dirty="0" smtClean="0">
                <a:solidFill>
                  <a:schemeClr val="tx2"/>
                </a:solidFill>
              </a:rPr>
              <a:t>Index-free</a:t>
            </a:r>
          </a:p>
          <a:p>
            <a:pPr marL="361950" indent="-179388">
              <a:buClr>
                <a:schemeClr val="accent2"/>
              </a:buClr>
              <a:buFont typeface="Wingdings" panose="05000000000000000000" pitchFamily="2" charset="2"/>
              <a:buChar char="§"/>
            </a:pPr>
            <a:r>
              <a:rPr lang="en-US" sz="1600" dirty="0" smtClean="0">
                <a:solidFill>
                  <a:schemeClr val="tx2"/>
                </a:solidFill>
              </a:rPr>
              <a:t>1-piece (+ holder)</a:t>
            </a:r>
          </a:p>
          <a:p>
            <a:endParaRPr lang="en-US" dirty="0" smtClean="0"/>
          </a:p>
        </p:txBody>
      </p:sp>
      <p:sp>
        <p:nvSpPr>
          <p:cNvPr id="22" name="TextBox 21"/>
          <p:cNvSpPr txBox="1"/>
          <p:nvPr/>
        </p:nvSpPr>
        <p:spPr>
          <a:xfrm>
            <a:off x="4001849" y="3820374"/>
            <a:ext cx="4352453" cy="2083647"/>
          </a:xfrm>
          <a:prstGeom prst="rect">
            <a:avLst/>
          </a:prstGeom>
          <a:noFill/>
        </p:spPr>
        <p:txBody>
          <a:bodyPr wrap="square" lIns="0" tIns="0" rIns="0" bIns="0" rtlCol="0">
            <a:spAutoFit/>
          </a:bodyPr>
          <a:lstStyle/>
          <a:p>
            <a:r>
              <a:rPr lang="en-US" sz="1600" dirty="0" smtClean="0">
                <a:solidFill>
                  <a:schemeClr val="tx2"/>
                </a:solidFill>
              </a:rPr>
              <a:t>Multibase EV angled abutments</a:t>
            </a:r>
          </a:p>
          <a:p>
            <a:endParaRPr lang="en-US" sz="700" dirty="0" smtClean="0">
              <a:solidFill>
                <a:schemeClr val="tx2"/>
              </a:solidFill>
            </a:endParaRPr>
          </a:p>
          <a:p>
            <a:pPr marL="361950" indent="-179388">
              <a:buClr>
                <a:schemeClr val="accent2"/>
              </a:buClr>
              <a:buFont typeface="Wingdings" panose="05000000000000000000" pitchFamily="2" charset="2"/>
              <a:buChar char="§"/>
            </a:pPr>
            <a:r>
              <a:rPr lang="en-US" sz="1600" dirty="0">
                <a:solidFill>
                  <a:schemeClr val="tx2"/>
                </a:solidFill>
              </a:rPr>
              <a:t>17˚ </a:t>
            </a:r>
            <a:r>
              <a:rPr lang="en-US" sz="1600" dirty="0" smtClean="0">
                <a:solidFill>
                  <a:schemeClr val="tx2"/>
                </a:solidFill>
              </a:rPr>
              <a:t>and </a:t>
            </a:r>
            <a:r>
              <a:rPr lang="en-US" sz="1600" dirty="0">
                <a:solidFill>
                  <a:schemeClr val="tx2"/>
                </a:solidFill>
              </a:rPr>
              <a:t>30˚</a:t>
            </a:r>
          </a:p>
          <a:p>
            <a:pPr marL="361950" indent="-179388">
              <a:buClr>
                <a:schemeClr val="accent2"/>
              </a:buClr>
              <a:buFont typeface="Wingdings" panose="05000000000000000000" pitchFamily="2" charset="2"/>
              <a:buChar char="§"/>
            </a:pPr>
            <a:r>
              <a:rPr lang="en-US" sz="1600" dirty="0">
                <a:solidFill>
                  <a:schemeClr val="tx2"/>
                </a:solidFill>
              </a:rPr>
              <a:t>2 gingival heights (1.5 / 2.5 mm)</a:t>
            </a:r>
          </a:p>
          <a:p>
            <a:pPr marL="361950" indent="-179388">
              <a:buClr>
                <a:schemeClr val="accent2"/>
              </a:buClr>
              <a:buFont typeface="Wingdings" panose="05000000000000000000" pitchFamily="2" charset="2"/>
              <a:buChar char="§"/>
            </a:pPr>
            <a:r>
              <a:rPr lang="en-US" sz="1600" dirty="0" smtClean="0">
                <a:solidFill>
                  <a:schemeClr val="tx2"/>
                </a:solidFill>
              </a:rPr>
              <a:t>Abutment/prosthetic interface: </a:t>
            </a:r>
            <a:r>
              <a:rPr lang="en-US" sz="1600" dirty="0">
                <a:solidFill>
                  <a:schemeClr val="tx2"/>
                </a:solidFill>
              </a:rPr>
              <a:t>ø4.8 mm</a:t>
            </a:r>
          </a:p>
          <a:p>
            <a:pPr marL="361950" indent="-179388">
              <a:buClr>
                <a:schemeClr val="accent2"/>
              </a:buClr>
              <a:buFont typeface="Wingdings" panose="05000000000000000000" pitchFamily="2" charset="2"/>
              <a:buChar char="§"/>
            </a:pPr>
            <a:r>
              <a:rPr lang="en-US" sz="1600" dirty="0">
                <a:solidFill>
                  <a:schemeClr val="tx2"/>
                </a:solidFill>
              </a:rPr>
              <a:t>Index </a:t>
            </a:r>
            <a:r>
              <a:rPr lang="en-US" sz="1600" dirty="0" smtClean="0">
                <a:solidFill>
                  <a:schemeClr val="tx2"/>
                </a:solidFill>
              </a:rPr>
              <a:t>and index-free</a:t>
            </a:r>
            <a:endParaRPr lang="en-US" sz="1600" dirty="0">
              <a:solidFill>
                <a:schemeClr val="tx2"/>
              </a:solidFill>
            </a:endParaRPr>
          </a:p>
          <a:p>
            <a:pPr marL="361950" indent="-179388">
              <a:buClr>
                <a:schemeClr val="accent2"/>
              </a:buClr>
              <a:buFont typeface="Wingdings" panose="05000000000000000000" pitchFamily="2" charset="2"/>
              <a:buChar char="§"/>
            </a:pPr>
            <a:r>
              <a:rPr lang="en-US" sz="1600" dirty="0">
                <a:solidFill>
                  <a:schemeClr val="tx2"/>
                </a:solidFill>
              </a:rPr>
              <a:t>3-piece (+ holder)</a:t>
            </a:r>
          </a:p>
          <a:p>
            <a:pPr marL="182562">
              <a:lnSpc>
                <a:spcPct val="90000"/>
              </a:lnSpc>
              <a:buClr>
                <a:schemeClr val="accent2"/>
              </a:buClr>
            </a:pPr>
            <a:endParaRPr lang="en-US" sz="1600" dirty="0">
              <a:solidFill>
                <a:schemeClr val="tx2"/>
              </a:solidFill>
            </a:endParaRPr>
          </a:p>
          <a:p>
            <a:endParaRPr lang="en-US" dirty="0" smtClean="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395" y="4027227"/>
            <a:ext cx="358474" cy="358474"/>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570" y="4008497"/>
            <a:ext cx="449477" cy="425180"/>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8920" y="4007744"/>
            <a:ext cx="449762" cy="425933"/>
          </a:xfrm>
          <a:prstGeom prst="rect">
            <a:avLst/>
          </a:prstGeom>
        </p:spPr>
      </p:pic>
      <p:sp>
        <p:nvSpPr>
          <p:cNvPr id="18" name="TextBox 17"/>
          <p:cNvSpPr txBox="1"/>
          <p:nvPr/>
        </p:nvSpPr>
        <p:spPr>
          <a:xfrm>
            <a:off x="916880" y="1194407"/>
            <a:ext cx="1553807" cy="307777"/>
          </a:xfrm>
          <a:prstGeom prst="rect">
            <a:avLst/>
          </a:prstGeom>
          <a:noFill/>
        </p:spPr>
        <p:txBody>
          <a:bodyPr wrap="square" lIns="0" tIns="0" rIns="0" bIns="0" rtlCol="0">
            <a:spAutoFit/>
          </a:bodyPr>
          <a:lstStyle/>
          <a:p>
            <a:pPr algn="ctr"/>
            <a:r>
              <a:rPr lang="en-US" sz="2000" dirty="0" smtClean="0">
                <a:solidFill>
                  <a:schemeClr val="bg2">
                    <a:lumMod val="25000"/>
                  </a:schemeClr>
                </a:solidFill>
              </a:rPr>
              <a:t>Implants</a:t>
            </a:r>
          </a:p>
        </p:txBody>
      </p:sp>
      <p:pic>
        <p:nvPicPr>
          <p:cNvPr id="31" name="Bildobjekt 39" descr="1211868-Symbol 3_6-D.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210" y="4029898"/>
            <a:ext cx="370941" cy="370941"/>
          </a:xfrm>
          <a:prstGeom prst="rect">
            <a:avLst/>
          </a:prstGeom>
        </p:spPr>
      </p:pic>
      <p:pic>
        <p:nvPicPr>
          <p:cNvPr id="33" name="Bildobjekt 41" descr="1211870-Symbol 4_8-D.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1278" y="4053186"/>
            <a:ext cx="359471" cy="359471"/>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42050" y="2196120"/>
            <a:ext cx="2168006" cy="2168006"/>
          </a:xfrm>
          <a:prstGeom prst="rect">
            <a:avLst/>
          </a:prstGeom>
        </p:spPr>
      </p:pic>
      <p:sp>
        <p:nvSpPr>
          <p:cNvPr id="29" name="TextBox 28"/>
          <p:cNvSpPr txBox="1"/>
          <p:nvPr/>
        </p:nvSpPr>
        <p:spPr>
          <a:xfrm>
            <a:off x="3841594" y="5833924"/>
            <a:ext cx="4845206" cy="166199"/>
          </a:xfrm>
          <a:prstGeom prst="rect">
            <a:avLst/>
          </a:prstGeom>
          <a:noFill/>
        </p:spPr>
        <p:txBody>
          <a:bodyPr wrap="square" lIns="0" tIns="0" rIns="0" bIns="0" rtlCol="0">
            <a:spAutoFit/>
          </a:bodyPr>
          <a:lstStyle/>
          <a:p>
            <a:pPr marL="182562">
              <a:lnSpc>
                <a:spcPct val="90000"/>
              </a:lnSpc>
              <a:buClr>
                <a:schemeClr val="accent2"/>
              </a:buClr>
            </a:pPr>
            <a:r>
              <a:rPr lang="en-US" sz="1100" b="1" dirty="0">
                <a:solidFill>
                  <a:schemeClr val="tx2"/>
                </a:solidFill>
              </a:rPr>
              <a:t>Note</a:t>
            </a:r>
            <a:r>
              <a:rPr lang="en-US" sz="1100" b="1" dirty="0" smtClean="0">
                <a:solidFill>
                  <a:schemeClr val="tx2"/>
                </a:solidFill>
              </a:rPr>
              <a:t>: </a:t>
            </a:r>
            <a:r>
              <a:rPr lang="en-US" sz="1100" dirty="0" smtClean="0">
                <a:solidFill>
                  <a:schemeClr val="tx2"/>
                </a:solidFill>
              </a:rPr>
              <a:t>For </a:t>
            </a:r>
            <a:r>
              <a:rPr lang="en-US" sz="1100" dirty="0">
                <a:solidFill>
                  <a:schemeClr val="tx2"/>
                </a:solidFill>
              </a:rPr>
              <a:t>OsseoSpeed Profile EV only index-free abutments are available</a:t>
            </a:r>
            <a:r>
              <a:rPr lang="en-US" sz="1200" dirty="0">
                <a:solidFill>
                  <a:schemeClr val="tx2"/>
                </a:solidFill>
              </a:rPr>
              <a:t>.</a:t>
            </a:r>
            <a:endParaRPr lang="sv-SE" sz="1200" dirty="0" err="1">
              <a:solidFill>
                <a:schemeClr val="tx2"/>
              </a:solidFill>
            </a:endParaRPr>
          </a:p>
        </p:txBody>
      </p:sp>
      <p:grpSp>
        <p:nvGrpSpPr>
          <p:cNvPr id="3" name="Group 2"/>
          <p:cNvGrpSpPr/>
          <p:nvPr/>
        </p:nvGrpSpPr>
        <p:grpSpPr>
          <a:xfrm>
            <a:off x="9071783" y="256032"/>
            <a:ext cx="2942979" cy="2738044"/>
            <a:chOff x="8974247" y="256032"/>
            <a:chExt cx="2942979" cy="2738044"/>
          </a:xfrm>
        </p:grpSpPr>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07941" y="1293270"/>
              <a:ext cx="500047" cy="506297"/>
            </a:xfrm>
            <a:prstGeom prst="rect">
              <a:avLst/>
            </a:prstGeom>
          </p:spPr>
        </p:pic>
        <p:pic>
          <p:nvPicPr>
            <p:cNvPr id="30" name="Grafik 122"/>
            <p:cNvPicPr>
              <a:picLocks noChangeAspect="1"/>
            </p:cNvPicPr>
            <p:nvPr/>
          </p:nvPicPr>
          <p:blipFill rotWithShape="1">
            <a:blip r:embed="rId10" cstate="print">
              <a:extLst>
                <a:ext uri="{28A0092B-C50C-407E-A947-70E740481C1C}">
                  <a14:useLocalDpi xmlns:a14="http://schemas.microsoft.com/office/drawing/2010/main" val="0"/>
                </a:ext>
              </a:extLst>
            </a:blip>
            <a:srcRect l="28011" t="51844" r="25229" b="5736"/>
            <a:stretch/>
          </p:blipFill>
          <p:spPr>
            <a:xfrm>
              <a:off x="10607941" y="1952706"/>
              <a:ext cx="521954" cy="936413"/>
            </a:xfrm>
            <a:prstGeom prst="rect">
              <a:avLst/>
            </a:prstGeom>
          </p:spPr>
        </p:pic>
        <p:pic>
          <p:nvPicPr>
            <p:cNvPr id="32" name="Grafik 121"/>
            <p:cNvPicPr>
              <a:picLocks noChangeAspect="1"/>
            </p:cNvPicPr>
            <p:nvPr/>
          </p:nvPicPr>
          <p:blipFill rotWithShape="1">
            <a:blip r:embed="rId11" cstate="print">
              <a:extLst>
                <a:ext uri="{28A0092B-C50C-407E-A947-70E740481C1C}">
                  <a14:useLocalDpi xmlns:a14="http://schemas.microsoft.com/office/drawing/2010/main" val="0"/>
                </a:ext>
              </a:extLst>
            </a:blip>
            <a:srcRect l="27280" t="42125" r="24833" b="5775"/>
            <a:stretch/>
          </p:blipFill>
          <p:spPr>
            <a:xfrm>
              <a:off x="11382692" y="1736498"/>
              <a:ext cx="534534" cy="1150097"/>
            </a:xfrm>
            <a:prstGeom prst="rect">
              <a:avLst/>
            </a:prstGeom>
          </p:spPr>
        </p:pic>
        <p:pic>
          <p:nvPicPr>
            <p:cNvPr id="34" name="Grafik 118"/>
            <p:cNvPicPr>
              <a:picLocks noChangeAspect="1"/>
            </p:cNvPicPr>
            <p:nvPr/>
          </p:nvPicPr>
          <p:blipFill rotWithShape="1">
            <a:blip r:embed="rId12" cstate="print">
              <a:extLst>
                <a:ext uri="{28A0092B-C50C-407E-A947-70E740481C1C}">
                  <a14:useLocalDpi xmlns:a14="http://schemas.microsoft.com/office/drawing/2010/main" val="0"/>
                </a:ext>
              </a:extLst>
            </a:blip>
            <a:srcRect l="27765" t="48104" r="25757" b="5775"/>
            <a:stretch/>
          </p:blipFill>
          <p:spPr>
            <a:xfrm>
              <a:off x="9892516" y="1887555"/>
              <a:ext cx="518807" cy="1018111"/>
            </a:xfrm>
            <a:prstGeom prst="rect">
              <a:avLst/>
            </a:prstGeom>
          </p:spPr>
        </p:pic>
        <p:pic>
          <p:nvPicPr>
            <p:cNvPr id="39" name="Picture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74247" y="256032"/>
              <a:ext cx="696875" cy="2738044"/>
            </a:xfrm>
            <a:prstGeom prst="rect">
              <a:avLst/>
            </a:prstGeom>
          </p:spPr>
        </p:pic>
      </p:grpSp>
      <p:grpSp>
        <p:nvGrpSpPr>
          <p:cNvPr id="8" name="Group 7"/>
          <p:cNvGrpSpPr/>
          <p:nvPr/>
        </p:nvGrpSpPr>
        <p:grpSpPr>
          <a:xfrm>
            <a:off x="8431502" y="3170146"/>
            <a:ext cx="3619603" cy="2999026"/>
            <a:chOff x="8333966" y="3170146"/>
            <a:chExt cx="3619603" cy="2999026"/>
          </a:xfrm>
        </p:grpSpPr>
        <p:pic>
          <p:nvPicPr>
            <p:cNvPr id="23" name="Grafik 95"/>
            <p:cNvPicPr>
              <a:picLocks noChangeAspect="1"/>
            </p:cNvPicPr>
            <p:nvPr/>
          </p:nvPicPr>
          <p:blipFill rotWithShape="1">
            <a:blip r:embed="rId14" cstate="print">
              <a:extLst>
                <a:ext uri="{28A0092B-C50C-407E-A947-70E740481C1C}">
                  <a14:useLocalDpi xmlns:a14="http://schemas.microsoft.com/office/drawing/2010/main" val="0"/>
                </a:ext>
              </a:extLst>
            </a:blip>
            <a:srcRect l="21156" t="35025" r="14246" b="8757"/>
            <a:stretch/>
          </p:blipFill>
          <p:spPr>
            <a:xfrm>
              <a:off x="11410782" y="4852415"/>
              <a:ext cx="542787" cy="1161635"/>
            </a:xfrm>
            <a:prstGeom prst="rect">
              <a:avLst/>
            </a:prstGeom>
          </p:spPr>
        </p:pic>
        <p:pic>
          <p:nvPicPr>
            <p:cNvPr id="24" name="Grafik 106"/>
            <p:cNvPicPr>
              <a:picLocks noChangeAspect="1"/>
            </p:cNvPicPr>
            <p:nvPr/>
          </p:nvPicPr>
          <p:blipFill rotWithShape="1">
            <a:blip r:embed="rId15" cstate="print">
              <a:extLst>
                <a:ext uri="{28A0092B-C50C-407E-A947-70E740481C1C}">
                  <a14:useLocalDpi xmlns:a14="http://schemas.microsoft.com/office/drawing/2010/main" val="0"/>
                </a:ext>
              </a:extLst>
            </a:blip>
            <a:srcRect l="26118" t="42061" r="17653" b="8346"/>
            <a:stretch/>
          </p:blipFill>
          <p:spPr>
            <a:xfrm>
              <a:off x="10679505" y="4920421"/>
              <a:ext cx="525500" cy="1109777"/>
            </a:xfrm>
            <a:prstGeom prst="rect">
              <a:avLst/>
            </a:prstGeom>
          </p:spPr>
        </p:pic>
        <p:pic>
          <p:nvPicPr>
            <p:cNvPr id="25" name="Picture 2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444599" y="4007744"/>
              <a:ext cx="541310" cy="474344"/>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96316" y="4031628"/>
              <a:ext cx="445544" cy="451114"/>
            </a:xfrm>
            <a:prstGeom prst="rect">
              <a:avLst/>
            </a:prstGeom>
          </p:spPr>
        </p:pic>
        <p:pic>
          <p:nvPicPr>
            <p:cNvPr id="28" name="Grafik 116"/>
            <p:cNvPicPr>
              <a:picLocks noChangeAspect="1"/>
            </p:cNvPicPr>
            <p:nvPr/>
          </p:nvPicPr>
          <p:blipFill rotWithShape="1">
            <a:blip r:embed="rId17" cstate="print">
              <a:extLst>
                <a:ext uri="{28A0092B-C50C-407E-A947-70E740481C1C}">
                  <a14:useLocalDpi xmlns:a14="http://schemas.microsoft.com/office/drawing/2010/main" val="0"/>
                </a:ext>
              </a:extLst>
            </a:blip>
            <a:srcRect l="21035" t="35131" r="20480" b="6321"/>
            <a:stretch/>
          </p:blipFill>
          <p:spPr>
            <a:xfrm>
              <a:off x="9976622" y="4792301"/>
              <a:ext cx="559752" cy="1263098"/>
            </a:xfrm>
            <a:prstGeom prst="rect">
              <a:avLst/>
            </a:prstGeom>
          </p:spPr>
        </p:pic>
        <p:pic>
          <p:nvPicPr>
            <p:cNvPr id="38" name="Picture 3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012997" y="3196133"/>
              <a:ext cx="812425" cy="2973039"/>
            </a:xfrm>
            <a:prstGeom prst="rect">
              <a:avLst/>
            </a:prstGeom>
          </p:spPr>
        </p:pic>
        <p:pic>
          <p:nvPicPr>
            <p:cNvPr id="7" name="Picture 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333966" y="3170146"/>
              <a:ext cx="812425" cy="2973039"/>
            </a:xfrm>
            <a:prstGeom prst="rect">
              <a:avLst/>
            </a:prstGeom>
          </p:spPr>
        </p:pic>
      </p:grpSp>
      <p:pic>
        <p:nvPicPr>
          <p:cNvPr id="5" name="Picture 4"/>
          <p:cNvPicPr>
            <a:picLocks noChangeAspect="1"/>
          </p:cNvPicPr>
          <p:nvPr/>
        </p:nvPicPr>
        <p:blipFill>
          <a:blip r:embed="rId19"/>
          <a:stretch>
            <a:fillRect/>
          </a:stretch>
        </p:blipFill>
        <p:spPr>
          <a:xfrm>
            <a:off x="138359" y="2667436"/>
            <a:ext cx="2003054" cy="1283510"/>
          </a:xfrm>
          <a:prstGeom prst="rect">
            <a:avLst/>
          </a:prstGeom>
        </p:spPr>
      </p:pic>
    </p:spTree>
    <p:extLst>
      <p:ext uri="{BB962C8B-B14F-4D97-AF65-F5344CB8AC3E}">
        <p14:creationId xmlns:p14="http://schemas.microsoft.com/office/powerpoint/2010/main" val="76778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par>
                                <p:cTn id="13" presetID="22" presetClass="entr" presetSubtype="8"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par>
                                <p:cTn id="28" presetID="22" presetClass="entr" presetSubtype="8"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left)">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up)">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18"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42D6602D-A9B7-F949-A2F7-1CC7A5D225FC}" type="datetime1">
              <a:rPr lang="sv-SE" smtClean="0"/>
              <a:t>2017-09-25</a:t>
            </a:fld>
            <a:endParaRPr lang="en-GB" dirty="0"/>
          </a:p>
        </p:txBody>
      </p:sp>
      <p:sp>
        <p:nvSpPr>
          <p:cNvPr id="5" name="Slide Number Placeholder 4"/>
          <p:cNvSpPr>
            <a:spLocks noGrp="1"/>
          </p:cNvSpPr>
          <p:nvPr>
            <p:ph type="sldNum" sz="quarter" idx="4"/>
          </p:nvPr>
        </p:nvSpPr>
        <p:spPr/>
        <p:txBody>
          <a:bodyPr/>
          <a:lstStyle/>
          <a:p>
            <a:fld id="{45D37B1E-C366-494F-A587-962AD9AABC83}" type="slidenum">
              <a:rPr lang="en-GB" smtClean="0"/>
              <a:pPr/>
              <a:t>14</a:t>
            </a:fld>
            <a:endParaRPr lang="en-GB" dirty="0"/>
          </a:p>
        </p:txBody>
      </p:sp>
      <p:pic>
        <p:nvPicPr>
          <p:cNvPr id="7" name="Picture 6"/>
          <p:cNvPicPr>
            <a:picLocks noChangeAspect="1"/>
          </p:cNvPicPr>
          <p:nvPr/>
        </p:nvPicPr>
        <p:blipFill>
          <a:blip r:embed="rId3"/>
          <a:stretch>
            <a:fillRect/>
          </a:stretch>
        </p:blipFill>
        <p:spPr>
          <a:xfrm>
            <a:off x="74612" y="379084"/>
            <a:ext cx="12020551" cy="6386176"/>
          </a:xfrm>
          <a:prstGeom prst="rect">
            <a:avLst/>
          </a:prstGeom>
        </p:spPr>
      </p:pic>
    </p:spTree>
    <p:extLst>
      <p:ext uri="{BB962C8B-B14F-4D97-AF65-F5344CB8AC3E}">
        <p14:creationId xmlns:p14="http://schemas.microsoft.com/office/powerpoint/2010/main" val="24257284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880" y="554145"/>
            <a:ext cx="6469045" cy="422943"/>
          </a:xfrm>
        </p:spPr>
        <p:txBody>
          <a:bodyPr/>
          <a:lstStyle/>
          <a:p>
            <a:r>
              <a:rPr lang="sv-SE" dirty="0"/>
              <a:t>Multibase Abutment EV 17</a:t>
            </a:r>
            <a:r>
              <a:rPr lang="sv-SE" dirty="0" smtClean="0"/>
              <a:t>˚and </a:t>
            </a:r>
            <a:r>
              <a:rPr lang="sv-SE" dirty="0"/>
              <a:t>30</a:t>
            </a:r>
            <a:r>
              <a:rPr lang="sv-SE" sz="2800" dirty="0" smtClean="0"/>
              <a:t>˚</a:t>
            </a:r>
            <a:br>
              <a:rPr lang="sv-SE" sz="2800" dirty="0" smtClean="0"/>
            </a:br>
            <a:endParaRPr lang="sv-SE" sz="2800" dirty="0"/>
          </a:p>
        </p:txBody>
      </p:sp>
      <p:sp>
        <p:nvSpPr>
          <p:cNvPr id="45" name="TextBox 44"/>
          <p:cNvSpPr txBox="1"/>
          <p:nvPr/>
        </p:nvSpPr>
        <p:spPr>
          <a:xfrm>
            <a:off x="3565516" y="5407760"/>
            <a:ext cx="426399" cy="153888"/>
          </a:xfrm>
          <a:prstGeom prst="rect">
            <a:avLst/>
          </a:prstGeom>
          <a:noFill/>
        </p:spPr>
        <p:txBody>
          <a:bodyPr wrap="none" lIns="0" tIns="0" rIns="0" bIns="0" rtlCol="0">
            <a:spAutoFit/>
          </a:bodyPr>
          <a:lstStyle/>
          <a:p>
            <a:r>
              <a:rPr lang="sv-SE" sz="1000" dirty="0" smtClean="0"/>
              <a:t>1.5 mm</a:t>
            </a:r>
          </a:p>
        </p:txBody>
      </p:sp>
      <p:sp>
        <p:nvSpPr>
          <p:cNvPr id="46" name="TextBox 45"/>
          <p:cNvSpPr txBox="1"/>
          <p:nvPr/>
        </p:nvSpPr>
        <p:spPr>
          <a:xfrm>
            <a:off x="4261340" y="5413247"/>
            <a:ext cx="426399" cy="153888"/>
          </a:xfrm>
          <a:prstGeom prst="rect">
            <a:avLst/>
          </a:prstGeom>
          <a:noFill/>
        </p:spPr>
        <p:txBody>
          <a:bodyPr wrap="none" lIns="0" tIns="0" rIns="0" bIns="0" rtlCol="0">
            <a:spAutoFit/>
          </a:bodyPr>
          <a:lstStyle/>
          <a:p>
            <a:r>
              <a:rPr lang="sv-SE" sz="1000" dirty="0"/>
              <a:t>2</a:t>
            </a:r>
            <a:r>
              <a:rPr lang="sv-SE" sz="1000" dirty="0" smtClean="0"/>
              <a:t>.5 mm</a:t>
            </a:r>
          </a:p>
        </p:txBody>
      </p:sp>
      <p:sp>
        <p:nvSpPr>
          <p:cNvPr id="61" name="TextBox 60"/>
          <p:cNvSpPr txBox="1"/>
          <p:nvPr/>
        </p:nvSpPr>
        <p:spPr>
          <a:xfrm>
            <a:off x="5135316" y="5411605"/>
            <a:ext cx="426399" cy="153888"/>
          </a:xfrm>
          <a:prstGeom prst="rect">
            <a:avLst/>
          </a:prstGeom>
          <a:noFill/>
        </p:spPr>
        <p:txBody>
          <a:bodyPr wrap="none" lIns="0" tIns="0" rIns="0" bIns="0" rtlCol="0">
            <a:spAutoFit/>
          </a:bodyPr>
          <a:lstStyle/>
          <a:p>
            <a:r>
              <a:rPr lang="sv-SE" sz="1000" dirty="0"/>
              <a:t>1</a:t>
            </a:r>
            <a:r>
              <a:rPr lang="sv-SE" sz="1000" dirty="0" smtClean="0"/>
              <a:t>.5 mm</a:t>
            </a:r>
          </a:p>
        </p:txBody>
      </p:sp>
      <p:sp>
        <p:nvSpPr>
          <p:cNvPr id="62" name="TextBox 61"/>
          <p:cNvSpPr txBox="1"/>
          <p:nvPr/>
        </p:nvSpPr>
        <p:spPr>
          <a:xfrm>
            <a:off x="5779226" y="5412587"/>
            <a:ext cx="426399" cy="153888"/>
          </a:xfrm>
          <a:prstGeom prst="rect">
            <a:avLst/>
          </a:prstGeom>
          <a:noFill/>
        </p:spPr>
        <p:txBody>
          <a:bodyPr wrap="none" lIns="0" tIns="0" rIns="0" bIns="0" rtlCol="0">
            <a:spAutoFit/>
          </a:bodyPr>
          <a:lstStyle/>
          <a:p>
            <a:r>
              <a:rPr lang="sv-SE" sz="1000" dirty="0"/>
              <a:t>2</a:t>
            </a:r>
            <a:r>
              <a:rPr lang="sv-SE" sz="1000" dirty="0" smtClean="0"/>
              <a:t>.5 mm</a:t>
            </a:r>
          </a:p>
        </p:txBody>
      </p:sp>
      <p:pic>
        <p:nvPicPr>
          <p:cNvPr id="71" name="Picture 70"/>
          <p:cNvPicPr>
            <a:picLocks noChangeAspect="1"/>
          </p:cNvPicPr>
          <p:nvPr/>
        </p:nvPicPr>
        <p:blipFill rotWithShape="1">
          <a:blip r:embed="rId3" cstate="print">
            <a:extLst>
              <a:ext uri="{28A0092B-C50C-407E-A947-70E740481C1C}">
                <a14:useLocalDpi xmlns:a14="http://schemas.microsoft.com/office/drawing/2010/main" val="0"/>
              </a:ext>
            </a:extLst>
          </a:blip>
          <a:srcRect l="73938" t="3799" r="19530" b="83046"/>
          <a:stretch/>
        </p:blipFill>
        <p:spPr>
          <a:xfrm>
            <a:off x="3595665" y="4540170"/>
            <a:ext cx="421114" cy="848260"/>
          </a:xfrm>
          <a:prstGeom prst="rect">
            <a:avLst/>
          </a:prstGeom>
        </p:spPr>
      </p:pic>
      <p:pic>
        <p:nvPicPr>
          <p:cNvPr id="73" name="Picture 72"/>
          <p:cNvPicPr>
            <a:picLocks noChangeAspect="1"/>
          </p:cNvPicPr>
          <p:nvPr/>
        </p:nvPicPr>
        <p:blipFill rotWithShape="1">
          <a:blip r:embed="rId4" cstate="print">
            <a:extLst>
              <a:ext uri="{28A0092B-C50C-407E-A947-70E740481C1C}">
                <a14:useLocalDpi xmlns:a14="http://schemas.microsoft.com/office/drawing/2010/main" val="0"/>
              </a:ext>
            </a:extLst>
          </a:blip>
          <a:srcRect l="53717" t="3639" r="39799" b="82652"/>
          <a:stretch/>
        </p:blipFill>
        <p:spPr>
          <a:xfrm>
            <a:off x="5152718" y="4529284"/>
            <a:ext cx="411482" cy="870032"/>
          </a:xfrm>
          <a:prstGeom prst="rect">
            <a:avLst/>
          </a:prstGeom>
        </p:spPr>
      </p:pic>
      <p:sp>
        <p:nvSpPr>
          <p:cNvPr id="80" name="TextBox 79"/>
          <p:cNvSpPr txBox="1"/>
          <p:nvPr/>
        </p:nvSpPr>
        <p:spPr>
          <a:xfrm>
            <a:off x="4057120" y="4517243"/>
            <a:ext cx="221214" cy="184666"/>
          </a:xfrm>
          <a:prstGeom prst="rect">
            <a:avLst/>
          </a:prstGeom>
          <a:noFill/>
        </p:spPr>
        <p:txBody>
          <a:bodyPr wrap="none" lIns="0" tIns="0" rIns="0" bIns="0" rtlCol="0">
            <a:spAutoFit/>
          </a:bodyPr>
          <a:lstStyle/>
          <a:p>
            <a:r>
              <a:rPr lang="sv-SE" sz="1200" dirty="0" smtClean="0"/>
              <a:t>17˚</a:t>
            </a:r>
          </a:p>
        </p:txBody>
      </p:sp>
      <p:sp>
        <p:nvSpPr>
          <p:cNvPr id="81" name="TextBox 80"/>
          <p:cNvSpPr txBox="1"/>
          <p:nvPr/>
        </p:nvSpPr>
        <p:spPr>
          <a:xfrm>
            <a:off x="5614777" y="4512479"/>
            <a:ext cx="221214" cy="184666"/>
          </a:xfrm>
          <a:prstGeom prst="rect">
            <a:avLst/>
          </a:prstGeom>
          <a:noFill/>
        </p:spPr>
        <p:txBody>
          <a:bodyPr wrap="none" lIns="0" tIns="0" rIns="0" bIns="0" rtlCol="0">
            <a:spAutoFit/>
          </a:bodyPr>
          <a:lstStyle/>
          <a:p>
            <a:r>
              <a:rPr lang="sv-SE" sz="1200" dirty="0" smtClean="0"/>
              <a:t>30˚</a:t>
            </a:r>
          </a:p>
        </p:txBody>
      </p:sp>
      <p:pic>
        <p:nvPicPr>
          <p:cNvPr id="60" name="Content Placeholder 6"/>
          <p:cNvPicPr>
            <a:picLocks noChangeAspect="1"/>
          </p:cNvPicPr>
          <p:nvPr/>
        </p:nvPicPr>
        <p:blipFill rotWithShape="1">
          <a:blip r:embed="rId5" cstate="print">
            <a:extLst>
              <a:ext uri="{28A0092B-C50C-407E-A947-70E740481C1C}">
                <a14:useLocalDpi xmlns:a14="http://schemas.microsoft.com/office/drawing/2010/main" val="0"/>
              </a:ext>
            </a:extLst>
          </a:blip>
          <a:srcRect l="64846" t="2804" r="28715" b="82630"/>
          <a:stretch/>
        </p:blipFill>
        <p:spPr>
          <a:xfrm>
            <a:off x="4299807" y="4488052"/>
            <a:ext cx="402772" cy="911263"/>
          </a:xfrm>
          <a:prstGeom prst="rect">
            <a:avLst/>
          </a:prstGeom>
        </p:spPr>
      </p:pic>
      <p:pic>
        <p:nvPicPr>
          <p:cNvPr id="72" name="Content Placeholder 6"/>
          <p:cNvPicPr>
            <a:picLocks noGrp="1" noChangeAspect="1"/>
          </p:cNvPicPr>
          <p:nvPr>
            <p:ph sz="half" idx="1"/>
          </p:nvPr>
        </p:nvPicPr>
        <p:blipFill rotWithShape="1">
          <a:blip r:embed="rId6" cstate="print">
            <a:extLst>
              <a:ext uri="{28A0092B-C50C-407E-A947-70E740481C1C}">
                <a14:useLocalDpi xmlns:a14="http://schemas.microsoft.com/office/drawing/2010/main" val="0"/>
              </a:ext>
            </a:extLst>
          </a:blip>
          <a:srcRect l="44094" t="1656" r="49711" b="82733"/>
          <a:stretch/>
        </p:blipFill>
        <p:spPr>
          <a:xfrm>
            <a:off x="5840135" y="4411850"/>
            <a:ext cx="391885" cy="987464"/>
          </a:xfrm>
        </p:spPr>
      </p:pic>
      <p:cxnSp>
        <p:nvCxnSpPr>
          <p:cNvPr id="92" name="Straight Connector 91"/>
          <p:cNvCxnSpPr/>
          <p:nvPr/>
        </p:nvCxnSpPr>
        <p:spPr>
          <a:xfrm flipH="1">
            <a:off x="4940477" y="4488052"/>
            <a:ext cx="1636" cy="107359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292522" y="5383054"/>
            <a:ext cx="3057775"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2384846" y="2790220"/>
            <a:ext cx="3976708" cy="1166318"/>
            <a:chOff x="2384846" y="2790220"/>
            <a:chExt cx="3976708" cy="1166318"/>
          </a:xfrm>
        </p:grpSpPr>
        <p:pic>
          <p:nvPicPr>
            <p:cNvPr id="52" name="Picture 51"/>
            <p:cNvPicPr>
              <a:picLocks noChangeAspect="1"/>
            </p:cNvPicPr>
            <p:nvPr/>
          </p:nvPicPr>
          <p:blipFill rotWithShape="1">
            <a:blip r:embed="rId7" cstate="print">
              <a:extLst>
                <a:ext uri="{28A0092B-C50C-407E-A947-70E740481C1C}">
                  <a14:useLocalDpi xmlns:a14="http://schemas.microsoft.com/office/drawing/2010/main" val="0"/>
                </a:ext>
              </a:extLst>
            </a:blip>
            <a:srcRect l="33612" t="26444" r="59857" b="59993"/>
            <a:stretch/>
          </p:blipFill>
          <p:spPr>
            <a:xfrm>
              <a:off x="3579773" y="2836290"/>
              <a:ext cx="447892" cy="930167"/>
            </a:xfrm>
            <a:prstGeom prst="rect">
              <a:avLst/>
            </a:prstGeom>
          </p:spPr>
        </p:pic>
        <p:grpSp>
          <p:nvGrpSpPr>
            <p:cNvPr id="8" name="Group 7"/>
            <p:cNvGrpSpPr/>
            <p:nvPr/>
          </p:nvGrpSpPr>
          <p:grpSpPr>
            <a:xfrm>
              <a:off x="2384846" y="2790220"/>
              <a:ext cx="3976708" cy="1166318"/>
              <a:chOff x="2384846" y="2790220"/>
              <a:chExt cx="3976708" cy="1166318"/>
            </a:xfrm>
          </p:grpSpPr>
          <p:sp>
            <p:nvSpPr>
              <p:cNvPr id="42" name="TextBox 41"/>
              <p:cNvSpPr txBox="1"/>
              <p:nvPr/>
            </p:nvSpPr>
            <p:spPr>
              <a:xfrm>
                <a:off x="3581375" y="3796753"/>
                <a:ext cx="426399" cy="153888"/>
              </a:xfrm>
              <a:prstGeom prst="rect">
                <a:avLst/>
              </a:prstGeom>
              <a:noFill/>
            </p:spPr>
            <p:txBody>
              <a:bodyPr wrap="none" lIns="0" tIns="0" rIns="0" bIns="0" rtlCol="0">
                <a:spAutoFit/>
              </a:bodyPr>
              <a:lstStyle/>
              <a:p>
                <a:r>
                  <a:rPr lang="sv-SE" sz="1000" dirty="0" smtClean="0"/>
                  <a:t>1.5 mm</a:t>
                </a:r>
              </a:p>
            </p:txBody>
          </p:sp>
          <p:sp>
            <p:nvSpPr>
              <p:cNvPr id="43" name="TextBox 42"/>
              <p:cNvSpPr txBox="1"/>
              <p:nvPr/>
            </p:nvSpPr>
            <p:spPr>
              <a:xfrm>
                <a:off x="4299368" y="3802240"/>
                <a:ext cx="426399" cy="153888"/>
              </a:xfrm>
              <a:prstGeom prst="rect">
                <a:avLst/>
              </a:prstGeom>
              <a:noFill/>
            </p:spPr>
            <p:txBody>
              <a:bodyPr wrap="none" lIns="0" tIns="0" rIns="0" bIns="0" rtlCol="0">
                <a:spAutoFit/>
              </a:bodyPr>
              <a:lstStyle/>
              <a:p>
                <a:r>
                  <a:rPr lang="sv-SE" sz="1000" dirty="0"/>
                  <a:t>2</a:t>
                </a:r>
                <a:r>
                  <a:rPr lang="sv-SE" sz="1000" dirty="0" smtClean="0"/>
                  <a:t>.5 mm</a:t>
                </a:r>
              </a:p>
            </p:txBody>
          </p:sp>
          <p:sp>
            <p:nvSpPr>
              <p:cNvPr id="44" name="TextBox 43"/>
              <p:cNvSpPr txBox="1"/>
              <p:nvPr/>
            </p:nvSpPr>
            <p:spPr>
              <a:xfrm>
                <a:off x="5113272" y="3798827"/>
                <a:ext cx="426399" cy="153888"/>
              </a:xfrm>
              <a:prstGeom prst="rect">
                <a:avLst/>
              </a:prstGeom>
              <a:noFill/>
            </p:spPr>
            <p:txBody>
              <a:bodyPr wrap="none" lIns="0" tIns="0" rIns="0" bIns="0" rtlCol="0">
                <a:spAutoFit/>
              </a:bodyPr>
              <a:lstStyle/>
              <a:p>
                <a:r>
                  <a:rPr lang="sv-SE" sz="1000" dirty="0"/>
                  <a:t>1</a:t>
                </a:r>
                <a:r>
                  <a:rPr lang="sv-SE" sz="1000" dirty="0" smtClean="0"/>
                  <a:t>.5 mm</a:t>
                </a:r>
              </a:p>
            </p:txBody>
          </p:sp>
          <p:pic>
            <p:nvPicPr>
              <p:cNvPr id="53" name="Picture 52"/>
              <p:cNvPicPr>
                <a:picLocks noChangeAspect="1"/>
              </p:cNvPicPr>
              <p:nvPr/>
            </p:nvPicPr>
            <p:blipFill rotWithShape="1">
              <a:blip r:embed="rId8" cstate="print">
                <a:extLst>
                  <a:ext uri="{28A0092B-C50C-407E-A947-70E740481C1C}">
                    <a14:useLocalDpi xmlns:a14="http://schemas.microsoft.com/office/drawing/2010/main" val="0"/>
                  </a:ext>
                </a:extLst>
              </a:blip>
              <a:srcRect l="74196" t="25936" r="19455" b="60260"/>
              <a:stretch/>
            </p:blipFill>
            <p:spPr>
              <a:xfrm>
                <a:off x="5170664" y="2827348"/>
                <a:ext cx="435430" cy="946695"/>
              </a:xfrm>
              <a:prstGeom prst="rect">
                <a:avLst/>
              </a:prstGeom>
            </p:spPr>
          </p:pic>
          <p:pic>
            <p:nvPicPr>
              <p:cNvPr id="54" name="Picture 53"/>
              <p:cNvPicPr>
                <a:picLocks noChangeAspect="1"/>
              </p:cNvPicPr>
              <p:nvPr/>
            </p:nvPicPr>
            <p:blipFill rotWithShape="1">
              <a:blip r:embed="rId7" cstate="print">
                <a:extLst>
                  <a:ext uri="{28A0092B-C50C-407E-A947-70E740481C1C}">
                    <a14:useLocalDpi xmlns:a14="http://schemas.microsoft.com/office/drawing/2010/main" val="0"/>
                  </a:ext>
                </a:extLst>
              </a:blip>
              <a:srcRect l="23347" t="25808" r="70462" b="60018"/>
              <a:stretch/>
            </p:blipFill>
            <p:spPr>
              <a:xfrm>
                <a:off x="4299807" y="2800340"/>
                <a:ext cx="424542" cy="972054"/>
              </a:xfrm>
              <a:prstGeom prst="rect">
                <a:avLst/>
              </a:prstGeom>
            </p:spPr>
          </p:pic>
          <p:pic>
            <p:nvPicPr>
              <p:cNvPr id="55" name="Picture 54"/>
              <p:cNvPicPr>
                <a:picLocks noChangeAspect="1"/>
              </p:cNvPicPr>
              <p:nvPr/>
            </p:nvPicPr>
            <p:blipFill rotWithShape="1">
              <a:blip r:embed="rId8" cstate="print">
                <a:extLst>
                  <a:ext uri="{28A0092B-C50C-407E-A947-70E740481C1C}">
                    <a14:useLocalDpi xmlns:a14="http://schemas.microsoft.com/office/drawing/2010/main" val="0"/>
                  </a:ext>
                </a:extLst>
              </a:blip>
              <a:srcRect l="5041" t="25809" r="88356" b="59846"/>
              <a:stretch/>
            </p:blipFill>
            <p:spPr>
              <a:xfrm>
                <a:off x="5811043" y="2790220"/>
                <a:ext cx="452846" cy="983823"/>
              </a:xfrm>
              <a:prstGeom prst="rect">
                <a:avLst/>
              </a:prstGeom>
            </p:spPr>
          </p:pic>
          <p:sp>
            <p:nvSpPr>
              <p:cNvPr id="57" name="TextBox 56"/>
              <p:cNvSpPr txBox="1"/>
              <p:nvPr/>
            </p:nvSpPr>
            <p:spPr>
              <a:xfrm>
                <a:off x="5802488" y="3802650"/>
                <a:ext cx="426399" cy="153888"/>
              </a:xfrm>
              <a:prstGeom prst="rect">
                <a:avLst/>
              </a:prstGeom>
              <a:noFill/>
            </p:spPr>
            <p:txBody>
              <a:bodyPr wrap="none" lIns="0" tIns="0" rIns="0" bIns="0" rtlCol="0">
                <a:spAutoFit/>
              </a:bodyPr>
              <a:lstStyle/>
              <a:p>
                <a:r>
                  <a:rPr lang="sv-SE" sz="1000" dirty="0"/>
                  <a:t>2</a:t>
                </a:r>
                <a:r>
                  <a:rPr lang="sv-SE" sz="1000" dirty="0" smtClean="0"/>
                  <a:t>.5 mm</a:t>
                </a:r>
              </a:p>
            </p:txBody>
          </p:sp>
          <p:sp>
            <p:nvSpPr>
              <p:cNvPr id="64" name="TextBox 63"/>
              <p:cNvSpPr txBox="1"/>
              <p:nvPr/>
            </p:nvSpPr>
            <p:spPr>
              <a:xfrm>
                <a:off x="4044309" y="2877773"/>
                <a:ext cx="221214" cy="184666"/>
              </a:xfrm>
              <a:prstGeom prst="rect">
                <a:avLst/>
              </a:prstGeom>
              <a:noFill/>
            </p:spPr>
            <p:txBody>
              <a:bodyPr wrap="none" lIns="0" tIns="0" rIns="0" bIns="0" rtlCol="0">
                <a:spAutoFit/>
              </a:bodyPr>
              <a:lstStyle/>
              <a:p>
                <a:r>
                  <a:rPr lang="sv-SE" sz="1200" dirty="0" smtClean="0"/>
                  <a:t>17˚</a:t>
                </a:r>
              </a:p>
            </p:txBody>
          </p:sp>
          <p:sp>
            <p:nvSpPr>
              <p:cNvPr id="65" name="TextBox 64"/>
              <p:cNvSpPr txBox="1"/>
              <p:nvPr/>
            </p:nvSpPr>
            <p:spPr>
              <a:xfrm>
                <a:off x="5623737" y="2862123"/>
                <a:ext cx="221214" cy="184666"/>
              </a:xfrm>
              <a:prstGeom prst="rect">
                <a:avLst/>
              </a:prstGeom>
              <a:noFill/>
            </p:spPr>
            <p:txBody>
              <a:bodyPr wrap="none" lIns="0" tIns="0" rIns="0" bIns="0" rtlCol="0">
                <a:spAutoFit/>
              </a:bodyPr>
              <a:lstStyle/>
              <a:p>
                <a:r>
                  <a:rPr lang="sv-SE" sz="1200" dirty="0" smtClean="0"/>
                  <a:t>30˚</a:t>
                </a:r>
              </a:p>
            </p:txBody>
          </p:sp>
          <p:cxnSp>
            <p:nvCxnSpPr>
              <p:cNvPr id="18" name="Straight Connector 17"/>
              <p:cNvCxnSpPr/>
              <p:nvPr/>
            </p:nvCxnSpPr>
            <p:spPr>
              <a:xfrm>
                <a:off x="3291941" y="3765864"/>
                <a:ext cx="3069613" cy="13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940477" y="2808876"/>
                <a:ext cx="1" cy="1141765"/>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84846" y="2877264"/>
                <a:ext cx="469816" cy="469816"/>
              </a:xfrm>
              <a:prstGeom prst="rect">
                <a:avLst/>
              </a:prstGeom>
            </p:spPr>
          </p:pic>
        </p:grpSp>
      </p:grpSp>
      <p:grpSp>
        <p:nvGrpSpPr>
          <p:cNvPr id="6" name="Group 5"/>
          <p:cNvGrpSpPr/>
          <p:nvPr/>
        </p:nvGrpSpPr>
        <p:grpSpPr>
          <a:xfrm>
            <a:off x="2379960" y="1068552"/>
            <a:ext cx="3965407" cy="1138678"/>
            <a:chOff x="2379960" y="1068552"/>
            <a:chExt cx="3965407" cy="1138678"/>
          </a:xfrm>
        </p:grpSpPr>
        <p:cxnSp>
          <p:nvCxnSpPr>
            <p:cNvPr id="7" name="Straight Connector 6"/>
            <p:cNvCxnSpPr/>
            <p:nvPr/>
          </p:nvCxnSpPr>
          <p:spPr>
            <a:xfrm>
              <a:off x="3299059" y="2037466"/>
              <a:ext cx="3046308" cy="2106"/>
            </a:xfrm>
            <a:prstGeom prst="line">
              <a:avLst/>
            </a:prstGeom>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2379960" y="1068552"/>
              <a:ext cx="3847578" cy="1138678"/>
              <a:chOff x="2379960" y="1068552"/>
              <a:chExt cx="3847578" cy="1138678"/>
            </a:xfrm>
          </p:grpSpPr>
          <p:sp>
            <p:nvSpPr>
              <p:cNvPr id="67" name="TextBox 66"/>
              <p:cNvSpPr txBox="1"/>
              <p:nvPr/>
            </p:nvSpPr>
            <p:spPr>
              <a:xfrm>
                <a:off x="4043431" y="1162849"/>
                <a:ext cx="221214" cy="184666"/>
              </a:xfrm>
              <a:prstGeom prst="rect">
                <a:avLst/>
              </a:prstGeom>
              <a:noFill/>
            </p:spPr>
            <p:txBody>
              <a:bodyPr wrap="none" lIns="0" tIns="0" rIns="0" bIns="0" rtlCol="0">
                <a:spAutoFit/>
              </a:bodyPr>
              <a:lstStyle/>
              <a:p>
                <a:r>
                  <a:rPr lang="sv-SE" sz="1200" dirty="0" smtClean="0"/>
                  <a:t>17˚</a:t>
                </a:r>
              </a:p>
            </p:txBody>
          </p:sp>
          <p:sp>
            <p:nvSpPr>
              <p:cNvPr id="70" name="TextBox 69"/>
              <p:cNvSpPr txBox="1"/>
              <p:nvPr/>
            </p:nvSpPr>
            <p:spPr>
              <a:xfrm>
                <a:off x="5611985" y="1163686"/>
                <a:ext cx="221214" cy="184666"/>
              </a:xfrm>
              <a:prstGeom prst="rect">
                <a:avLst/>
              </a:prstGeom>
              <a:noFill/>
            </p:spPr>
            <p:txBody>
              <a:bodyPr wrap="none" lIns="0" tIns="0" rIns="0" bIns="0" rtlCol="0">
                <a:spAutoFit/>
              </a:bodyPr>
              <a:lstStyle/>
              <a:p>
                <a:r>
                  <a:rPr lang="sv-SE" sz="1200" dirty="0" smtClean="0"/>
                  <a:t>30˚</a:t>
                </a:r>
              </a:p>
            </p:txBody>
          </p:sp>
          <p:grpSp>
            <p:nvGrpSpPr>
              <p:cNvPr id="3" name="Group 2"/>
              <p:cNvGrpSpPr/>
              <p:nvPr/>
            </p:nvGrpSpPr>
            <p:grpSpPr>
              <a:xfrm>
                <a:off x="2379960" y="1068552"/>
                <a:ext cx="3847578" cy="1138678"/>
                <a:chOff x="2379960" y="1068552"/>
                <a:chExt cx="3847578" cy="1138678"/>
              </a:xfrm>
            </p:grpSpPr>
            <p:sp>
              <p:nvSpPr>
                <p:cNvPr id="39" name="TextBox 38"/>
                <p:cNvSpPr txBox="1"/>
                <p:nvPr/>
              </p:nvSpPr>
              <p:spPr>
                <a:xfrm>
                  <a:off x="3582849" y="2053342"/>
                  <a:ext cx="426399" cy="153888"/>
                </a:xfrm>
                <a:prstGeom prst="rect">
                  <a:avLst/>
                </a:prstGeom>
                <a:noFill/>
              </p:spPr>
              <p:txBody>
                <a:bodyPr wrap="none" lIns="0" tIns="0" rIns="0" bIns="0" rtlCol="0">
                  <a:spAutoFit/>
                </a:bodyPr>
                <a:lstStyle/>
                <a:p>
                  <a:r>
                    <a:rPr lang="sv-SE" sz="1000" dirty="0" smtClean="0"/>
                    <a:t>1.5 mm</a:t>
                  </a:r>
                </a:p>
              </p:txBody>
            </p:sp>
            <p:sp>
              <p:nvSpPr>
                <p:cNvPr id="40" name="TextBox 39"/>
                <p:cNvSpPr txBox="1"/>
                <p:nvPr/>
              </p:nvSpPr>
              <p:spPr>
                <a:xfrm>
                  <a:off x="4274714" y="2047943"/>
                  <a:ext cx="426399" cy="153888"/>
                </a:xfrm>
                <a:prstGeom prst="rect">
                  <a:avLst/>
                </a:prstGeom>
                <a:noFill/>
              </p:spPr>
              <p:txBody>
                <a:bodyPr wrap="none" lIns="0" tIns="0" rIns="0" bIns="0" rtlCol="0">
                  <a:spAutoFit/>
                </a:bodyPr>
                <a:lstStyle/>
                <a:p>
                  <a:r>
                    <a:rPr lang="sv-SE" sz="1000" dirty="0"/>
                    <a:t>2</a:t>
                  </a:r>
                  <a:r>
                    <a:rPr lang="sv-SE" sz="1000" dirty="0" smtClean="0"/>
                    <a:t>.5 mm</a:t>
                  </a:r>
                </a:p>
              </p:txBody>
            </p:sp>
            <p:sp>
              <p:nvSpPr>
                <p:cNvPr id="41" name="TextBox 40"/>
                <p:cNvSpPr txBox="1"/>
                <p:nvPr/>
              </p:nvSpPr>
              <p:spPr>
                <a:xfrm>
                  <a:off x="5117713" y="2044530"/>
                  <a:ext cx="426399" cy="153888"/>
                </a:xfrm>
                <a:prstGeom prst="rect">
                  <a:avLst/>
                </a:prstGeom>
                <a:noFill/>
              </p:spPr>
              <p:txBody>
                <a:bodyPr wrap="none" lIns="0" tIns="0" rIns="0" bIns="0" rtlCol="0">
                  <a:spAutoFit/>
                </a:bodyPr>
                <a:lstStyle/>
                <a:p>
                  <a:r>
                    <a:rPr lang="sv-SE" sz="1000" dirty="0"/>
                    <a:t>1</a:t>
                  </a:r>
                  <a:r>
                    <a:rPr lang="sv-SE" sz="1000" dirty="0" smtClean="0"/>
                    <a:t>.5 mm</a:t>
                  </a:r>
                </a:p>
              </p:txBody>
            </p:sp>
            <p:sp>
              <p:nvSpPr>
                <p:cNvPr id="59" name="TextBox 58"/>
                <p:cNvSpPr txBox="1"/>
                <p:nvPr/>
              </p:nvSpPr>
              <p:spPr>
                <a:xfrm>
                  <a:off x="5801139" y="2043525"/>
                  <a:ext cx="426399" cy="153888"/>
                </a:xfrm>
                <a:prstGeom prst="rect">
                  <a:avLst/>
                </a:prstGeom>
                <a:noFill/>
              </p:spPr>
              <p:txBody>
                <a:bodyPr wrap="none" lIns="0" tIns="0" rIns="0" bIns="0" rtlCol="0">
                  <a:spAutoFit/>
                </a:bodyPr>
                <a:lstStyle/>
                <a:p>
                  <a:r>
                    <a:rPr lang="sv-SE" sz="1000" dirty="0"/>
                    <a:t>2</a:t>
                  </a:r>
                  <a:r>
                    <a:rPr lang="sv-SE" sz="1000" dirty="0" smtClean="0"/>
                    <a:t>.5 mm</a:t>
                  </a:r>
                </a:p>
              </p:txBody>
            </p:sp>
            <p:pic>
              <p:nvPicPr>
                <p:cNvPr id="63" name="Picture 62"/>
                <p:cNvPicPr>
                  <a:picLocks noChangeAspect="1"/>
                </p:cNvPicPr>
                <p:nvPr/>
              </p:nvPicPr>
              <p:blipFill rotWithShape="1">
                <a:blip r:embed="rId7" cstate="print">
                  <a:extLst>
                    <a:ext uri="{28A0092B-C50C-407E-A947-70E740481C1C}">
                      <a14:useLocalDpi xmlns:a14="http://schemas.microsoft.com/office/drawing/2010/main" val="0"/>
                    </a:ext>
                  </a:extLst>
                </a:blip>
                <a:srcRect l="74322" t="48401" r="19266" b="38853"/>
                <a:stretch/>
              </p:blipFill>
              <p:spPr>
                <a:xfrm>
                  <a:off x="3591738" y="1152354"/>
                  <a:ext cx="439838" cy="874008"/>
                </a:xfrm>
                <a:prstGeom prst="rect">
                  <a:avLst/>
                </a:prstGeom>
              </p:spPr>
            </p:pic>
            <p:pic>
              <p:nvPicPr>
                <p:cNvPr id="66" name="Picture 65"/>
                <p:cNvPicPr>
                  <a:picLocks noChangeAspect="1"/>
                </p:cNvPicPr>
                <p:nvPr/>
              </p:nvPicPr>
              <p:blipFill rotWithShape="1">
                <a:blip r:embed="rId8" cstate="print">
                  <a:extLst>
                    <a:ext uri="{28A0092B-C50C-407E-A947-70E740481C1C}">
                      <a14:useLocalDpi xmlns:a14="http://schemas.microsoft.com/office/drawing/2010/main" val="0"/>
                    </a:ext>
                  </a:extLst>
                </a:blip>
                <a:srcRect l="64870" t="47893" r="28527" b="38746"/>
                <a:stretch/>
              </p:blipFill>
              <p:spPr>
                <a:xfrm>
                  <a:off x="4282000" y="1121506"/>
                  <a:ext cx="452846" cy="916299"/>
                </a:xfrm>
                <a:prstGeom prst="rect">
                  <a:avLst/>
                </a:prstGeom>
              </p:spPr>
            </p:pic>
            <p:pic>
              <p:nvPicPr>
                <p:cNvPr id="68" name="Picture 67"/>
                <p:cNvPicPr>
                  <a:picLocks noChangeAspect="1"/>
                </p:cNvPicPr>
                <p:nvPr/>
              </p:nvPicPr>
              <p:blipFill rotWithShape="1">
                <a:blip r:embed="rId10" cstate="print">
                  <a:extLst>
                    <a:ext uri="{28A0092B-C50C-407E-A947-70E740481C1C}">
                      <a14:useLocalDpi xmlns:a14="http://schemas.microsoft.com/office/drawing/2010/main" val="0"/>
                    </a:ext>
                  </a:extLst>
                </a:blip>
                <a:srcRect l="54158" t="48019" r="39493" b="38797"/>
                <a:stretch/>
              </p:blipFill>
              <p:spPr>
                <a:xfrm>
                  <a:off x="5140298" y="1133709"/>
                  <a:ext cx="435429" cy="904097"/>
                </a:xfrm>
                <a:prstGeom prst="rect">
                  <a:avLst/>
                </a:prstGeom>
              </p:spPr>
            </p:pic>
            <p:pic>
              <p:nvPicPr>
                <p:cNvPr id="69" name="Picture 68"/>
                <p:cNvPicPr>
                  <a:picLocks noChangeAspect="1"/>
                </p:cNvPicPr>
                <p:nvPr/>
              </p:nvPicPr>
              <p:blipFill rotWithShape="1">
                <a:blip r:embed="rId11" cstate="print">
                  <a:extLst>
                    <a:ext uri="{28A0092B-C50C-407E-A947-70E740481C1C}">
                      <a14:useLocalDpi xmlns:a14="http://schemas.microsoft.com/office/drawing/2010/main" val="0"/>
                    </a:ext>
                  </a:extLst>
                </a:blip>
                <a:srcRect l="43872" t="47131" r="49972" b="38442"/>
                <a:stretch/>
              </p:blipFill>
              <p:spPr>
                <a:xfrm>
                  <a:off x="5816411" y="1068552"/>
                  <a:ext cx="408507" cy="957489"/>
                </a:xfrm>
                <a:prstGeom prst="rect">
                  <a:avLst/>
                </a:prstGeom>
              </p:spPr>
            </p:pic>
            <p:cxnSp>
              <p:nvCxnSpPr>
                <p:cNvPr id="10" name="Straight Connector 9"/>
                <p:cNvCxnSpPr/>
                <p:nvPr/>
              </p:nvCxnSpPr>
              <p:spPr>
                <a:xfrm>
                  <a:off x="4942113" y="1120791"/>
                  <a:ext cx="10559" cy="1076622"/>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75" name="Bildobjekt 39" descr="1211868-Symbol 3_6-D.eps"/>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79960" y="1362200"/>
                  <a:ext cx="474702" cy="474702"/>
                </a:xfrm>
                <a:prstGeom prst="rect">
                  <a:avLst/>
                </a:prstGeom>
              </p:spPr>
            </p:pic>
          </p:grpSp>
        </p:grpSp>
      </p:grpSp>
      <p:pic>
        <p:nvPicPr>
          <p:cNvPr id="76" name="Bildobjekt 41" descr="1211870-Symbol 4_8-D.ep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84846" y="4692795"/>
            <a:ext cx="449680" cy="449680"/>
          </a:xfrm>
          <a:prstGeom prst="rect">
            <a:avLst/>
          </a:prstGeom>
        </p:spPr>
      </p:pic>
      <p:sp>
        <p:nvSpPr>
          <p:cNvPr id="56" name="Date Placeholder 3"/>
          <p:cNvSpPr>
            <a:spLocks noGrp="1"/>
          </p:cNvSpPr>
          <p:nvPr>
            <p:ph type="dt" sz="half" idx="2"/>
          </p:nvPr>
        </p:nvSpPr>
        <p:spPr>
          <a:xfrm>
            <a:off x="842175" y="6498562"/>
            <a:ext cx="1037025" cy="176675"/>
          </a:xfrm>
        </p:spPr>
        <p:txBody>
          <a:bodyPr/>
          <a:lstStyle/>
          <a:p>
            <a:fld id="{42D6602D-A9B7-F949-A2F7-1CC7A5D225FC}" type="datetime1">
              <a:rPr lang="sv-SE" smtClean="0"/>
              <a:t>2017-09-25</a:t>
            </a:fld>
            <a:endParaRPr lang="en-GB" dirty="0"/>
          </a:p>
        </p:txBody>
      </p:sp>
      <p:sp>
        <p:nvSpPr>
          <p:cNvPr id="74" name="TextBox 73"/>
          <p:cNvSpPr txBox="1"/>
          <p:nvPr/>
        </p:nvSpPr>
        <p:spPr>
          <a:xfrm>
            <a:off x="7180231" y="5792981"/>
            <a:ext cx="4845206" cy="166199"/>
          </a:xfrm>
          <a:prstGeom prst="rect">
            <a:avLst/>
          </a:prstGeom>
          <a:noFill/>
        </p:spPr>
        <p:txBody>
          <a:bodyPr wrap="square" lIns="0" tIns="0" rIns="0" bIns="0" rtlCol="0">
            <a:spAutoFit/>
          </a:bodyPr>
          <a:lstStyle/>
          <a:p>
            <a:pPr marL="182562">
              <a:lnSpc>
                <a:spcPct val="90000"/>
              </a:lnSpc>
              <a:buClr>
                <a:schemeClr val="accent2"/>
              </a:buClr>
            </a:pPr>
            <a:r>
              <a:rPr lang="en-US" sz="1100" b="1" dirty="0">
                <a:solidFill>
                  <a:schemeClr val="tx2"/>
                </a:solidFill>
              </a:rPr>
              <a:t>Note</a:t>
            </a:r>
            <a:r>
              <a:rPr lang="en-US" sz="1100" b="1" dirty="0" smtClean="0">
                <a:solidFill>
                  <a:schemeClr val="tx2"/>
                </a:solidFill>
              </a:rPr>
              <a:t>: </a:t>
            </a:r>
            <a:r>
              <a:rPr lang="en-US" sz="1100" dirty="0" smtClean="0">
                <a:solidFill>
                  <a:schemeClr val="tx2"/>
                </a:solidFill>
              </a:rPr>
              <a:t>For </a:t>
            </a:r>
            <a:r>
              <a:rPr lang="en-US" sz="1100" dirty="0">
                <a:solidFill>
                  <a:schemeClr val="tx2"/>
                </a:solidFill>
              </a:rPr>
              <a:t>OsseoSpeed Profile EV only index-free abutments are available</a:t>
            </a:r>
            <a:r>
              <a:rPr lang="en-US" sz="1200" dirty="0">
                <a:solidFill>
                  <a:schemeClr val="tx2"/>
                </a:solidFill>
              </a:rPr>
              <a:t>.</a:t>
            </a:r>
            <a:endParaRPr lang="sv-SE" sz="1200" dirty="0" err="1">
              <a:solidFill>
                <a:schemeClr val="tx2"/>
              </a:solidFill>
            </a:endParaRPr>
          </a:p>
        </p:txBody>
      </p:sp>
      <p:sp>
        <p:nvSpPr>
          <p:cNvPr id="58" name="Slide Number Placeholder 5"/>
          <p:cNvSpPr>
            <a:spLocks noGrp="1"/>
          </p:cNvSpPr>
          <p:nvPr>
            <p:ph type="sldNum" sz="quarter" idx="4294967295"/>
          </p:nvPr>
        </p:nvSpPr>
        <p:spPr>
          <a:xfrm>
            <a:off x="330201" y="6498561"/>
            <a:ext cx="382599" cy="176675"/>
          </a:xfrm>
        </p:spPr>
        <p:txBody>
          <a:bodyPr/>
          <a:lstStyle/>
          <a:p>
            <a:r>
              <a:rPr lang="en-GB" dirty="0" smtClean="0"/>
              <a:t>13</a:t>
            </a:r>
            <a:endParaRPr lang="en-GB" dirty="0"/>
          </a:p>
        </p:txBody>
      </p:sp>
      <p:pic>
        <p:nvPicPr>
          <p:cNvPr id="49" name="Picture 4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80231" y="3330547"/>
            <a:ext cx="480550" cy="486556"/>
          </a:xfrm>
          <a:prstGeom prst="rect">
            <a:avLst/>
          </a:prstGeom>
        </p:spPr>
      </p:pic>
      <p:grpSp>
        <p:nvGrpSpPr>
          <p:cNvPr id="12" name="Group 11"/>
          <p:cNvGrpSpPr/>
          <p:nvPr/>
        </p:nvGrpSpPr>
        <p:grpSpPr>
          <a:xfrm>
            <a:off x="6699439" y="1114211"/>
            <a:ext cx="5492561" cy="4402352"/>
            <a:chOff x="6699439" y="1114211"/>
            <a:chExt cx="5492561" cy="4402352"/>
          </a:xfrm>
        </p:grpSpPr>
        <p:sp>
          <p:nvSpPr>
            <p:cNvPr id="36" name="Right Brace 35"/>
            <p:cNvSpPr/>
            <p:nvPr/>
          </p:nvSpPr>
          <p:spPr>
            <a:xfrm>
              <a:off x="6699439" y="1114211"/>
              <a:ext cx="333078" cy="440235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pic>
          <p:nvPicPr>
            <p:cNvPr id="48" name="Picture 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36499" y="2719409"/>
              <a:ext cx="583840" cy="511613"/>
            </a:xfrm>
            <a:prstGeom prst="rect">
              <a:avLst/>
            </a:prstGeom>
          </p:spPr>
        </p:pic>
        <p:sp>
          <p:nvSpPr>
            <p:cNvPr id="78" name="TextBox 77"/>
            <p:cNvSpPr txBox="1"/>
            <p:nvPr/>
          </p:nvSpPr>
          <p:spPr>
            <a:xfrm>
              <a:off x="7868053" y="2508180"/>
              <a:ext cx="4323947" cy="861774"/>
            </a:xfrm>
            <a:prstGeom prst="rect">
              <a:avLst/>
            </a:prstGeom>
            <a:noFill/>
          </p:spPr>
          <p:txBody>
            <a:bodyPr wrap="square" lIns="0" tIns="0" rIns="0" bIns="0" rtlCol="0">
              <a:spAutoFit/>
            </a:bodyPr>
            <a:lstStyle/>
            <a:p>
              <a:endParaRPr lang="sv-SE" sz="1400" dirty="0">
                <a:solidFill>
                  <a:schemeClr val="tx1">
                    <a:lumMod val="50000"/>
                    <a:lumOff val="50000"/>
                  </a:schemeClr>
                </a:solidFill>
              </a:endParaRPr>
            </a:p>
            <a:p>
              <a:r>
                <a:rPr lang="en-US" sz="1400" dirty="0">
                  <a:solidFill>
                    <a:schemeClr val="tx1">
                      <a:lumMod val="50000"/>
                      <a:lumOff val="50000"/>
                    </a:schemeClr>
                  </a:solidFill>
                </a:rPr>
                <a:t>Indexed abutments can be seated in six available positions. Not compatible with OsseoSpeed Profile EV</a:t>
              </a:r>
            </a:p>
            <a:p>
              <a:endParaRPr lang="sv-SE" sz="1400" dirty="0" err="1" smtClean="0">
                <a:solidFill>
                  <a:schemeClr val="tx1">
                    <a:lumMod val="50000"/>
                    <a:lumOff val="50000"/>
                  </a:schemeClr>
                </a:solidFill>
              </a:endParaRPr>
            </a:p>
          </p:txBody>
        </p:sp>
      </p:grpSp>
      <p:sp>
        <p:nvSpPr>
          <p:cNvPr id="79" name="TextBox 78"/>
          <p:cNvSpPr txBox="1"/>
          <p:nvPr/>
        </p:nvSpPr>
        <p:spPr>
          <a:xfrm>
            <a:off x="7868053" y="3138549"/>
            <a:ext cx="4323947" cy="646331"/>
          </a:xfrm>
          <a:prstGeom prst="rect">
            <a:avLst/>
          </a:prstGeom>
          <a:noFill/>
        </p:spPr>
        <p:txBody>
          <a:bodyPr wrap="square" lIns="0" tIns="0" rIns="0" bIns="0" rtlCol="0">
            <a:spAutoFit/>
          </a:bodyPr>
          <a:lstStyle/>
          <a:p>
            <a:endParaRPr lang="sv-SE" sz="1400" dirty="0">
              <a:solidFill>
                <a:schemeClr val="tx1">
                  <a:lumMod val="50000"/>
                  <a:lumOff val="50000"/>
                </a:schemeClr>
              </a:solidFill>
            </a:endParaRPr>
          </a:p>
          <a:p>
            <a:r>
              <a:rPr lang="en-US" sz="1400" dirty="0">
                <a:solidFill>
                  <a:schemeClr val="tx1">
                    <a:lumMod val="50000"/>
                    <a:lumOff val="50000"/>
                  </a:schemeClr>
                </a:solidFill>
              </a:rPr>
              <a:t>Index-free abutments can be seated in any rotational position</a:t>
            </a:r>
            <a:endParaRPr lang="sv-SE" sz="1400" dirty="0" err="1" smtClean="0">
              <a:solidFill>
                <a:schemeClr val="tx1">
                  <a:lumMod val="50000"/>
                  <a:lumOff val="50000"/>
                </a:schemeClr>
              </a:solidFill>
            </a:endParaRPr>
          </a:p>
        </p:txBody>
      </p:sp>
    </p:spTree>
    <p:extLst>
      <p:ext uri="{BB962C8B-B14F-4D97-AF65-F5344CB8AC3E}">
        <p14:creationId xmlns:p14="http://schemas.microsoft.com/office/powerpoint/2010/main" val="2229568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wipe(left)">
                                      <p:cBhvr>
                                        <p:cTn id="17" dur="500"/>
                                        <p:tgtEl>
                                          <p:spTgt spid="76"/>
                                        </p:tgtEl>
                                      </p:cBhvr>
                                    </p:animEffect>
                                  </p:childTnLst>
                                </p:cTn>
                              </p:par>
                              <p:par>
                                <p:cTn id="18" presetID="22" presetClass="entr" presetSubtype="8"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par>
                                <p:cTn id="21" presetID="22" presetClass="entr" presetSubtype="8" fill="hold" nodeType="withEffect">
                                  <p:stCondLst>
                                    <p:cond delay="0"/>
                                  </p:stCondLst>
                                  <p:childTnLst>
                                    <p:set>
                                      <p:cBhvr>
                                        <p:cTn id="22" dur="1" fill="hold">
                                          <p:stCondLst>
                                            <p:cond delay="0"/>
                                          </p:stCondLst>
                                        </p:cTn>
                                        <p:tgtEl>
                                          <p:spTgt spid="92"/>
                                        </p:tgtEl>
                                        <p:attrNameLst>
                                          <p:attrName>style.visibility</p:attrName>
                                        </p:attrNameLst>
                                      </p:cBhvr>
                                      <p:to>
                                        <p:strVal val="visible"/>
                                      </p:to>
                                    </p:set>
                                    <p:animEffect transition="in" filter="wipe(left)">
                                      <p:cBhvr>
                                        <p:cTn id="23" dur="500"/>
                                        <p:tgtEl>
                                          <p:spTgt spid="92"/>
                                        </p:tgtEl>
                                      </p:cBhvr>
                                    </p:animEffect>
                                  </p:childTnLst>
                                </p:cTn>
                              </p:par>
                              <p:par>
                                <p:cTn id="24" presetID="22" presetClass="entr" presetSubtype="8" fill="hold" nodeType="withEffect">
                                  <p:stCondLst>
                                    <p:cond delay="0"/>
                                  </p:stCondLst>
                                  <p:childTnLst>
                                    <p:set>
                                      <p:cBhvr>
                                        <p:cTn id="25" dur="1" fill="hold">
                                          <p:stCondLst>
                                            <p:cond delay="0"/>
                                          </p:stCondLst>
                                        </p:cTn>
                                        <p:tgtEl>
                                          <p:spTgt spid="71"/>
                                        </p:tgtEl>
                                        <p:attrNameLst>
                                          <p:attrName>style.visibility</p:attrName>
                                        </p:attrNameLst>
                                      </p:cBhvr>
                                      <p:to>
                                        <p:strVal val="visible"/>
                                      </p:to>
                                    </p:set>
                                    <p:animEffect transition="in" filter="wipe(left)">
                                      <p:cBhvr>
                                        <p:cTn id="26" dur="500"/>
                                        <p:tgtEl>
                                          <p:spTgt spid="7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wipe(left)">
                                      <p:cBhvr>
                                        <p:cTn id="29" dur="500"/>
                                        <p:tgtEl>
                                          <p:spTgt spid="80"/>
                                        </p:tgtEl>
                                      </p:cBhvr>
                                    </p:animEffect>
                                  </p:childTnLst>
                                </p:cTn>
                              </p:par>
                              <p:par>
                                <p:cTn id="30" presetID="22" presetClass="entr" presetSubtype="8" fill="hold" nodeType="with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wipe(left)">
                                      <p:cBhvr>
                                        <p:cTn id="32" dur="500"/>
                                        <p:tgtEl>
                                          <p:spTgt spid="60"/>
                                        </p:tgtEl>
                                      </p:cBhvr>
                                    </p:animEffect>
                                  </p:childTnLst>
                                </p:cTn>
                              </p:par>
                              <p:par>
                                <p:cTn id="33" presetID="22" presetClass="entr" presetSubtype="8"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wipe(left)">
                                      <p:cBhvr>
                                        <p:cTn id="35" dur="500"/>
                                        <p:tgtEl>
                                          <p:spTgt spid="73"/>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81"/>
                                        </p:tgtEl>
                                        <p:attrNameLst>
                                          <p:attrName>style.visibility</p:attrName>
                                        </p:attrNameLst>
                                      </p:cBhvr>
                                      <p:to>
                                        <p:strVal val="visible"/>
                                      </p:to>
                                    </p:set>
                                    <p:animEffect transition="in" filter="wipe(left)">
                                      <p:cBhvr>
                                        <p:cTn id="38" dur="500"/>
                                        <p:tgtEl>
                                          <p:spTgt spid="81"/>
                                        </p:tgtEl>
                                      </p:cBhvr>
                                    </p:animEffect>
                                  </p:childTnLst>
                                </p:cTn>
                              </p:par>
                              <p:par>
                                <p:cTn id="39" presetID="22" presetClass="entr" presetSubtype="8" fill="hold" nodeType="withEffect">
                                  <p:stCondLst>
                                    <p:cond delay="0"/>
                                  </p:stCondLst>
                                  <p:childTnLst>
                                    <p:set>
                                      <p:cBhvr>
                                        <p:cTn id="40" dur="1" fill="hold">
                                          <p:stCondLst>
                                            <p:cond delay="0"/>
                                          </p:stCondLst>
                                        </p:cTn>
                                        <p:tgtEl>
                                          <p:spTgt spid="72"/>
                                        </p:tgtEl>
                                        <p:attrNameLst>
                                          <p:attrName>style.visibility</p:attrName>
                                        </p:attrNameLst>
                                      </p:cBhvr>
                                      <p:to>
                                        <p:strVal val="visible"/>
                                      </p:to>
                                    </p:set>
                                    <p:animEffect transition="in" filter="wipe(left)">
                                      <p:cBhvr>
                                        <p:cTn id="41" dur="500"/>
                                        <p:tgtEl>
                                          <p:spTgt spid="72"/>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wipe(left)">
                                      <p:cBhvr>
                                        <p:cTn id="44" dur="500"/>
                                        <p:tgtEl>
                                          <p:spTgt spid="62"/>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left)">
                                      <p:cBhvr>
                                        <p:cTn id="47" dur="500"/>
                                        <p:tgtEl>
                                          <p:spTgt spid="61"/>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wipe(left)">
                                      <p:cBhvr>
                                        <p:cTn id="50" dur="500"/>
                                        <p:tgtEl>
                                          <p:spTgt spid="46"/>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wipe(left)">
                                      <p:cBhvr>
                                        <p:cTn id="53" dur="500"/>
                                        <p:tgtEl>
                                          <p:spTgt spid="4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left)">
                                      <p:cBhvr>
                                        <p:cTn id="58" dur="500"/>
                                        <p:tgtEl>
                                          <p:spTgt spid="12"/>
                                        </p:tgtEl>
                                      </p:cBhvr>
                                    </p:animEffect>
                                  </p:childTnLst>
                                </p:cTn>
                              </p:par>
                            </p:childTnLst>
                          </p:cTn>
                        </p:par>
                        <p:par>
                          <p:cTn id="59" fill="hold">
                            <p:stCondLst>
                              <p:cond delay="500"/>
                            </p:stCondLst>
                            <p:childTnLst>
                              <p:par>
                                <p:cTn id="60" presetID="22" presetClass="entr" presetSubtype="8" fill="hold" nodeType="after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wipe(left)">
                                      <p:cBhvr>
                                        <p:cTn id="62" dur="500"/>
                                        <p:tgtEl>
                                          <p:spTgt spid="49"/>
                                        </p:tgtEl>
                                      </p:cBhvr>
                                    </p:animEffect>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79"/>
                                        </p:tgtEl>
                                        <p:attrNameLst>
                                          <p:attrName>style.visibility</p:attrName>
                                        </p:attrNameLst>
                                      </p:cBhvr>
                                      <p:to>
                                        <p:strVal val="visible"/>
                                      </p:to>
                                    </p:set>
                                    <p:animEffect transition="in" filter="wipe(left)">
                                      <p:cBhvr>
                                        <p:cTn id="66" dur="500"/>
                                        <p:tgtEl>
                                          <p:spTgt spid="7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animEffect transition="in" filter="wipe(up)">
                                      <p:cBhvr>
                                        <p:cTn id="71"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61" grpId="0"/>
      <p:bldP spid="62" grpId="0"/>
      <p:bldP spid="80" grpId="0"/>
      <p:bldP spid="81" grpId="0"/>
      <p:bldP spid="74" grpId="0"/>
      <p:bldP spid="7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272" y="478389"/>
            <a:ext cx="6429878" cy="422943"/>
          </a:xfrm>
        </p:spPr>
        <p:txBody>
          <a:bodyPr/>
          <a:lstStyle/>
          <a:p>
            <a:r>
              <a:rPr lang="sv-SE" dirty="0"/>
              <a:t>Multibase Abutment EV 17˚ </a:t>
            </a:r>
            <a:r>
              <a:rPr lang="sv-SE" dirty="0" smtClean="0"/>
              <a:t>and </a:t>
            </a:r>
            <a:r>
              <a:rPr lang="sv-SE" dirty="0"/>
              <a:t>30˚</a:t>
            </a:r>
            <a:br>
              <a:rPr lang="sv-SE" dirty="0"/>
            </a:br>
            <a:endParaRPr lang="sv-SE" dirty="0"/>
          </a:p>
        </p:txBody>
      </p:sp>
      <p:grpSp>
        <p:nvGrpSpPr>
          <p:cNvPr id="11" name="Group 10"/>
          <p:cNvGrpSpPr/>
          <p:nvPr/>
        </p:nvGrpSpPr>
        <p:grpSpPr>
          <a:xfrm>
            <a:off x="6223904" y="2874484"/>
            <a:ext cx="1315036" cy="1133290"/>
            <a:chOff x="6223904" y="2874484"/>
            <a:chExt cx="1315036" cy="1133290"/>
          </a:xfrm>
        </p:grpSpPr>
        <p:sp>
          <p:nvSpPr>
            <p:cNvPr id="46" name="TextBox 45"/>
            <p:cNvSpPr txBox="1"/>
            <p:nvPr/>
          </p:nvSpPr>
          <p:spPr>
            <a:xfrm>
              <a:off x="6254934" y="2874484"/>
              <a:ext cx="1284006" cy="215444"/>
            </a:xfrm>
            <a:prstGeom prst="rect">
              <a:avLst/>
            </a:prstGeom>
            <a:noFill/>
            <a:ln>
              <a:noFill/>
            </a:ln>
          </p:spPr>
          <p:txBody>
            <a:bodyPr wrap="none" lIns="0" tIns="0" rIns="0" bIns="0" rtlCol="0">
              <a:spAutoFit/>
            </a:bodyPr>
            <a:lstStyle/>
            <a:p>
              <a:r>
                <a:rPr lang="en-US" sz="1400" dirty="0" smtClean="0">
                  <a:solidFill>
                    <a:schemeClr val="bg2">
                      <a:lumMod val="25000"/>
                    </a:schemeClr>
                  </a:solidFill>
                </a:rPr>
                <a:t>Delivered</a:t>
              </a:r>
              <a:r>
                <a:rPr lang="sv-SE" sz="1400" dirty="0" smtClean="0">
                  <a:solidFill>
                    <a:schemeClr val="bg2">
                      <a:lumMod val="25000"/>
                    </a:schemeClr>
                  </a:solidFill>
                </a:rPr>
                <a:t> sterile</a:t>
              </a:r>
            </a:p>
          </p:txBody>
        </p:sp>
        <p:pic>
          <p:nvPicPr>
            <p:cNvPr id="47" name="Picture 46"/>
            <p:cNvPicPr/>
            <p:nvPr/>
          </p:nvPicPr>
          <p:blipFill rotWithShape="1">
            <a:blip r:embed="rId3">
              <a:extLst>
                <a:ext uri="{28A0092B-C50C-407E-A947-70E740481C1C}">
                  <a14:useLocalDpi xmlns:a14="http://schemas.microsoft.com/office/drawing/2010/main" val="0"/>
                </a:ext>
              </a:extLst>
            </a:blip>
            <a:srcRect l="56689" t="12253" r="5202" b="47183"/>
            <a:stretch/>
          </p:blipFill>
          <p:spPr bwMode="auto">
            <a:xfrm>
              <a:off x="6223904" y="3062947"/>
              <a:ext cx="1315035" cy="944827"/>
            </a:xfrm>
            <a:prstGeom prst="rect">
              <a:avLst/>
            </a:prstGeom>
            <a:noFill/>
            <a:ln>
              <a:noFill/>
            </a:ln>
          </p:spPr>
        </p:pic>
      </p:grpSp>
      <p:grpSp>
        <p:nvGrpSpPr>
          <p:cNvPr id="13" name="Group 12"/>
          <p:cNvGrpSpPr/>
          <p:nvPr/>
        </p:nvGrpSpPr>
        <p:grpSpPr>
          <a:xfrm>
            <a:off x="8274405" y="1362200"/>
            <a:ext cx="3402873" cy="4683840"/>
            <a:chOff x="8234477" y="1123225"/>
            <a:chExt cx="3402873" cy="4683840"/>
          </a:xfrm>
        </p:grpSpPr>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29693" t="9383" r="28069" b="14404"/>
            <a:stretch/>
          </p:blipFill>
          <p:spPr>
            <a:xfrm>
              <a:off x="10487917" y="1611585"/>
              <a:ext cx="389233" cy="1732835"/>
            </a:xfrm>
            <a:prstGeom prst="rect">
              <a:avLst/>
            </a:prstGeom>
          </p:spPr>
        </p:pic>
        <p:sp>
          <p:nvSpPr>
            <p:cNvPr id="29" name="TextBox 28"/>
            <p:cNvSpPr txBox="1"/>
            <p:nvPr/>
          </p:nvSpPr>
          <p:spPr>
            <a:xfrm>
              <a:off x="9975632" y="1138375"/>
              <a:ext cx="1337410" cy="169277"/>
            </a:xfrm>
            <a:prstGeom prst="rect">
              <a:avLst/>
            </a:prstGeom>
            <a:noFill/>
          </p:spPr>
          <p:txBody>
            <a:bodyPr wrap="square" lIns="0" tIns="0" rIns="0" bIns="0" rtlCol="0">
              <a:spAutoFit/>
            </a:bodyPr>
            <a:lstStyle/>
            <a:p>
              <a:r>
                <a:rPr lang="sv-SE" sz="1100" dirty="0" err="1" smtClean="0">
                  <a:solidFill>
                    <a:schemeClr val="tx2"/>
                  </a:solidFill>
                </a:rPr>
                <a:t>Multibase</a:t>
              </a:r>
              <a:r>
                <a:rPr lang="sv-SE" sz="1100" dirty="0" smtClean="0">
                  <a:solidFill>
                    <a:schemeClr val="tx2"/>
                  </a:solidFill>
                </a:rPr>
                <a:t> Driver EV</a:t>
              </a:r>
            </a:p>
          </p:txBody>
        </p:sp>
        <p:sp>
          <p:nvSpPr>
            <p:cNvPr id="38" name="TextBox 37"/>
            <p:cNvSpPr txBox="1"/>
            <p:nvPr/>
          </p:nvSpPr>
          <p:spPr>
            <a:xfrm>
              <a:off x="8418112" y="1123225"/>
              <a:ext cx="1546025" cy="338554"/>
            </a:xfrm>
            <a:prstGeom prst="rect">
              <a:avLst/>
            </a:prstGeom>
            <a:noFill/>
          </p:spPr>
          <p:txBody>
            <a:bodyPr wrap="square" lIns="0" tIns="0" rIns="0" bIns="0" rtlCol="0">
              <a:spAutoFit/>
            </a:bodyPr>
            <a:lstStyle/>
            <a:p>
              <a:pPr algn="ctr"/>
              <a:r>
                <a:rPr lang="sv-SE" sz="1100" dirty="0" err="1" smtClean="0">
                  <a:solidFill>
                    <a:schemeClr val="tx2"/>
                  </a:solidFill>
                </a:rPr>
                <a:t>Hex</a:t>
              </a:r>
              <a:r>
                <a:rPr lang="sv-SE" sz="1100" dirty="0" smtClean="0">
                  <a:solidFill>
                    <a:schemeClr val="tx2"/>
                  </a:solidFill>
                </a:rPr>
                <a:t> Driver EV</a:t>
              </a:r>
            </a:p>
            <a:p>
              <a:pPr algn="ctr"/>
              <a:r>
                <a:rPr lang="sv-SE" sz="1100" dirty="0" err="1" smtClean="0">
                  <a:solidFill>
                    <a:schemeClr val="tx2"/>
                  </a:solidFill>
                </a:rPr>
                <a:t>Machine</a:t>
              </a:r>
              <a:endParaRPr lang="sv-SE" sz="1100" dirty="0" smtClean="0">
                <a:solidFill>
                  <a:schemeClr val="tx2"/>
                </a:solidFill>
              </a:endParaRPr>
            </a:p>
          </p:txBody>
        </p:sp>
        <p:pic>
          <p:nvPicPr>
            <p:cNvPr id="74" name="Picture 73"/>
            <p:cNvPicPr>
              <a:picLocks noChangeAspect="1"/>
            </p:cNvPicPr>
            <p:nvPr/>
          </p:nvPicPr>
          <p:blipFill rotWithShape="1">
            <a:blip r:embed="rId5" cstate="print">
              <a:extLst>
                <a:ext uri="{28A0092B-C50C-407E-A947-70E740481C1C}">
                  <a14:useLocalDpi xmlns:a14="http://schemas.microsoft.com/office/drawing/2010/main" val="0"/>
                </a:ext>
              </a:extLst>
            </a:blip>
            <a:srcRect l="73938" t="3799" r="18839" b="82096"/>
            <a:stretch/>
          </p:blipFill>
          <p:spPr>
            <a:xfrm rot="20603592">
              <a:off x="10569102" y="4981127"/>
              <a:ext cx="413538" cy="807657"/>
            </a:xfrm>
            <a:prstGeom prst="rect">
              <a:avLst/>
            </a:prstGeom>
          </p:spPr>
        </p:pic>
        <p:pic>
          <p:nvPicPr>
            <p:cNvPr id="5122" name="Picture 2" descr="Bildresultat för hex driver astra tech">
              <a:hlinkClick r:id="rId6"/>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4814" r="44520"/>
            <a:stretch/>
          </p:blipFill>
          <p:spPr bwMode="auto">
            <a:xfrm>
              <a:off x="9227740" y="1579654"/>
              <a:ext cx="373301" cy="1919976"/>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p:cNvPicPr>
              <a:picLocks noChangeAspect="1"/>
            </p:cNvPicPr>
            <p:nvPr/>
          </p:nvPicPr>
          <p:blipFill rotWithShape="1">
            <a:blip r:embed="rId8" cstate="print">
              <a:extLst>
                <a:ext uri="{28A0092B-C50C-407E-A947-70E740481C1C}">
                  <a14:useLocalDpi xmlns:a14="http://schemas.microsoft.com/office/drawing/2010/main" val="0"/>
                </a:ext>
              </a:extLst>
            </a:blip>
            <a:srcRect l="12333" t="9111" r="79417" b="22323"/>
            <a:stretch/>
          </p:blipFill>
          <p:spPr>
            <a:xfrm>
              <a:off x="9383505" y="4001876"/>
              <a:ext cx="435072" cy="1801811"/>
            </a:xfrm>
            <a:prstGeom prst="rect">
              <a:avLst/>
            </a:prstGeom>
          </p:spPr>
        </p:pic>
        <p:pic>
          <p:nvPicPr>
            <p:cNvPr id="85" name="Picture 2" descr="Bildresultat för hex driver astra tech">
              <a:hlinkClick r:id="rId6"/>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6630" t="2466" r="46269" b="2390"/>
            <a:stretch/>
          </p:blipFill>
          <p:spPr bwMode="auto">
            <a:xfrm rot="19849556">
              <a:off x="8996960" y="4036244"/>
              <a:ext cx="194695" cy="1430759"/>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8234477" y="1222257"/>
              <a:ext cx="907" cy="4584808"/>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1167670" y="2375508"/>
              <a:ext cx="469680" cy="184666"/>
            </a:xfrm>
            <a:prstGeom prst="rect">
              <a:avLst/>
            </a:prstGeom>
            <a:noFill/>
          </p:spPr>
          <p:txBody>
            <a:bodyPr wrap="none" lIns="0" tIns="0" rIns="0" bIns="0" rtlCol="0">
              <a:spAutoFit/>
            </a:bodyPr>
            <a:lstStyle/>
            <a:p>
              <a:r>
                <a:rPr lang="sv-SE" sz="1200" dirty="0" smtClean="0">
                  <a:solidFill>
                    <a:schemeClr val="tx2"/>
                  </a:solidFill>
                </a:rPr>
                <a:t>19 mm</a:t>
              </a:r>
            </a:p>
          </p:txBody>
        </p:sp>
        <p:sp>
          <p:nvSpPr>
            <p:cNvPr id="54" name="Right Brace 53"/>
            <p:cNvSpPr/>
            <p:nvPr/>
          </p:nvSpPr>
          <p:spPr>
            <a:xfrm>
              <a:off x="10904167" y="1611585"/>
              <a:ext cx="102873" cy="170646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5" name="TextBox 54"/>
            <p:cNvSpPr txBox="1"/>
            <p:nvPr/>
          </p:nvSpPr>
          <p:spPr>
            <a:xfrm>
              <a:off x="9821434" y="2388695"/>
              <a:ext cx="534678" cy="184666"/>
            </a:xfrm>
            <a:prstGeom prst="rect">
              <a:avLst/>
            </a:prstGeom>
            <a:noFill/>
          </p:spPr>
          <p:txBody>
            <a:bodyPr wrap="square" lIns="0" tIns="0" rIns="0" bIns="0" rtlCol="0">
              <a:spAutoFit/>
            </a:bodyPr>
            <a:lstStyle/>
            <a:p>
              <a:r>
                <a:rPr lang="sv-SE" sz="1200" dirty="0" smtClean="0">
                  <a:solidFill>
                    <a:schemeClr val="tx2"/>
                  </a:solidFill>
                </a:rPr>
                <a:t>20 mm</a:t>
              </a:r>
            </a:p>
          </p:txBody>
        </p:sp>
        <p:sp>
          <p:nvSpPr>
            <p:cNvPr id="56" name="Right Brace 55"/>
            <p:cNvSpPr/>
            <p:nvPr/>
          </p:nvSpPr>
          <p:spPr>
            <a:xfrm>
              <a:off x="9557933" y="1614139"/>
              <a:ext cx="51436" cy="1853592"/>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grpSp>
      <p:grpSp>
        <p:nvGrpSpPr>
          <p:cNvPr id="7" name="Group 6"/>
          <p:cNvGrpSpPr/>
          <p:nvPr/>
        </p:nvGrpSpPr>
        <p:grpSpPr>
          <a:xfrm>
            <a:off x="1858943" y="1314519"/>
            <a:ext cx="991640" cy="4021483"/>
            <a:chOff x="1858943" y="1314519"/>
            <a:chExt cx="991640" cy="4021483"/>
          </a:xfrm>
        </p:grpSpPr>
        <p:sp>
          <p:nvSpPr>
            <p:cNvPr id="36" name="Right Brace 35"/>
            <p:cNvSpPr/>
            <p:nvPr/>
          </p:nvSpPr>
          <p:spPr>
            <a:xfrm>
              <a:off x="2471474" y="1314519"/>
              <a:ext cx="379109" cy="399320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63829" y="2877264"/>
              <a:ext cx="469816" cy="469816"/>
            </a:xfrm>
            <a:prstGeom prst="rect">
              <a:avLst/>
            </a:prstGeom>
          </p:spPr>
        </p:pic>
        <p:pic>
          <p:nvPicPr>
            <p:cNvPr id="42" name="Bildobjekt 39" descr="1211868-Symbol 3_6-D.eps"/>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8943" y="1362200"/>
              <a:ext cx="474702" cy="474702"/>
            </a:xfrm>
            <a:prstGeom prst="rect">
              <a:avLst/>
            </a:prstGeom>
          </p:spPr>
        </p:pic>
        <p:pic>
          <p:nvPicPr>
            <p:cNvPr id="57" name="Bildobjekt 41" descr="1211870-Symbol 4_8-D.ep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58943" y="4886322"/>
              <a:ext cx="449680" cy="449680"/>
            </a:xfrm>
            <a:prstGeom prst="rect">
              <a:avLst/>
            </a:prstGeom>
          </p:spPr>
        </p:pic>
      </p:grpSp>
      <p:pic>
        <p:nvPicPr>
          <p:cNvPr id="8" name="Picture 7"/>
          <p:cNvPicPr>
            <a:picLocks noChangeAspect="1"/>
          </p:cNvPicPr>
          <p:nvPr/>
        </p:nvPicPr>
        <p:blipFill rotWithShape="1">
          <a:blip r:embed="rId12" cstate="print">
            <a:extLst>
              <a:ext uri="{28A0092B-C50C-407E-A947-70E740481C1C}">
                <a14:useLocalDpi xmlns:a14="http://schemas.microsoft.com/office/drawing/2010/main" val="0"/>
              </a:ext>
            </a:extLst>
          </a:blip>
          <a:srcRect b="3794"/>
          <a:stretch/>
        </p:blipFill>
        <p:spPr>
          <a:xfrm>
            <a:off x="10518241" y="3769085"/>
            <a:ext cx="440718" cy="1639756"/>
          </a:xfrm>
          <a:prstGeom prst="rect">
            <a:avLst/>
          </a:prstGeom>
        </p:spPr>
      </p:pic>
      <p:sp>
        <p:nvSpPr>
          <p:cNvPr id="39" name="Date Placeholder 3"/>
          <p:cNvSpPr>
            <a:spLocks noGrp="1"/>
          </p:cNvSpPr>
          <p:nvPr>
            <p:ph type="dt" sz="half" idx="2"/>
          </p:nvPr>
        </p:nvSpPr>
        <p:spPr>
          <a:xfrm>
            <a:off x="842175" y="6498562"/>
            <a:ext cx="1037025" cy="176675"/>
          </a:xfrm>
        </p:spPr>
        <p:txBody>
          <a:bodyPr/>
          <a:lstStyle/>
          <a:p>
            <a:fld id="{42D6602D-A9B7-F949-A2F7-1CC7A5D225FC}" type="datetime1">
              <a:rPr lang="sv-SE" smtClean="0"/>
              <a:t>2017-09-25</a:t>
            </a:fld>
            <a:endParaRPr lang="en-GB" dirty="0"/>
          </a:p>
        </p:txBody>
      </p:sp>
      <p:grpSp>
        <p:nvGrpSpPr>
          <p:cNvPr id="10" name="Group 9"/>
          <p:cNvGrpSpPr/>
          <p:nvPr/>
        </p:nvGrpSpPr>
        <p:grpSpPr>
          <a:xfrm>
            <a:off x="3085240" y="1270034"/>
            <a:ext cx="2860186" cy="4693780"/>
            <a:chOff x="3085240" y="1270034"/>
            <a:chExt cx="2860186" cy="4693780"/>
          </a:xfrm>
        </p:grpSpPr>
        <p:sp>
          <p:nvSpPr>
            <p:cNvPr id="31" name="TextBox 30"/>
            <p:cNvSpPr txBox="1"/>
            <p:nvPr/>
          </p:nvSpPr>
          <p:spPr>
            <a:xfrm>
              <a:off x="5049788" y="2737603"/>
              <a:ext cx="469680" cy="184666"/>
            </a:xfrm>
            <a:prstGeom prst="rect">
              <a:avLst/>
            </a:prstGeom>
            <a:noFill/>
          </p:spPr>
          <p:txBody>
            <a:bodyPr wrap="none" lIns="0" tIns="0" rIns="0" bIns="0" rtlCol="0">
              <a:spAutoFit/>
            </a:bodyPr>
            <a:lstStyle/>
            <a:p>
              <a:r>
                <a:rPr lang="sv-SE" sz="1200" dirty="0" smtClean="0">
                  <a:solidFill>
                    <a:schemeClr val="tx2"/>
                  </a:solidFill>
                </a:rPr>
                <a:t>19 mm</a:t>
              </a:r>
            </a:p>
          </p:txBody>
        </p:sp>
        <p:sp>
          <p:nvSpPr>
            <p:cNvPr id="30" name="Right Brace 29"/>
            <p:cNvSpPr/>
            <p:nvPr/>
          </p:nvSpPr>
          <p:spPr>
            <a:xfrm>
              <a:off x="4843144" y="1777661"/>
              <a:ext cx="89066" cy="203167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3" name="TextBox 2"/>
            <p:cNvSpPr txBox="1"/>
            <p:nvPr/>
          </p:nvSpPr>
          <p:spPr>
            <a:xfrm>
              <a:off x="3323159" y="3131805"/>
              <a:ext cx="258084" cy="215444"/>
            </a:xfrm>
            <a:prstGeom prst="rect">
              <a:avLst/>
            </a:prstGeom>
            <a:noFill/>
          </p:spPr>
          <p:txBody>
            <a:bodyPr wrap="none" lIns="0" tIns="0" rIns="0" bIns="0" rtlCol="0">
              <a:spAutoFit/>
            </a:bodyPr>
            <a:lstStyle/>
            <a:p>
              <a:r>
                <a:rPr lang="sv-SE" sz="1400" dirty="0" smtClean="0">
                  <a:solidFill>
                    <a:schemeClr val="tx2"/>
                  </a:solidFill>
                </a:rPr>
                <a:t>17˚</a:t>
              </a:r>
            </a:p>
          </p:txBody>
        </p:sp>
        <p:sp>
          <p:nvSpPr>
            <p:cNvPr id="50" name="TextBox 49"/>
            <p:cNvSpPr txBox="1"/>
            <p:nvPr/>
          </p:nvSpPr>
          <p:spPr>
            <a:xfrm>
              <a:off x="4127513" y="3127358"/>
              <a:ext cx="258084" cy="215444"/>
            </a:xfrm>
            <a:prstGeom prst="rect">
              <a:avLst/>
            </a:prstGeom>
            <a:noFill/>
          </p:spPr>
          <p:txBody>
            <a:bodyPr wrap="none" lIns="0" tIns="0" rIns="0" bIns="0" rtlCol="0">
              <a:spAutoFit/>
            </a:bodyPr>
            <a:lstStyle/>
            <a:p>
              <a:r>
                <a:rPr lang="sv-SE" sz="1400" dirty="0" smtClean="0">
                  <a:solidFill>
                    <a:schemeClr val="tx2"/>
                  </a:solidFill>
                </a:rPr>
                <a:t>30</a:t>
              </a:r>
              <a:r>
                <a:rPr lang="sv-SE" sz="1400" dirty="0" smtClean="0"/>
                <a:t>˚</a:t>
              </a:r>
            </a:p>
          </p:txBody>
        </p:sp>
        <p:sp>
          <p:nvSpPr>
            <p:cNvPr id="6" name="Rectangle 5"/>
            <p:cNvSpPr/>
            <p:nvPr/>
          </p:nvSpPr>
          <p:spPr>
            <a:xfrm>
              <a:off x="3595761" y="5164929"/>
              <a:ext cx="1373025" cy="798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dirty="0" err="1" smtClean="0"/>
            </a:p>
          </p:txBody>
        </p:sp>
        <p:sp>
          <p:nvSpPr>
            <p:cNvPr id="52" name="TextBox 51"/>
            <p:cNvSpPr txBox="1"/>
            <p:nvPr/>
          </p:nvSpPr>
          <p:spPr>
            <a:xfrm>
              <a:off x="3085240" y="1270034"/>
              <a:ext cx="2860186" cy="215444"/>
            </a:xfrm>
            <a:prstGeom prst="rect">
              <a:avLst/>
            </a:prstGeom>
            <a:noFill/>
          </p:spPr>
          <p:txBody>
            <a:bodyPr wrap="square" lIns="0" tIns="0" rIns="0" bIns="0" rtlCol="0">
              <a:spAutoFit/>
            </a:bodyPr>
            <a:lstStyle/>
            <a:p>
              <a:r>
                <a:rPr lang="en-US" sz="1400" dirty="0">
                  <a:solidFill>
                    <a:schemeClr val="tx2"/>
                  </a:solidFill>
                </a:rPr>
                <a:t>D</a:t>
              </a:r>
              <a:r>
                <a:rPr lang="en-US" sz="1400" dirty="0" smtClean="0">
                  <a:solidFill>
                    <a:schemeClr val="tx2"/>
                  </a:solidFill>
                </a:rPr>
                <a:t>elivered with a pre-mounted holder</a:t>
              </a:r>
            </a:p>
          </p:txBody>
        </p:sp>
      </p:grpSp>
      <p:pic>
        <p:nvPicPr>
          <p:cNvPr id="41" name="Picture 4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41662" y="1452662"/>
            <a:ext cx="915269" cy="3349392"/>
          </a:xfrm>
          <a:prstGeom prst="rect">
            <a:avLst/>
          </a:prstGeom>
        </p:spPr>
      </p:pic>
      <p:pic>
        <p:nvPicPr>
          <p:cNvPr id="43" name="Picture 4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34030" y="1417052"/>
            <a:ext cx="1192324" cy="3339497"/>
          </a:xfrm>
          <a:prstGeom prst="rect">
            <a:avLst/>
          </a:prstGeom>
        </p:spPr>
      </p:pic>
      <p:pic>
        <p:nvPicPr>
          <p:cNvPr id="40" name="Picture 39"/>
          <p:cNvPicPr>
            <a:picLocks noChangeAspect="1"/>
          </p:cNvPicPr>
          <p:nvPr/>
        </p:nvPicPr>
        <p:blipFill rotWithShape="1">
          <a:blip r:embed="rId15" cstate="print">
            <a:extLst>
              <a:ext uri="{28A0092B-C50C-407E-A947-70E740481C1C}">
                <a14:useLocalDpi xmlns:a14="http://schemas.microsoft.com/office/drawing/2010/main" val="0"/>
              </a:ext>
            </a:extLst>
          </a:blip>
          <a:srcRect l="27733" t="26826" r="65432" b="21878"/>
          <a:stretch/>
        </p:blipFill>
        <p:spPr>
          <a:xfrm rot="16200000">
            <a:off x="4117662" y="5074697"/>
            <a:ext cx="328879" cy="1300217"/>
          </a:xfrm>
          <a:prstGeom prst="rect">
            <a:avLst/>
          </a:prstGeom>
        </p:spPr>
      </p:pic>
      <p:sp>
        <p:nvSpPr>
          <p:cNvPr id="45" name="TextBox 44"/>
          <p:cNvSpPr txBox="1"/>
          <p:nvPr/>
        </p:nvSpPr>
        <p:spPr>
          <a:xfrm>
            <a:off x="3338107" y="5188079"/>
            <a:ext cx="1897955" cy="369332"/>
          </a:xfrm>
          <a:prstGeom prst="rect">
            <a:avLst/>
          </a:prstGeom>
          <a:noFill/>
        </p:spPr>
        <p:txBody>
          <a:bodyPr wrap="none" lIns="0" tIns="0" rIns="0" bIns="0" rtlCol="0">
            <a:spAutoFit/>
          </a:bodyPr>
          <a:lstStyle/>
          <a:p>
            <a:pPr algn="ctr"/>
            <a:r>
              <a:rPr lang="en-US" sz="1200" dirty="0" smtClean="0">
                <a:solidFill>
                  <a:schemeClr val="tx2"/>
                </a:solidFill>
              </a:rPr>
              <a:t>Spare part:</a:t>
            </a:r>
          </a:p>
          <a:p>
            <a:pPr algn="ctr"/>
            <a:r>
              <a:rPr lang="en-US" sz="1200" dirty="0" smtClean="0">
                <a:solidFill>
                  <a:schemeClr val="tx2"/>
                </a:solidFill>
              </a:rPr>
              <a:t>”Abutment Head</a:t>
            </a:r>
            <a:r>
              <a:rPr lang="en-US" sz="1050" dirty="0" smtClean="0">
                <a:solidFill>
                  <a:schemeClr val="tx2"/>
                </a:solidFill>
              </a:rPr>
              <a:t> with holder</a:t>
            </a:r>
            <a:r>
              <a:rPr lang="sv-SE" sz="1100" dirty="0" smtClean="0"/>
              <a:t>”</a:t>
            </a:r>
          </a:p>
        </p:txBody>
      </p:sp>
      <p:sp>
        <p:nvSpPr>
          <p:cNvPr id="48" name="Slide Number Placeholder 5"/>
          <p:cNvSpPr>
            <a:spLocks noGrp="1"/>
          </p:cNvSpPr>
          <p:nvPr>
            <p:ph type="sldNum" sz="quarter" idx="4294967295"/>
          </p:nvPr>
        </p:nvSpPr>
        <p:spPr>
          <a:xfrm>
            <a:off x="330201" y="6498561"/>
            <a:ext cx="382599" cy="176675"/>
          </a:xfrm>
        </p:spPr>
        <p:txBody>
          <a:bodyPr/>
          <a:lstStyle/>
          <a:p>
            <a:r>
              <a:rPr lang="en-GB" dirty="0" smtClean="0"/>
              <a:t>14</a:t>
            </a:r>
            <a:endParaRPr lang="en-GB" dirty="0"/>
          </a:p>
        </p:txBody>
      </p:sp>
    </p:spTree>
    <p:extLst>
      <p:ext uri="{BB962C8B-B14F-4D97-AF65-F5344CB8AC3E}">
        <p14:creationId xmlns:p14="http://schemas.microsoft.com/office/powerpoint/2010/main" val="1217050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22" presetClass="entr" presetSubtype="8"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left)">
                                      <p:cBhvr>
                                        <p:cTn id="25" dur="500"/>
                                        <p:tgtEl>
                                          <p:spTgt spid="4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wipe(left)">
                                      <p:cBhvr>
                                        <p:cTn id="2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p:nvPr>
        </p:nvSpPr>
        <p:spPr/>
        <p:txBody>
          <a:bodyPr/>
          <a:lstStyle/>
          <a:p>
            <a:r>
              <a:rPr lang="en-US" dirty="0"/>
              <a:t>Multibase Abutment EV </a:t>
            </a:r>
            <a:r>
              <a:rPr lang="sv-SE" dirty="0"/>
              <a:t>17˚ </a:t>
            </a:r>
            <a:r>
              <a:rPr lang="sv-SE" dirty="0" smtClean="0"/>
              <a:t>and </a:t>
            </a:r>
            <a:r>
              <a:rPr lang="sv-SE" dirty="0"/>
              <a:t>30˚ </a:t>
            </a:r>
            <a:r>
              <a:rPr lang="sv-SE" dirty="0" smtClean="0"/>
              <a:t>specific </a:t>
            </a:r>
            <a:r>
              <a:rPr lang="sv-SE" dirty="0"/>
              <a:t>parts</a:t>
            </a:r>
            <a:r>
              <a:rPr lang="sv-SE" sz="4400" dirty="0"/>
              <a:t/>
            </a:r>
            <a:br>
              <a:rPr lang="sv-SE" sz="4400" dirty="0"/>
            </a:br>
            <a:r>
              <a:rPr lang="en-US" dirty="0"/>
              <a:t/>
            </a:r>
            <a:br>
              <a:rPr lang="en-US" dirty="0"/>
            </a:br>
            <a:r>
              <a:rPr lang="en-US" dirty="0"/>
              <a:t/>
            </a:r>
            <a:br>
              <a:rPr lang="en-US" dirty="0"/>
            </a:br>
            <a:endParaRPr lang="en-US" dirty="0"/>
          </a:p>
        </p:txBody>
      </p:sp>
      <p:pic>
        <p:nvPicPr>
          <p:cNvPr id="7" name="Content Placeholder 6"/>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tretch/>
        </p:blipFill>
        <p:spPr>
          <a:xfrm>
            <a:off x="7626468" y="1210156"/>
            <a:ext cx="3536232" cy="4713678"/>
          </a:xfrm>
        </p:spPr>
      </p:pic>
      <p:sp>
        <p:nvSpPr>
          <p:cNvPr id="4" name="Date Placeholder 3"/>
          <p:cNvSpPr>
            <a:spLocks noGrp="1"/>
          </p:cNvSpPr>
          <p:nvPr>
            <p:ph type="dt" sz="half" idx="2"/>
          </p:nvPr>
        </p:nvSpPr>
        <p:spPr/>
        <p:txBody>
          <a:bodyPr/>
          <a:lstStyle/>
          <a:p>
            <a:fld id="{60CEF676-3624-EA48-BEEB-9D394F2ACE5E}" type="datetime1">
              <a:rPr lang="sv-SE" smtClean="0"/>
              <a:t>2017-09-25</a:t>
            </a:fld>
            <a:endParaRPr lang="en-GB" dirty="0"/>
          </a:p>
        </p:txBody>
      </p:sp>
      <p:sp>
        <p:nvSpPr>
          <p:cNvPr id="6" name="Slide Number Placeholder 5"/>
          <p:cNvSpPr>
            <a:spLocks noGrp="1"/>
          </p:cNvSpPr>
          <p:nvPr>
            <p:ph type="sldNum" sz="quarter" idx="4294967295"/>
          </p:nvPr>
        </p:nvSpPr>
        <p:spPr>
          <a:xfrm>
            <a:off x="330201" y="6498561"/>
            <a:ext cx="382599" cy="176675"/>
          </a:xfrm>
        </p:spPr>
        <p:txBody>
          <a:bodyPr/>
          <a:lstStyle/>
          <a:p>
            <a:fld id="{45D37B1E-C366-494F-A587-962AD9AABC83}" type="slidenum">
              <a:rPr lang="en-GB" smtClean="0"/>
              <a:pPr/>
              <a:t>17</a:t>
            </a:fld>
            <a:endParaRPr lang="en-GB" dirty="0"/>
          </a:p>
        </p:txBody>
      </p:sp>
      <p:sp>
        <p:nvSpPr>
          <p:cNvPr id="10" name="TextBox 9"/>
          <p:cNvSpPr txBox="1"/>
          <p:nvPr/>
        </p:nvSpPr>
        <p:spPr>
          <a:xfrm>
            <a:off x="10140428" y="1426702"/>
            <a:ext cx="950120" cy="184666"/>
          </a:xfrm>
          <a:prstGeom prst="rect">
            <a:avLst/>
          </a:prstGeom>
          <a:noFill/>
        </p:spPr>
        <p:txBody>
          <a:bodyPr wrap="square" lIns="0" tIns="0" rIns="0" bIns="0" rtlCol="0">
            <a:spAutoFit/>
          </a:bodyPr>
          <a:lstStyle/>
          <a:p>
            <a:r>
              <a:rPr lang="en-US" sz="1200" dirty="0" smtClean="0">
                <a:solidFill>
                  <a:schemeClr val="bg2">
                    <a:lumMod val="25000"/>
                  </a:schemeClr>
                </a:solidFill>
              </a:rPr>
              <a:t>Bridge screw</a:t>
            </a:r>
          </a:p>
        </p:txBody>
      </p:sp>
      <p:sp>
        <p:nvSpPr>
          <p:cNvPr id="11" name="TextBox 10"/>
          <p:cNvSpPr txBox="1"/>
          <p:nvPr/>
        </p:nvSpPr>
        <p:spPr>
          <a:xfrm>
            <a:off x="9929490" y="2943442"/>
            <a:ext cx="1100632" cy="184666"/>
          </a:xfrm>
          <a:prstGeom prst="rect">
            <a:avLst/>
          </a:prstGeom>
          <a:noFill/>
        </p:spPr>
        <p:txBody>
          <a:bodyPr wrap="square" lIns="0" tIns="0" rIns="0" bIns="0" rtlCol="0">
            <a:spAutoFit/>
          </a:bodyPr>
          <a:lstStyle/>
          <a:p>
            <a:r>
              <a:rPr lang="en-US" sz="1200" dirty="0" smtClean="0">
                <a:solidFill>
                  <a:schemeClr val="bg2">
                    <a:lumMod val="25000"/>
                  </a:schemeClr>
                </a:solidFill>
              </a:rPr>
              <a:t>Abutment head</a:t>
            </a:r>
          </a:p>
        </p:txBody>
      </p:sp>
      <p:sp>
        <p:nvSpPr>
          <p:cNvPr id="12" name="TextBox 11"/>
          <p:cNvSpPr txBox="1"/>
          <p:nvPr/>
        </p:nvSpPr>
        <p:spPr>
          <a:xfrm>
            <a:off x="9741408" y="3566995"/>
            <a:ext cx="1251146" cy="184666"/>
          </a:xfrm>
          <a:prstGeom prst="rect">
            <a:avLst/>
          </a:prstGeom>
          <a:noFill/>
        </p:spPr>
        <p:txBody>
          <a:bodyPr wrap="square" lIns="0" tIns="0" rIns="0" bIns="0" rtlCol="0">
            <a:spAutoFit/>
          </a:bodyPr>
          <a:lstStyle/>
          <a:p>
            <a:r>
              <a:rPr lang="en-US" sz="1200" dirty="0" smtClean="0">
                <a:solidFill>
                  <a:schemeClr val="bg2">
                    <a:lumMod val="25000"/>
                  </a:schemeClr>
                </a:solidFill>
              </a:rPr>
              <a:t>Abutment body</a:t>
            </a:r>
          </a:p>
        </p:txBody>
      </p:sp>
      <p:sp>
        <p:nvSpPr>
          <p:cNvPr id="13" name="TextBox 12"/>
          <p:cNvSpPr txBox="1"/>
          <p:nvPr/>
        </p:nvSpPr>
        <p:spPr>
          <a:xfrm>
            <a:off x="9385050" y="4059359"/>
            <a:ext cx="1696109" cy="184666"/>
          </a:xfrm>
          <a:prstGeom prst="rect">
            <a:avLst/>
          </a:prstGeom>
          <a:noFill/>
        </p:spPr>
        <p:txBody>
          <a:bodyPr wrap="square" lIns="0" tIns="0" rIns="0" bIns="0" rtlCol="0">
            <a:spAutoFit/>
          </a:bodyPr>
          <a:lstStyle/>
          <a:p>
            <a:r>
              <a:rPr lang="en-US" sz="1200" dirty="0" smtClean="0">
                <a:solidFill>
                  <a:schemeClr val="bg2">
                    <a:lumMod val="25000"/>
                  </a:schemeClr>
                </a:solidFill>
              </a:rPr>
              <a:t>Abutment screw</a:t>
            </a:r>
          </a:p>
        </p:txBody>
      </p:sp>
      <p:sp>
        <p:nvSpPr>
          <p:cNvPr id="21" name="Title 1"/>
          <p:cNvSpPr txBox="1">
            <a:spLocks/>
          </p:cNvSpPr>
          <p:nvPr/>
        </p:nvSpPr>
        <p:spPr>
          <a:xfrm>
            <a:off x="451948" y="248270"/>
            <a:ext cx="9447637" cy="5505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baseline="0">
                <a:solidFill>
                  <a:schemeClr val="accent1"/>
                </a:solidFill>
                <a:latin typeface="+mj-lt"/>
                <a:ea typeface="+mj-ea"/>
                <a:cs typeface="+mj-cs"/>
              </a:defRPr>
            </a:lvl1pPr>
          </a:lstStyle>
          <a:p>
            <a:endParaRPr lang="en-US" dirty="0"/>
          </a:p>
        </p:txBody>
      </p:sp>
      <p:grpSp>
        <p:nvGrpSpPr>
          <p:cNvPr id="29" name="Group 28"/>
          <p:cNvGrpSpPr/>
          <p:nvPr/>
        </p:nvGrpSpPr>
        <p:grpSpPr>
          <a:xfrm>
            <a:off x="842175" y="1056482"/>
            <a:ext cx="2913994" cy="4852274"/>
            <a:chOff x="6985591" y="1222744"/>
            <a:chExt cx="2913994" cy="4852274"/>
          </a:xfrm>
        </p:grpSpPr>
        <p:sp>
          <p:nvSpPr>
            <p:cNvPr id="9" name="TextBox 8"/>
            <p:cNvSpPr txBox="1"/>
            <p:nvPr/>
          </p:nvSpPr>
          <p:spPr>
            <a:xfrm>
              <a:off x="8487965" y="2420336"/>
              <a:ext cx="790756" cy="184666"/>
            </a:xfrm>
            <a:prstGeom prst="rect">
              <a:avLst/>
            </a:prstGeom>
            <a:noFill/>
          </p:spPr>
          <p:txBody>
            <a:bodyPr wrap="square" lIns="0" tIns="0" rIns="0" bIns="0" rtlCol="0">
              <a:spAutoFit/>
            </a:bodyPr>
            <a:lstStyle/>
            <a:p>
              <a:r>
                <a:rPr lang="en-US" sz="1200" dirty="0" smtClean="0">
                  <a:solidFill>
                    <a:schemeClr val="bg2">
                      <a:lumMod val="25000"/>
                    </a:schemeClr>
                  </a:solidFill>
                </a:rPr>
                <a:t>Holder</a:t>
              </a:r>
            </a:p>
          </p:txBody>
        </p:sp>
        <p:sp>
          <p:nvSpPr>
            <p:cNvPr id="18" name="TextBox 17"/>
            <p:cNvSpPr txBox="1"/>
            <p:nvPr/>
          </p:nvSpPr>
          <p:spPr>
            <a:xfrm>
              <a:off x="8425331" y="1511988"/>
              <a:ext cx="1103924" cy="184666"/>
            </a:xfrm>
            <a:prstGeom prst="rect">
              <a:avLst/>
            </a:prstGeom>
            <a:noFill/>
          </p:spPr>
          <p:txBody>
            <a:bodyPr wrap="square" lIns="0" tIns="0" rIns="0" bIns="0" rtlCol="0">
              <a:spAutoFit/>
            </a:bodyPr>
            <a:lstStyle/>
            <a:p>
              <a:r>
                <a:rPr lang="en-US" sz="1200" dirty="0" smtClean="0">
                  <a:solidFill>
                    <a:schemeClr val="bg2">
                      <a:lumMod val="25000"/>
                    </a:schemeClr>
                  </a:solidFill>
                </a:rPr>
                <a:t>Abutment head</a:t>
              </a:r>
            </a:p>
          </p:txBody>
        </p:sp>
        <p:sp>
          <p:nvSpPr>
            <p:cNvPr id="19" name="TextBox 18"/>
            <p:cNvSpPr txBox="1"/>
            <p:nvPr/>
          </p:nvSpPr>
          <p:spPr>
            <a:xfrm>
              <a:off x="8487964" y="4936063"/>
              <a:ext cx="1041291" cy="184666"/>
            </a:xfrm>
            <a:prstGeom prst="rect">
              <a:avLst/>
            </a:prstGeom>
            <a:noFill/>
          </p:spPr>
          <p:txBody>
            <a:bodyPr wrap="square" lIns="0" tIns="0" rIns="0" bIns="0" rtlCol="0">
              <a:spAutoFit/>
            </a:bodyPr>
            <a:lstStyle/>
            <a:p>
              <a:r>
                <a:rPr lang="en-US" sz="1200" dirty="0" smtClean="0">
                  <a:solidFill>
                    <a:schemeClr val="bg2">
                      <a:lumMod val="25000"/>
                    </a:schemeClr>
                  </a:solidFill>
                </a:rPr>
                <a:t>Abutment body</a:t>
              </a:r>
            </a:p>
          </p:txBody>
        </p:sp>
        <p:sp>
          <p:nvSpPr>
            <p:cNvPr id="20" name="TextBox 19"/>
            <p:cNvSpPr txBox="1"/>
            <p:nvPr/>
          </p:nvSpPr>
          <p:spPr>
            <a:xfrm>
              <a:off x="8487965" y="5553948"/>
              <a:ext cx="1411620" cy="184666"/>
            </a:xfrm>
            <a:prstGeom prst="rect">
              <a:avLst/>
            </a:prstGeom>
            <a:noFill/>
          </p:spPr>
          <p:txBody>
            <a:bodyPr wrap="square" lIns="0" tIns="0" rIns="0" bIns="0" rtlCol="0">
              <a:spAutoFit/>
            </a:bodyPr>
            <a:lstStyle/>
            <a:p>
              <a:r>
                <a:rPr lang="en-US" sz="1200" dirty="0" smtClean="0">
                  <a:solidFill>
                    <a:schemeClr val="bg2">
                      <a:lumMod val="25000"/>
                    </a:schemeClr>
                  </a:solidFill>
                </a:rPr>
                <a:t>Abutment screw</a:t>
              </a:r>
            </a:p>
          </p:txBody>
        </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5591" y="1222744"/>
              <a:ext cx="1732441" cy="4852274"/>
            </a:xfrm>
            <a:prstGeom prst="rect">
              <a:avLst/>
            </a:prstGeom>
          </p:spPr>
        </p:pic>
      </p:grpSp>
      <p:grpSp>
        <p:nvGrpSpPr>
          <p:cNvPr id="17" name="Group 16"/>
          <p:cNvGrpSpPr/>
          <p:nvPr/>
        </p:nvGrpSpPr>
        <p:grpSpPr>
          <a:xfrm>
            <a:off x="4017284" y="1477452"/>
            <a:ext cx="3622763" cy="3626698"/>
            <a:chOff x="3739911" y="1311346"/>
            <a:chExt cx="4667901" cy="4503675"/>
          </a:xfrm>
        </p:grpSpPr>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9911" y="1311346"/>
              <a:ext cx="3206910" cy="4503675"/>
            </a:xfrm>
            <a:prstGeom prst="rect">
              <a:avLst/>
            </a:prstGeom>
          </p:spPr>
        </p:pic>
        <p:sp>
          <p:nvSpPr>
            <p:cNvPr id="23" name="TextBox 22"/>
            <p:cNvSpPr txBox="1"/>
            <p:nvPr/>
          </p:nvSpPr>
          <p:spPr>
            <a:xfrm>
              <a:off x="6163308" y="2175126"/>
              <a:ext cx="2244504" cy="229320"/>
            </a:xfrm>
            <a:prstGeom prst="rect">
              <a:avLst/>
            </a:prstGeom>
            <a:noFill/>
          </p:spPr>
          <p:txBody>
            <a:bodyPr wrap="square" lIns="0" tIns="0" rIns="0" bIns="0" rtlCol="0">
              <a:spAutoFit/>
            </a:bodyPr>
            <a:lstStyle/>
            <a:p>
              <a:r>
                <a:rPr lang="en-US" sz="1200" dirty="0" smtClean="0">
                  <a:solidFill>
                    <a:schemeClr val="bg2">
                      <a:lumMod val="25000"/>
                    </a:schemeClr>
                  </a:solidFill>
                </a:rPr>
                <a:t>Abutment head</a:t>
              </a:r>
            </a:p>
          </p:txBody>
        </p:sp>
        <p:sp>
          <p:nvSpPr>
            <p:cNvPr id="24" name="TextBox 23"/>
            <p:cNvSpPr txBox="1"/>
            <p:nvPr/>
          </p:nvSpPr>
          <p:spPr>
            <a:xfrm>
              <a:off x="6282646" y="3534390"/>
              <a:ext cx="1614560" cy="229320"/>
            </a:xfrm>
            <a:prstGeom prst="rect">
              <a:avLst/>
            </a:prstGeom>
            <a:noFill/>
          </p:spPr>
          <p:txBody>
            <a:bodyPr wrap="square" lIns="0" tIns="0" rIns="0" bIns="0" rtlCol="0">
              <a:spAutoFit/>
            </a:bodyPr>
            <a:lstStyle/>
            <a:p>
              <a:r>
                <a:rPr lang="en-US" sz="1200" dirty="0" smtClean="0">
                  <a:solidFill>
                    <a:schemeClr val="bg2">
                      <a:lumMod val="25000"/>
                    </a:schemeClr>
                  </a:solidFill>
                </a:rPr>
                <a:t>Abutment body</a:t>
              </a:r>
            </a:p>
          </p:txBody>
        </p:sp>
        <p:sp>
          <p:nvSpPr>
            <p:cNvPr id="25" name="TextBox 24"/>
            <p:cNvSpPr txBox="1"/>
            <p:nvPr/>
          </p:nvSpPr>
          <p:spPr>
            <a:xfrm>
              <a:off x="6357003" y="4636958"/>
              <a:ext cx="1411620" cy="184666"/>
            </a:xfrm>
            <a:prstGeom prst="rect">
              <a:avLst/>
            </a:prstGeom>
            <a:noFill/>
          </p:spPr>
          <p:txBody>
            <a:bodyPr wrap="square" lIns="0" tIns="0" rIns="0" bIns="0" rtlCol="0">
              <a:spAutoFit/>
            </a:bodyPr>
            <a:lstStyle/>
            <a:p>
              <a:r>
                <a:rPr lang="en-US" sz="1200" dirty="0" smtClean="0">
                  <a:solidFill>
                    <a:schemeClr val="bg2">
                      <a:lumMod val="25000"/>
                    </a:schemeClr>
                  </a:solidFill>
                </a:rPr>
                <a:t>Abutment screw</a:t>
              </a:r>
            </a:p>
          </p:txBody>
        </p:sp>
      </p:grpSp>
      <p:sp>
        <p:nvSpPr>
          <p:cNvPr id="26" name="TextBox 25"/>
          <p:cNvSpPr txBox="1"/>
          <p:nvPr/>
        </p:nvSpPr>
        <p:spPr>
          <a:xfrm>
            <a:off x="11072763" y="2185072"/>
            <a:ext cx="950120" cy="184666"/>
          </a:xfrm>
          <a:prstGeom prst="rect">
            <a:avLst/>
          </a:prstGeom>
          <a:noFill/>
        </p:spPr>
        <p:txBody>
          <a:bodyPr wrap="square" lIns="0" tIns="0" rIns="0" bIns="0" rtlCol="0">
            <a:spAutoFit/>
          </a:bodyPr>
          <a:lstStyle/>
          <a:p>
            <a:r>
              <a:rPr lang="en-US" sz="1200" dirty="0" smtClean="0">
                <a:solidFill>
                  <a:schemeClr val="bg2">
                    <a:lumMod val="25000"/>
                  </a:schemeClr>
                </a:solidFill>
              </a:rPr>
              <a:t>Framework</a:t>
            </a:r>
          </a:p>
        </p:txBody>
      </p:sp>
    </p:spTree>
    <p:extLst>
      <p:ext uri="{BB962C8B-B14F-4D97-AF65-F5344CB8AC3E}">
        <p14:creationId xmlns:p14="http://schemas.microsoft.com/office/powerpoint/2010/main" val="201678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1238" y="395005"/>
            <a:ext cx="6241969" cy="419260"/>
          </a:xfrm>
        </p:spPr>
        <p:txBody>
          <a:bodyPr/>
          <a:lstStyle/>
          <a:p>
            <a:r>
              <a:rPr lang="sv-SE" dirty="0" err="1"/>
              <a:t>Multibase</a:t>
            </a:r>
            <a:r>
              <a:rPr lang="sv-SE" dirty="0"/>
              <a:t> </a:t>
            </a:r>
            <a:r>
              <a:rPr lang="sv-SE" dirty="0" err="1"/>
              <a:t>Abutment</a:t>
            </a:r>
            <a:r>
              <a:rPr lang="sv-SE" dirty="0"/>
              <a:t> EV (straight)</a:t>
            </a:r>
            <a:r>
              <a:rPr lang="sv-SE" dirty="0" smtClean="0"/>
              <a:t/>
            </a:r>
            <a:br>
              <a:rPr lang="sv-SE" dirty="0" smtClean="0"/>
            </a:br>
            <a:endParaRPr lang="sv-SE" dirty="0"/>
          </a:p>
        </p:txBody>
      </p:sp>
      <p:grpSp>
        <p:nvGrpSpPr>
          <p:cNvPr id="6" name="Group 5"/>
          <p:cNvGrpSpPr/>
          <p:nvPr/>
        </p:nvGrpSpPr>
        <p:grpSpPr>
          <a:xfrm>
            <a:off x="7044960" y="1024946"/>
            <a:ext cx="1006749" cy="4514287"/>
            <a:chOff x="7044960" y="1024946"/>
            <a:chExt cx="1006749" cy="4514287"/>
          </a:xfrm>
        </p:grpSpPr>
        <p:sp>
          <p:nvSpPr>
            <p:cNvPr id="36" name="Right Brace 35"/>
            <p:cNvSpPr/>
            <p:nvPr/>
          </p:nvSpPr>
          <p:spPr>
            <a:xfrm>
              <a:off x="7044960" y="1024946"/>
              <a:ext cx="363538" cy="45142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3542" y="3090613"/>
              <a:ext cx="428167" cy="433519"/>
            </a:xfrm>
            <a:prstGeom prst="rect">
              <a:avLst/>
            </a:prstGeom>
          </p:spPr>
        </p:pic>
      </p:grpSp>
      <p:grpSp>
        <p:nvGrpSpPr>
          <p:cNvPr id="4" name="Group 3"/>
          <p:cNvGrpSpPr/>
          <p:nvPr/>
        </p:nvGrpSpPr>
        <p:grpSpPr>
          <a:xfrm>
            <a:off x="2384846" y="2583230"/>
            <a:ext cx="3949617" cy="1440066"/>
            <a:chOff x="2384846" y="2583230"/>
            <a:chExt cx="3949617" cy="1440066"/>
          </a:xfrm>
        </p:grpSpPr>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33363" t="46661" r="32614" b="17789"/>
            <a:stretch/>
          </p:blipFill>
          <p:spPr>
            <a:xfrm>
              <a:off x="3877810" y="2775129"/>
              <a:ext cx="572240" cy="1064489"/>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35148" t="45870" r="53886" b="20374"/>
            <a:stretch/>
          </p:blipFill>
          <p:spPr>
            <a:xfrm>
              <a:off x="4644401" y="2609246"/>
              <a:ext cx="559369" cy="1260216"/>
            </a:xfrm>
            <a:prstGeom prst="rect">
              <a:avLst/>
            </a:prstGeom>
          </p:spPr>
        </p:pic>
        <p:sp>
          <p:nvSpPr>
            <p:cNvPr id="42" name="TextBox 41"/>
            <p:cNvSpPr txBox="1"/>
            <p:nvPr/>
          </p:nvSpPr>
          <p:spPr>
            <a:xfrm>
              <a:off x="3928051" y="3869408"/>
              <a:ext cx="426399" cy="153888"/>
            </a:xfrm>
            <a:prstGeom prst="rect">
              <a:avLst/>
            </a:prstGeom>
            <a:noFill/>
          </p:spPr>
          <p:txBody>
            <a:bodyPr wrap="none" lIns="0" tIns="0" rIns="0" bIns="0" rtlCol="0">
              <a:spAutoFit/>
            </a:bodyPr>
            <a:lstStyle/>
            <a:p>
              <a:r>
                <a:rPr lang="sv-SE" sz="1000" dirty="0" smtClean="0"/>
                <a:t>1.5 mm</a:t>
              </a:r>
            </a:p>
          </p:txBody>
        </p:sp>
        <p:sp>
          <p:nvSpPr>
            <p:cNvPr id="43" name="TextBox 42"/>
            <p:cNvSpPr txBox="1"/>
            <p:nvPr/>
          </p:nvSpPr>
          <p:spPr>
            <a:xfrm>
              <a:off x="4700474" y="3864009"/>
              <a:ext cx="426399" cy="153888"/>
            </a:xfrm>
            <a:prstGeom prst="rect">
              <a:avLst/>
            </a:prstGeom>
            <a:noFill/>
          </p:spPr>
          <p:txBody>
            <a:bodyPr wrap="none" lIns="0" tIns="0" rIns="0" bIns="0" rtlCol="0">
              <a:spAutoFit/>
            </a:bodyPr>
            <a:lstStyle/>
            <a:p>
              <a:r>
                <a:rPr lang="sv-SE" sz="1000" dirty="0"/>
                <a:t>2</a:t>
              </a:r>
              <a:r>
                <a:rPr lang="sv-SE" sz="1000" dirty="0" smtClean="0"/>
                <a:t>.5 mm</a:t>
              </a:r>
            </a:p>
          </p:txBody>
        </p:sp>
        <p:sp>
          <p:nvSpPr>
            <p:cNvPr id="44" name="TextBox 43"/>
            <p:cNvSpPr txBox="1"/>
            <p:nvPr/>
          </p:nvSpPr>
          <p:spPr>
            <a:xfrm>
              <a:off x="5449813" y="3860596"/>
              <a:ext cx="426399" cy="153888"/>
            </a:xfrm>
            <a:prstGeom prst="rect">
              <a:avLst/>
            </a:prstGeom>
            <a:noFill/>
          </p:spPr>
          <p:txBody>
            <a:bodyPr wrap="none" lIns="0" tIns="0" rIns="0" bIns="0" rtlCol="0">
              <a:spAutoFit/>
            </a:bodyPr>
            <a:lstStyle/>
            <a:p>
              <a:r>
                <a:rPr lang="sv-SE" sz="1000" dirty="0" smtClean="0"/>
                <a:t>3.5 mm</a:t>
              </a:r>
            </a:p>
          </p:txBody>
        </p:sp>
        <p:pic>
          <p:nvPicPr>
            <p:cNvPr id="53" name="Picture 52"/>
            <p:cNvPicPr>
              <a:picLocks noChangeAspect="1"/>
            </p:cNvPicPr>
            <p:nvPr/>
          </p:nvPicPr>
          <p:blipFill rotWithShape="1">
            <a:blip r:embed="rId6" cstate="print">
              <a:extLst>
                <a:ext uri="{28A0092B-C50C-407E-A947-70E740481C1C}">
                  <a14:useLocalDpi xmlns:a14="http://schemas.microsoft.com/office/drawing/2010/main" val="0"/>
                </a:ext>
              </a:extLst>
            </a:blip>
            <a:srcRect l="50122" t="45870" r="38416" b="20374"/>
            <a:stretch/>
          </p:blipFill>
          <p:spPr>
            <a:xfrm>
              <a:off x="5382189" y="2583230"/>
              <a:ext cx="584624" cy="1260216"/>
            </a:xfrm>
            <a:prstGeom prst="rect">
              <a:avLst/>
            </a:prstGeom>
          </p:spPr>
        </p:pic>
        <p:cxnSp>
          <p:nvCxnSpPr>
            <p:cNvPr id="18" name="Straight Connector 17"/>
            <p:cNvCxnSpPr/>
            <p:nvPr/>
          </p:nvCxnSpPr>
          <p:spPr>
            <a:xfrm>
              <a:off x="3595073" y="3850769"/>
              <a:ext cx="2739390" cy="0"/>
            </a:xfrm>
            <a:prstGeom prst="line">
              <a:avLst/>
            </a:prstGeom>
          </p:spPr>
          <p:style>
            <a:lnRef idx="1">
              <a:schemeClr val="accent1"/>
            </a:lnRef>
            <a:fillRef idx="0">
              <a:schemeClr val="accent1"/>
            </a:fillRef>
            <a:effectRef idx="0">
              <a:schemeClr val="accent1"/>
            </a:effectRef>
            <a:fontRef idx="minor">
              <a:schemeClr val="tx1"/>
            </a:fontRef>
          </p:style>
        </p:cxnSp>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84846" y="2877264"/>
              <a:ext cx="469816" cy="469816"/>
            </a:xfrm>
            <a:prstGeom prst="rect">
              <a:avLst/>
            </a:prstGeom>
          </p:spPr>
        </p:pic>
      </p:grpSp>
      <p:grpSp>
        <p:nvGrpSpPr>
          <p:cNvPr id="3" name="Group 2"/>
          <p:cNvGrpSpPr/>
          <p:nvPr/>
        </p:nvGrpSpPr>
        <p:grpSpPr>
          <a:xfrm>
            <a:off x="2379960" y="987261"/>
            <a:ext cx="3954503" cy="1472525"/>
            <a:chOff x="2379960" y="987261"/>
            <a:chExt cx="3954503" cy="1472525"/>
          </a:xfrm>
        </p:grpSpPr>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l="33332" t="47483" r="33011" b="17584"/>
            <a:stretch/>
          </p:blipFill>
          <p:spPr>
            <a:xfrm>
              <a:off x="3875681" y="1225533"/>
              <a:ext cx="576077" cy="1064489"/>
            </a:xfrm>
            <a:prstGeom prst="rect">
              <a:avLst/>
            </a:prstGeom>
          </p:spPr>
        </p:pic>
        <p:pic>
          <p:nvPicPr>
            <p:cNvPr id="15" name="Picture 14"/>
            <p:cNvPicPr>
              <a:picLocks noChangeAspect="1"/>
            </p:cNvPicPr>
            <p:nvPr/>
          </p:nvPicPr>
          <p:blipFill rotWithShape="1">
            <a:blip r:embed="rId9" cstate="print">
              <a:extLst>
                <a:ext uri="{28A0092B-C50C-407E-A947-70E740481C1C}">
                  <a14:useLocalDpi xmlns:a14="http://schemas.microsoft.com/office/drawing/2010/main" val="0"/>
                </a:ext>
              </a:extLst>
            </a:blip>
            <a:srcRect l="5693" t="45916" r="83109" b="20836"/>
            <a:stretch/>
          </p:blipFill>
          <p:spPr>
            <a:xfrm>
              <a:off x="4620241" y="992840"/>
              <a:ext cx="599422" cy="1302761"/>
            </a:xfrm>
            <a:prstGeom prst="rect">
              <a:avLst/>
            </a:prstGeom>
          </p:spPr>
        </p:pic>
        <p:cxnSp>
          <p:nvCxnSpPr>
            <p:cNvPr id="21" name="Straight Connector 20"/>
            <p:cNvCxnSpPr/>
            <p:nvPr/>
          </p:nvCxnSpPr>
          <p:spPr>
            <a:xfrm>
              <a:off x="3721547" y="1488254"/>
              <a:ext cx="1541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713665" y="1233488"/>
              <a:ext cx="271956" cy="164"/>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483761" y="1299289"/>
              <a:ext cx="400751" cy="123111"/>
            </a:xfrm>
            <a:prstGeom prst="rect">
              <a:avLst/>
            </a:prstGeom>
            <a:noFill/>
          </p:spPr>
          <p:txBody>
            <a:bodyPr wrap="none" lIns="0" tIns="0" rIns="0" bIns="0" rtlCol="0">
              <a:spAutoFit/>
            </a:bodyPr>
            <a:lstStyle/>
            <a:p>
              <a:r>
                <a:rPr lang="sv-SE" sz="800" dirty="0" smtClean="0"/>
                <a:t>2.15 mm</a:t>
              </a:r>
            </a:p>
          </p:txBody>
        </p:sp>
        <p:sp>
          <p:nvSpPr>
            <p:cNvPr id="39" name="TextBox 38"/>
            <p:cNvSpPr txBox="1"/>
            <p:nvPr/>
          </p:nvSpPr>
          <p:spPr>
            <a:xfrm>
              <a:off x="3922408" y="2305898"/>
              <a:ext cx="426399" cy="153888"/>
            </a:xfrm>
            <a:prstGeom prst="rect">
              <a:avLst/>
            </a:prstGeom>
            <a:noFill/>
          </p:spPr>
          <p:txBody>
            <a:bodyPr wrap="none" lIns="0" tIns="0" rIns="0" bIns="0" rtlCol="0">
              <a:spAutoFit/>
            </a:bodyPr>
            <a:lstStyle/>
            <a:p>
              <a:r>
                <a:rPr lang="sv-SE" sz="1000" dirty="0" smtClean="0"/>
                <a:t>1.5 mm</a:t>
              </a:r>
            </a:p>
          </p:txBody>
        </p:sp>
        <p:sp>
          <p:nvSpPr>
            <p:cNvPr id="40" name="TextBox 39"/>
            <p:cNvSpPr txBox="1"/>
            <p:nvPr/>
          </p:nvSpPr>
          <p:spPr>
            <a:xfrm>
              <a:off x="4694831" y="2300499"/>
              <a:ext cx="426399" cy="153888"/>
            </a:xfrm>
            <a:prstGeom prst="rect">
              <a:avLst/>
            </a:prstGeom>
            <a:noFill/>
          </p:spPr>
          <p:txBody>
            <a:bodyPr wrap="none" lIns="0" tIns="0" rIns="0" bIns="0" rtlCol="0">
              <a:spAutoFit/>
            </a:bodyPr>
            <a:lstStyle/>
            <a:p>
              <a:r>
                <a:rPr lang="sv-SE" sz="1000" dirty="0"/>
                <a:t>2</a:t>
              </a:r>
              <a:r>
                <a:rPr lang="sv-SE" sz="1000" dirty="0" smtClean="0"/>
                <a:t>.5 mm</a:t>
              </a:r>
            </a:p>
          </p:txBody>
        </p:sp>
        <p:sp>
          <p:nvSpPr>
            <p:cNvPr id="41" name="TextBox 40"/>
            <p:cNvSpPr txBox="1"/>
            <p:nvPr/>
          </p:nvSpPr>
          <p:spPr>
            <a:xfrm>
              <a:off x="5442612" y="2297086"/>
              <a:ext cx="426399" cy="153888"/>
            </a:xfrm>
            <a:prstGeom prst="rect">
              <a:avLst/>
            </a:prstGeom>
            <a:noFill/>
          </p:spPr>
          <p:txBody>
            <a:bodyPr wrap="none" lIns="0" tIns="0" rIns="0" bIns="0" rtlCol="0">
              <a:spAutoFit/>
            </a:bodyPr>
            <a:lstStyle/>
            <a:p>
              <a:r>
                <a:rPr lang="sv-SE" sz="1000" dirty="0" smtClean="0"/>
                <a:t>3.5 mm</a:t>
              </a:r>
            </a:p>
          </p:txBody>
        </p:sp>
        <p:pic>
          <p:nvPicPr>
            <p:cNvPr id="54" name="Picture 53"/>
            <p:cNvPicPr>
              <a:picLocks noChangeAspect="1"/>
            </p:cNvPicPr>
            <p:nvPr/>
          </p:nvPicPr>
          <p:blipFill rotWithShape="1">
            <a:blip r:embed="rId10" cstate="print">
              <a:extLst>
                <a:ext uri="{28A0092B-C50C-407E-A947-70E740481C1C}">
                  <a14:useLocalDpi xmlns:a14="http://schemas.microsoft.com/office/drawing/2010/main" val="0"/>
                </a:ext>
              </a:extLst>
            </a:blip>
            <a:srcRect l="19149" t="45916" r="69126" b="20836"/>
            <a:stretch/>
          </p:blipFill>
          <p:spPr>
            <a:xfrm>
              <a:off x="5343158" y="987261"/>
              <a:ext cx="627659" cy="1302761"/>
            </a:xfrm>
            <a:prstGeom prst="rect">
              <a:avLst/>
            </a:prstGeom>
          </p:spPr>
        </p:pic>
        <p:cxnSp>
          <p:nvCxnSpPr>
            <p:cNvPr id="7" name="Straight Connector 6"/>
            <p:cNvCxnSpPr/>
            <p:nvPr/>
          </p:nvCxnSpPr>
          <p:spPr>
            <a:xfrm>
              <a:off x="3595073" y="2290022"/>
              <a:ext cx="2739390" cy="0"/>
            </a:xfrm>
            <a:prstGeom prst="line">
              <a:avLst/>
            </a:prstGeom>
          </p:spPr>
          <p:style>
            <a:lnRef idx="1">
              <a:schemeClr val="accent1"/>
            </a:lnRef>
            <a:fillRef idx="0">
              <a:schemeClr val="accent1"/>
            </a:fillRef>
            <a:effectRef idx="0">
              <a:schemeClr val="accent1"/>
            </a:effectRef>
            <a:fontRef idx="minor">
              <a:schemeClr val="tx1"/>
            </a:fontRef>
          </p:style>
        </p:cxnSp>
        <p:pic>
          <p:nvPicPr>
            <p:cNvPr id="35" name="Bildobjekt 39" descr="1211868-Symbol 3_6-D.ep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79960" y="1362200"/>
              <a:ext cx="474702" cy="474702"/>
            </a:xfrm>
            <a:prstGeom prst="rect">
              <a:avLst/>
            </a:prstGeom>
          </p:spPr>
        </p:pic>
      </p:grpSp>
      <p:grpSp>
        <p:nvGrpSpPr>
          <p:cNvPr id="5" name="Group 4"/>
          <p:cNvGrpSpPr/>
          <p:nvPr/>
        </p:nvGrpSpPr>
        <p:grpSpPr>
          <a:xfrm>
            <a:off x="2400701" y="4269184"/>
            <a:ext cx="3933762" cy="1436160"/>
            <a:chOff x="2400701" y="4269184"/>
            <a:chExt cx="3933762" cy="1436160"/>
          </a:xfrm>
        </p:grpSpPr>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l="33186" t="47439" r="32790" b="17216"/>
            <a:stretch/>
          </p:blipFill>
          <p:spPr>
            <a:xfrm>
              <a:off x="3875187" y="4485634"/>
              <a:ext cx="574863" cy="1063188"/>
            </a:xfrm>
            <a:prstGeom prst="rect">
              <a:avLst/>
            </a:prstGeom>
          </p:spPr>
        </p:pic>
        <p:pic>
          <p:nvPicPr>
            <p:cNvPr id="14" name="Picture 13"/>
            <p:cNvPicPr>
              <a:picLocks noChangeAspect="1"/>
            </p:cNvPicPr>
            <p:nvPr/>
          </p:nvPicPr>
          <p:blipFill rotWithShape="1">
            <a:blip r:embed="rId13" cstate="print">
              <a:extLst>
                <a:ext uri="{28A0092B-C50C-407E-A947-70E740481C1C}">
                  <a14:useLocalDpi xmlns:a14="http://schemas.microsoft.com/office/drawing/2010/main" val="0"/>
                </a:ext>
              </a:extLst>
            </a:blip>
            <a:srcRect l="65682" t="45063" r="22881" b="20169"/>
            <a:stretch/>
          </p:blipFill>
          <p:spPr>
            <a:xfrm>
              <a:off x="4646048" y="4274180"/>
              <a:ext cx="573615" cy="1276341"/>
            </a:xfrm>
            <a:prstGeom prst="rect">
              <a:avLst/>
            </a:prstGeom>
          </p:spPr>
        </p:pic>
        <p:sp>
          <p:nvSpPr>
            <p:cNvPr id="45" name="TextBox 44"/>
            <p:cNvSpPr txBox="1"/>
            <p:nvPr/>
          </p:nvSpPr>
          <p:spPr>
            <a:xfrm>
              <a:off x="3939340" y="5551456"/>
              <a:ext cx="426399" cy="153888"/>
            </a:xfrm>
            <a:prstGeom prst="rect">
              <a:avLst/>
            </a:prstGeom>
            <a:noFill/>
          </p:spPr>
          <p:txBody>
            <a:bodyPr wrap="none" lIns="0" tIns="0" rIns="0" bIns="0" rtlCol="0">
              <a:spAutoFit/>
            </a:bodyPr>
            <a:lstStyle/>
            <a:p>
              <a:r>
                <a:rPr lang="sv-SE" sz="1000" dirty="0" smtClean="0"/>
                <a:t>1.5 mm</a:t>
              </a:r>
            </a:p>
          </p:txBody>
        </p:sp>
        <p:sp>
          <p:nvSpPr>
            <p:cNvPr id="46" name="TextBox 45"/>
            <p:cNvSpPr txBox="1"/>
            <p:nvPr/>
          </p:nvSpPr>
          <p:spPr>
            <a:xfrm>
              <a:off x="4700474" y="5546057"/>
              <a:ext cx="426399" cy="153888"/>
            </a:xfrm>
            <a:prstGeom prst="rect">
              <a:avLst/>
            </a:prstGeom>
            <a:noFill/>
          </p:spPr>
          <p:txBody>
            <a:bodyPr wrap="none" lIns="0" tIns="0" rIns="0" bIns="0" rtlCol="0">
              <a:spAutoFit/>
            </a:bodyPr>
            <a:lstStyle/>
            <a:p>
              <a:r>
                <a:rPr lang="sv-SE" sz="1000" dirty="0"/>
                <a:t>2</a:t>
              </a:r>
              <a:r>
                <a:rPr lang="sv-SE" sz="1000" dirty="0" smtClean="0"/>
                <a:t>.5 mm</a:t>
              </a:r>
            </a:p>
          </p:txBody>
        </p:sp>
        <p:sp>
          <p:nvSpPr>
            <p:cNvPr id="47" name="TextBox 46"/>
            <p:cNvSpPr txBox="1"/>
            <p:nvPr/>
          </p:nvSpPr>
          <p:spPr>
            <a:xfrm>
              <a:off x="5449034" y="5542644"/>
              <a:ext cx="426399" cy="153888"/>
            </a:xfrm>
            <a:prstGeom prst="rect">
              <a:avLst/>
            </a:prstGeom>
            <a:noFill/>
          </p:spPr>
          <p:txBody>
            <a:bodyPr wrap="none" lIns="0" tIns="0" rIns="0" bIns="0" rtlCol="0">
              <a:spAutoFit/>
            </a:bodyPr>
            <a:lstStyle/>
            <a:p>
              <a:r>
                <a:rPr lang="sv-SE" sz="1000" dirty="0" smtClean="0"/>
                <a:t>3.5 mm</a:t>
              </a:r>
            </a:p>
          </p:txBody>
        </p:sp>
        <p:pic>
          <p:nvPicPr>
            <p:cNvPr id="55" name="Picture 54"/>
            <p:cNvPicPr>
              <a:picLocks noChangeAspect="1"/>
            </p:cNvPicPr>
            <p:nvPr/>
          </p:nvPicPr>
          <p:blipFill rotWithShape="1">
            <a:blip r:embed="rId13" cstate="print">
              <a:extLst>
                <a:ext uri="{28A0092B-C50C-407E-A947-70E740481C1C}">
                  <a14:useLocalDpi xmlns:a14="http://schemas.microsoft.com/office/drawing/2010/main" val="0"/>
                </a:ext>
              </a:extLst>
            </a:blip>
            <a:srcRect l="80577" t="45063" r="7957" b="20169"/>
            <a:stretch/>
          </p:blipFill>
          <p:spPr>
            <a:xfrm>
              <a:off x="5370675" y="4269184"/>
              <a:ext cx="575107" cy="1276341"/>
            </a:xfrm>
            <a:prstGeom prst="rect">
              <a:avLst/>
            </a:prstGeom>
          </p:spPr>
        </p:pic>
        <p:cxnSp>
          <p:nvCxnSpPr>
            <p:cNvPr id="32" name="Straight Connector 31"/>
            <p:cNvCxnSpPr/>
            <p:nvPr/>
          </p:nvCxnSpPr>
          <p:spPr>
            <a:xfrm>
              <a:off x="3595073" y="5539233"/>
              <a:ext cx="2739390" cy="0"/>
            </a:xfrm>
            <a:prstGeom prst="line">
              <a:avLst/>
            </a:prstGeom>
          </p:spPr>
          <p:style>
            <a:lnRef idx="1">
              <a:schemeClr val="accent1"/>
            </a:lnRef>
            <a:fillRef idx="0">
              <a:schemeClr val="accent1"/>
            </a:fillRef>
            <a:effectRef idx="0">
              <a:schemeClr val="accent1"/>
            </a:effectRef>
            <a:fontRef idx="minor">
              <a:schemeClr val="tx1"/>
            </a:fontRef>
          </p:style>
        </p:cxnSp>
        <p:pic>
          <p:nvPicPr>
            <p:cNvPr id="37" name="Bildobjekt 41" descr="1211870-Symbol 4_8-D.ep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00701" y="4820754"/>
              <a:ext cx="433220" cy="433220"/>
            </a:xfrm>
            <a:prstGeom prst="rect">
              <a:avLst/>
            </a:prstGeom>
          </p:spPr>
        </p:pic>
      </p:grpSp>
      <p:sp>
        <p:nvSpPr>
          <p:cNvPr id="38" name="Date Placeholder 3"/>
          <p:cNvSpPr>
            <a:spLocks noGrp="1"/>
          </p:cNvSpPr>
          <p:nvPr>
            <p:ph type="dt" sz="half" idx="2"/>
          </p:nvPr>
        </p:nvSpPr>
        <p:spPr>
          <a:xfrm>
            <a:off x="842175" y="6498562"/>
            <a:ext cx="1037025" cy="176675"/>
          </a:xfrm>
        </p:spPr>
        <p:txBody>
          <a:bodyPr/>
          <a:lstStyle/>
          <a:p>
            <a:fld id="{42D6602D-A9B7-F949-A2F7-1CC7A5D225FC}" type="datetime1">
              <a:rPr lang="sv-SE" smtClean="0"/>
              <a:t>2017-09-25</a:t>
            </a:fld>
            <a:endParaRPr lang="en-GB" dirty="0"/>
          </a:p>
        </p:txBody>
      </p:sp>
      <p:sp>
        <p:nvSpPr>
          <p:cNvPr id="48" name="Slide Number Placeholder 5"/>
          <p:cNvSpPr>
            <a:spLocks noGrp="1"/>
          </p:cNvSpPr>
          <p:nvPr>
            <p:ph type="sldNum" sz="quarter" idx="4294967295"/>
          </p:nvPr>
        </p:nvSpPr>
        <p:spPr>
          <a:xfrm>
            <a:off x="330201" y="6498561"/>
            <a:ext cx="382599" cy="176675"/>
          </a:xfrm>
        </p:spPr>
        <p:txBody>
          <a:bodyPr/>
          <a:lstStyle/>
          <a:p>
            <a:r>
              <a:rPr lang="en-GB" dirty="0" smtClean="0"/>
              <a:t>16</a:t>
            </a:r>
            <a:endParaRPr lang="en-GB" dirty="0"/>
          </a:p>
        </p:txBody>
      </p:sp>
      <p:sp>
        <p:nvSpPr>
          <p:cNvPr id="50" name="Footer Placeholder 5"/>
          <p:cNvSpPr>
            <a:spLocks noGrp="1"/>
          </p:cNvSpPr>
          <p:nvPr>
            <p:ph type="ftr" sz="quarter" idx="4294967295"/>
          </p:nvPr>
        </p:nvSpPr>
        <p:spPr>
          <a:xfrm>
            <a:off x="2008575" y="6498560"/>
            <a:ext cx="3942963" cy="176675"/>
          </a:xfrm>
        </p:spPr>
        <p:txBody>
          <a:bodyPr/>
          <a:lstStyle/>
          <a:p>
            <a:r>
              <a:rPr lang="en-GB" dirty="0" smtClean="0"/>
              <a:t>Dentsply Sirona 2017</a:t>
            </a:r>
            <a:endParaRPr lang="en-GB" dirty="0"/>
          </a:p>
        </p:txBody>
      </p:sp>
      <p:sp>
        <p:nvSpPr>
          <p:cNvPr id="56" name="TextBox 55"/>
          <p:cNvSpPr txBox="1"/>
          <p:nvPr/>
        </p:nvSpPr>
        <p:spPr>
          <a:xfrm>
            <a:off x="8266754" y="2916188"/>
            <a:ext cx="3552208" cy="646331"/>
          </a:xfrm>
          <a:prstGeom prst="rect">
            <a:avLst/>
          </a:prstGeom>
          <a:noFill/>
        </p:spPr>
        <p:txBody>
          <a:bodyPr wrap="square" lIns="0" tIns="0" rIns="0" bIns="0" rtlCol="0">
            <a:spAutoFit/>
          </a:bodyPr>
          <a:lstStyle/>
          <a:p>
            <a:endParaRPr lang="sv-SE" sz="1400" dirty="0">
              <a:solidFill>
                <a:schemeClr val="tx1">
                  <a:lumMod val="50000"/>
                  <a:lumOff val="50000"/>
                </a:schemeClr>
              </a:solidFill>
            </a:endParaRPr>
          </a:p>
          <a:p>
            <a:r>
              <a:rPr lang="en-US" sz="1400" dirty="0">
                <a:solidFill>
                  <a:schemeClr val="tx1">
                    <a:lumMod val="50000"/>
                    <a:lumOff val="50000"/>
                  </a:schemeClr>
                </a:solidFill>
              </a:rPr>
              <a:t>Index-free abutments can be seated in any rotational position</a:t>
            </a:r>
            <a:endParaRPr lang="sv-SE" sz="1400" dirty="0" err="1" smtClean="0">
              <a:solidFill>
                <a:schemeClr val="tx1">
                  <a:lumMod val="50000"/>
                  <a:lumOff val="50000"/>
                </a:schemeClr>
              </a:solidFill>
            </a:endParaRPr>
          </a:p>
        </p:txBody>
      </p:sp>
    </p:spTree>
    <p:extLst>
      <p:ext uri="{BB962C8B-B14F-4D97-AF65-F5344CB8AC3E}">
        <p14:creationId xmlns:p14="http://schemas.microsoft.com/office/powerpoint/2010/main" val="34395950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wipe(left)">
                                      <p:cBhvr>
                                        <p:cTn id="2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29633" y="329880"/>
            <a:ext cx="6241969" cy="419260"/>
          </a:xfrm>
        </p:spPr>
        <p:txBody>
          <a:bodyPr/>
          <a:lstStyle/>
          <a:p>
            <a:r>
              <a:rPr lang="sv-SE" dirty="0" err="1"/>
              <a:t>Multibase</a:t>
            </a:r>
            <a:r>
              <a:rPr lang="sv-SE" dirty="0"/>
              <a:t> </a:t>
            </a:r>
            <a:r>
              <a:rPr lang="sv-SE" dirty="0" err="1"/>
              <a:t>Abutment</a:t>
            </a:r>
            <a:r>
              <a:rPr lang="sv-SE" dirty="0"/>
              <a:t> EV (straight)</a:t>
            </a:r>
            <a:r>
              <a:rPr lang="sv-SE" dirty="0" smtClean="0"/>
              <a:t/>
            </a:r>
            <a:br>
              <a:rPr lang="sv-SE" dirty="0" smtClean="0"/>
            </a:br>
            <a:endParaRPr lang="sv-SE" dirty="0"/>
          </a:p>
        </p:txBody>
      </p:sp>
      <p:sp>
        <p:nvSpPr>
          <p:cNvPr id="6" name="Slide Number Placeholder 5"/>
          <p:cNvSpPr>
            <a:spLocks noGrp="1"/>
          </p:cNvSpPr>
          <p:nvPr>
            <p:ph type="sldNum" sz="quarter" idx="4294967295"/>
          </p:nvPr>
        </p:nvSpPr>
        <p:spPr>
          <a:xfrm>
            <a:off x="331928" y="6498562"/>
            <a:ext cx="382599" cy="176675"/>
          </a:xfrm>
        </p:spPr>
        <p:txBody>
          <a:bodyPr/>
          <a:lstStyle/>
          <a:p>
            <a:fld id="{45D37B1E-C366-494F-A587-962AD9AABC83}" type="slidenum">
              <a:rPr lang="en-GB" smtClean="0"/>
              <a:pPr/>
              <a:t>19</a:t>
            </a:fld>
            <a:endParaRPr lang="en-GB" dirty="0"/>
          </a:p>
        </p:txBody>
      </p:sp>
      <p:grpSp>
        <p:nvGrpSpPr>
          <p:cNvPr id="7" name="Group 6"/>
          <p:cNvGrpSpPr/>
          <p:nvPr/>
        </p:nvGrpSpPr>
        <p:grpSpPr>
          <a:xfrm>
            <a:off x="3923399" y="1394172"/>
            <a:ext cx="2870791" cy="3388798"/>
            <a:chOff x="3923399" y="1394172"/>
            <a:chExt cx="2870791" cy="3388798"/>
          </a:xfrm>
        </p:grpSpPr>
        <p:sp>
          <p:nvSpPr>
            <p:cNvPr id="33" name="Right Brace 32"/>
            <p:cNvSpPr/>
            <p:nvPr/>
          </p:nvSpPr>
          <p:spPr>
            <a:xfrm>
              <a:off x="5479204" y="1836902"/>
              <a:ext cx="62635" cy="2127898"/>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34" name="TextBox 33"/>
            <p:cNvSpPr txBox="1"/>
            <p:nvPr/>
          </p:nvSpPr>
          <p:spPr>
            <a:xfrm>
              <a:off x="5719969" y="2783404"/>
              <a:ext cx="469680" cy="184666"/>
            </a:xfrm>
            <a:prstGeom prst="rect">
              <a:avLst/>
            </a:prstGeom>
            <a:noFill/>
          </p:spPr>
          <p:txBody>
            <a:bodyPr wrap="none" lIns="0" tIns="0" rIns="0" bIns="0" rtlCol="0">
              <a:spAutoFit/>
            </a:bodyPr>
            <a:lstStyle/>
            <a:p>
              <a:r>
                <a:rPr lang="sv-SE" sz="1200" dirty="0" smtClean="0">
                  <a:solidFill>
                    <a:schemeClr val="tx2"/>
                  </a:solidFill>
                </a:rPr>
                <a:t>18 mm</a:t>
              </a:r>
            </a:p>
          </p:txBody>
        </p:sp>
        <p:pic>
          <p:nvPicPr>
            <p:cNvPr id="36" name="Picture 2" descr="image011"/>
            <p:cNvPicPr>
              <a:picLocks noChangeAspect="1" noChangeArrowheads="1"/>
            </p:cNvPicPr>
            <p:nvPr/>
          </p:nvPicPr>
          <p:blipFill rotWithShape="1">
            <a:blip r:embed="rId4">
              <a:extLst>
                <a:ext uri="{28A0092B-C50C-407E-A947-70E740481C1C}">
                  <a14:useLocalDpi xmlns:a14="http://schemas.microsoft.com/office/drawing/2010/main" val="0"/>
                </a:ext>
              </a:extLst>
            </a:blip>
            <a:srcRect l="29559" t="8864" r="28840" b="10260"/>
            <a:stretch/>
          </p:blipFill>
          <p:spPr bwMode="auto">
            <a:xfrm>
              <a:off x="4759373" y="1733531"/>
              <a:ext cx="708617" cy="304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p:cNvSpPr txBox="1"/>
            <p:nvPr/>
          </p:nvSpPr>
          <p:spPr>
            <a:xfrm>
              <a:off x="3923399" y="1394172"/>
              <a:ext cx="2870791" cy="215444"/>
            </a:xfrm>
            <a:prstGeom prst="rect">
              <a:avLst/>
            </a:prstGeom>
            <a:noFill/>
          </p:spPr>
          <p:txBody>
            <a:bodyPr wrap="square" lIns="0" tIns="0" rIns="0" bIns="0" rtlCol="0">
              <a:spAutoFit/>
            </a:bodyPr>
            <a:lstStyle/>
            <a:p>
              <a:r>
                <a:rPr lang="en-US" sz="1400" dirty="0">
                  <a:solidFill>
                    <a:schemeClr val="tx2"/>
                  </a:solidFill>
                </a:rPr>
                <a:t>D</a:t>
              </a:r>
              <a:r>
                <a:rPr lang="en-US" sz="1400" dirty="0" smtClean="0">
                  <a:solidFill>
                    <a:schemeClr val="tx2"/>
                  </a:solidFill>
                </a:rPr>
                <a:t>elivered with a pre-mounted holder</a:t>
              </a:r>
            </a:p>
          </p:txBody>
        </p:sp>
      </p:grpSp>
      <p:grpSp>
        <p:nvGrpSpPr>
          <p:cNvPr id="8" name="Group 7"/>
          <p:cNvGrpSpPr/>
          <p:nvPr/>
        </p:nvGrpSpPr>
        <p:grpSpPr>
          <a:xfrm>
            <a:off x="6752871" y="2776676"/>
            <a:ext cx="1315035" cy="1133290"/>
            <a:chOff x="6752871" y="2776676"/>
            <a:chExt cx="1315035" cy="1133290"/>
          </a:xfrm>
        </p:grpSpPr>
        <p:sp>
          <p:nvSpPr>
            <p:cNvPr id="30" name="TextBox 29"/>
            <p:cNvSpPr txBox="1"/>
            <p:nvPr/>
          </p:nvSpPr>
          <p:spPr>
            <a:xfrm>
              <a:off x="6783900" y="2776676"/>
              <a:ext cx="1284006" cy="215444"/>
            </a:xfrm>
            <a:prstGeom prst="rect">
              <a:avLst/>
            </a:prstGeom>
            <a:noFill/>
            <a:ln>
              <a:noFill/>
            </a:ln>
          </p:spPr>
          <p:txBody>
            <a:bodyPr wrap="none" lIns="0" tIns="0" rIns="0" bIns="0" rtlCol="0">
              <a:spAutoFit/>
            </a:bodyPr>
            <a:lstStyle/>
            <a:p>
              <a:r>
                <a:rPr lang="en-US" sz="1400" dirty="0" smtClean="0">
                  <a:solidFill>
                    <a:schemeClr val="bg2">
                      <a:lumMod val="25000"/>
                    </a:schemeClr>
                  </a:solidFill>
                </a:rPr>
                <a:t>Delivered</a:t>
              </a:r>
              <a:r>
                <a:rPr lang="sv-SE" sz="1400" dirty="0" smtClean="0">
                  <a:solidFill>
                    <a:schemeClr val="bg2">
                      <a:lumMod val="25000"/>
                    </a:schemeClr>
                  </a:solidFill>
                </a:rPr>
                <a:t> sterile</a:t>
              </a:r>
            </a:p>
          </p:txBody>
        </p:sp>
        <p:pic>
          <p:nvPicPr>
            <p:cNvPr id="31" name="Picture 30"/>
            <p:cNvPicPr/>
            <p:nvPr/>
          </p:nvPicPr>
          <p:blipFill rotWithShape="1">
            <a:blip r:embed="rId5">
              <a:extLst>
                <a:ext uri="{28A0092B-C50C-407E-A947-70E740481C1C}">
                  <a14:useLocalDpi xmlns:a14="http://schemas.microsoft.com/office/drawing/2010/main" val="0"/>
                </a:ext>
              </a:extLst>
            </a:blip>
            <a:srcRect l="56689" t="12253" r="5202" b="47183"/>
            <a:stretch/>
          </p:blipFill>
          <p:spPr bwMode="auto">
            <a:xfrm>
              <a:off x="6752871" y="2965139"/>
              <a:ext cx="1315035" cy="944827"/>
            </a:xfrm>
            <a:prstGeom prst="rect">
              <a:avLst/>
            </a:prstGeom>
            <a:noFill/>
            <a:ln>
              <a:noFill/>
            </a:ln>
          </p:spPr>
        </p:pic>
      </p:grpSp>
      <p:grpSp>
        <p:nvGrpSpPr>
          <p:cNvPr id="9" name="Group 8"/>
          <p:cNvGrpSpPr/>
          <p:nvPr/>
        </p:nvGrpSpPr>
        <p:grpSpPr>
          <a:xfrm>
            <a:off x="8595984" y="1188777"/>
            <a:ext cx="2331374" cy="4830859"/>
            <a:chOff x="8595984" y="1188777"/>
            <a:chExt cx="2331374" cy="4830859"/>
          </a:xfrm>
        </p:grpSpPr>
        <p:pic>
          <p:nvPicPr>
            <p:cNvPr id="38" name="Picture 37"/>
            <p:cNvPicPr>
              <a:picLocks noChangeAspect="1"/>
            </p:cNvPicPr>
            <p:nvPr/>
          </p:nvPicPr>
          <p:blipFill rotWithShape="1">
            <a:blip r:embed="rId6" cstate="print">
              <a:extLst>
                <a:ext uri="{28A0092B-C50C-407E-A947-70E740481C1C}">
                  <a14:useLocalDpi xmlns:a14="http://schemas.microsoft.com/office/drawing/2010/main" val="0"/>
                </a:ext>
              </a:extLst>
            </a:blip>
            <a:srcRect l="29693" t="9383" r="28069" b="14404"/>
            <a:stretch/>
          </p:blipFill>
          <p:spPr>
            <a:xfrm>
              <a:off x="9535260" y="1666660"/>
              <a:ext cx="389233" cy="1732835"/>
            </a:xfrm>
            <a:prstGeom prst="rect">
              <a:avLst/>
            </a:prstGeom>
          </p:spPr>
        </p:pic>
        <p:sp>
          <p:nvSpPr>
            <p:cNvPr id="48" name="TextBox 47"/>
            <p:cNvSpPr txBox="1"/>
            <p:nvPr/>
          </p:nvSpPr>
          <p:spPr>
            <a:xfrm>
              <a:off x="10340648" y="2430584"/>
              <a:ext cx="469680" cy="184666"/>
            </a:xfrm>
            <a:prstGeom prst="rect">
              <a:avLst/>
            </a:prstGeom>
            <a:noFill/>
          </p:spPr>
          <p:txBody>
            <a:bodyPr wrap="none" lIns="0" tIns="0" rIns="0" bIns="0" rtlCol="0">
              <a:spAutoFit/>
            </a:bodyPr>
            <a:lstStyle/>
            <a:p>
              <a:r>
                <a:rPr lang="sv-SE" sz="1200" dirty="0" smtClean="0">
                  <a:solidFill>
                    <a:schemeClr val="tx2"/>
                  </a:solidFill>
                </a:rPr>
                <a:t>19 mm</a:t>
              </a:r>
            </a:p>
          </p:txBody>
        </p:sp>
        <p:sp>
          <p:nvSpPr>
            <p:cNvPr id="49" name="TextBox 48"/>
            <p:cNvSpPr txBox="1"/>
            <p:nvPr/>
          </p:nvSpPr>
          <p:spPr>
            <a:xfrm>
              <a:off x="9329803" y="1394172"/>
              <a:ext cx="1597555" cy="215444"/>
            </a:xfrm>
            <a:prstGeom prst="rect">
              <a:avLst/>
            </a:prstGeom>
            <a:noFill/>
          </p:spPr>
          <p:txBody>
            <a:bodyPr wrap="square" lIns="0" tIns="0" rIns="0" bIns="0" rtlCol="0">
              <a:spAutoFit/>
            </a:bodyPr>
            <a:lstStyle/>
            <a:p>
              <a:r>
                <a:rPr lang="en-US" sz="1400" dirty="0">
                  <a:solidFill>
                    <a:schemeClr val="tx2"/>
                  </a:solidFill>
                </a:rPr>
                <a:t>Multibase Driver EV</a:t>
              </a:r>
            </a:p>
          </p:txBody>
        </p:sp>
        <p:pic>
          <p:nvPicPr>
            <p:cNvPr id="50" name="Picture 49"/>
            <p:cNvPicPr>
              <a:picLocks noChangeAspect="1"/>
            </p:cNvPicPr>
            <p:nvPr/>
          </p:nvPicPr>
          <p:blipFill rotWithShape="1">
            <a:blip r:embed="rId6" cstate="print">
              <a:extLst>
                <a:ext uri="{28A0092B-C50C-407E-A947-70E740481C1C}">
                  <a14:useLocalDpi xmlns:a14="http://schemas.microsoft.com/office/drawing/2010/main" val="0"/>
                </a:ext>
              </a:extLst>
            </a:blip>
            <a:srcRect l="29693" t="9383" r="28069" b="14404"/>
            <a:stretch/>
          </p:blipFill>
          <p:spPr>
            <a:xfrm>
              <a:off x="9601275" y="3848190"/>
              <a:ext cx="302651" cy="1347378"/>
            </a:xfrm>
            <a:prstGeom prst="rect">
              <a:avLst/>
            </a:prstGeom>
          </p:spPr>
        </p:pic>
        <p:pic>
          <p:nvPicPr>
            <p:cNvPr id="52" name="Picture 51"/>
            <p:cNvPicPr>
              <a:picLocks noChangeAspect="1"/>
            </p:cNvPicPr>
            <p:nvPr/>
          </p:nvPicPr>
          <p:blipFill rotWithShape="1">
            <a:blip r:embed="rId7" cstate="print">
              <a:extLst>
                <a:ext uri="{28A0092B-C50C-407E-A947-70E740481C1C}">
                  <a14:useLocalDpi xmlns:a14="http://schemas.microsoft.com/office/drawing/2010/main" val="0"/>
                </a:ext>
              </a:extLst>
            </a:blip>
            <a:srcRect l="33186" t="47439" r="32790" b="17216"/>
            <a:stretch/>
          </p:blipFill>
          <p:spPr>
            <a:xfrm>
              <a:off x="9582492" y="5344424"/>
              <a:ext cx="365086" cy="675212"/>
            </a:xfrm>
            <a:prstGeom prst="rect">
              <a:avLst/>
            </a:prstGeom>
          </p:spPr>
        </p:pic>
        <p:sp>
          <p:nvSpPr>
            <p:cNvPr id="58" name="Right Brace 57"/>
            <p:cNvSpPr/>
            <p:nvPr/>
          </p:nvSpPr>
          <p:spPr>
            <a:xfrm>
              <a:off x="10077145" y="1666661"/>
              <a:ext cx="102873" cy="170646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cxnSp>
          <p:nvCxnSpPr>
            <p:cNvPr id="24" name="Straight Connector 23"/>
            <p:cNvCxnSpPr/>
            <p:nvPr/>
          </p:nvCxnSpPr>
          <p:spPr>
            <a:xfrm>
              <a:off x="8595984" y="1188777"/>
              <a:ext cx="907" cy="4584808"/>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2379960" y="1188777"/>
            <a:ext cx="1191267" cy="4065197"/>
            <a:chOff x="2379960" y="1188777"/>
            <a:chExt cx="1191267" cy="4065197"/>
          </a:xfrm>
        </p:grpSpPr>
        <p:sp>
          <p:nvSpPr>
            <p:cNvPr id="35" name="Right Brace 34"/>
            <p:cNvSpPr/>
            <p:nvPr/>
          </p:nvSpPr>
          <p:spPr>
            <a:xfrm>
              <a:off x="3158996" y="1188777"/>
              <a:ext cx="412231" cy="3925832"/>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84846" y="2877264"/>
              <a:ext cx="469816" cy="469816"/>
            </a:xfrm>
            <a:prstGeom prst="rect">
              <a:avLst/>
            </a:prstGeom>
          </p:spPr>
        </p:pic>
        <p:pic>
          <p:nvPicPr>
            <p:cNvPr id="23" name="Bildobjekt 39" descr="1211868-Symbol 3_6-D.ep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9960" y="1362200"/>
              <a:ext cx="474702" cy="474702"/>
            </a:xfrm>
            <a:prstGeom prst="rect">
              <a:avLst/>
            </a:prstGeom>
          </p:spPr>
        </p:pic>
        <p:pic>
          <p:nvPicPr>
            <p:cNvPr id="25" name="Bildobjekt 41" descr="1211870-Symbol 4_8-D.eps"/>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00701" y="4820754"/>
              <a:ext cx="433220" cy="433220"/>
            </a:xfrm>
            <a:prstGeom prst="rect">
              <a:avLst/>
            </a:prstGeom>
          </p:spPr>
        </p:pic>
      </p:grpSp>
      <p:sp>
        <p:nvSpPr>
          <p:cNvPr id="27" name="Date Placeholder 3"/>
          <p:cNvSpPr>
            <a:spLocks noGrp="1"/>
          </p:cNvSpPr>
          <p:nvPr>
            <p:ph type="dt" sz="half" idx="2"/>
          </p:nvPr>
        </p:nvSpPr>
        <p:spPr>
          <a:xfrm>
            <a:off x="842175" y="6498562"/>
            <a:ext cx="1037025" cy="176675"/>
          </a:xfrm>
        </p:spPr>
        <p:txBody>
          <a:bodyPr/>
          <a:lstStyle/>
          <a:p>
            <a:fld id="{42D6602D-A9B7-F949-A2F7-1CC7A5D225FC}" type="datetime1">
              <a:rPr lang="sv-SE" smtClean="0"/>
              <a:t>2017-09-25</a:t>
            </a:fld>
            <a:endParaRPr lang="en-GB" dirty="0"/>
          </a:p>
        </p:txBody>
      </p:sp>
      <p:sp>
        <p:nvSpPr>
          <p:cNvPr id="26" name="Footer Placeholder 5"/>
          <p:cNvSpPr>
            <a:spLocks noGrp="1"/>
          </p:cNvSpPr>
          <p:nvPr>
            <p:ph type="ftr" sz="quarter" idx="4294967295"/>
          </p:nvPr>
        </p:nvSpPr>
        <p:spPr>
          <a:xfrm>
            <a:off x="2008575" y="6498560"/>
            <a:ext cx="3942963" cy="176675"/>
          </a:xfrm>
        </p:spPr>
        <p:txBody>
          <a:bodyPr/>
          <a:lstStyle/>
          <a:p>
            <a:r>
              <a:rPr lang="en-GB" dirty="0" smtClean="0"/>
              <a:t>Dentsply Sirona 2017</a:t>
            </a:r>
            <a:endParaRPr lang="en-GB" dirty="0"/>
          </a:p>
        </p:txBody>
      </p:sp>
    </p:spTree>
    <p:extLst>
      <p:ext uri="{BB962C8B-B14F-4D97-AF65-F5344CB8AC3E}">
        <p14:creationId xmlns:p14="http://schemas.microsoft.com/office/powerpoint/2010/main" val="15507126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60CEF676-3624-EA48-BEEB-9D394F2ACE5E}" type="datetime1">
              <a:rPr lang="sv-SE" smtClean="0"/>
              <a:t>2017-09-25</a:t>
            </a:fld>
            <a:endParaRPr lang="en-GB" dirty="0"/>
          </a:p>
        </p:txBody>
      </p:sp>
      <p:sp>
        <p:nvSpPr>
          <p:cNvPr id="6" name="Slide Number Placeholder 5"/>
          <p:cNvSpPr>
            <a:spLocks noGrp="1"/>
          </p:cNvSpPr>
          <p:nvPr>
            <p:ph type="sldNum" sz="quarter" idx="4294967295"/>
          </p:nvPr>
        </p:nvSpPr>
        <p:spPr>
          <a:xfrm>
            <a:off x="330201" y="6498561"/>
            <a:ext cx="382599" cy="176675"/>
          </a:xfrm>
        </p:spPr>
        <p:txBody>
          <a:bodyPr/>
          <a:lstStyle/>
          <a:p>
            <a:fld id="{45D37B1E-C366-494F-A587-962AD9AABC83}" type="slidenum">
              <a:rPr lang="en-GB" smtClean="0"/>
              <a:pPr/>
              <a:t>2</a:t>
            </a:fld>
            <a:endParaRPr lang="en-GB" dirty="0"/>
          </a:p>
        </p:txBody>
      </p:sp>
      <p:sp>
        <p:nvSpPr>
          <p:cNvPr id="9" name="Content Placeholder 2"/>
          <p:cNvSpPr>
            <a:spLocks noGrp="1"/>
          </p:cNvSpPr>
          <p:nvPr>
            <p:ph sz="half" idx="1"/>
          </p:nvPr>
        </p:nvSpPr>
        <p:spPr>
          <a:xfrm>
            <a:off x="174030" y="1806575"/>
            <a:ext cx="7341195" cy="3943350"/>
          </a:xfrm>
        </p:spPr>
        <p:txBody>
          <a:bodyPr/>
          <a:lstStyle/>
          <a:p>
            <a:pPr marL="452438" indent="-179388">
              <a:spcBef>
                <a:spcPts val="1200"/>
              </a:spcBef>
            </a:pPr>
            <a:r>
              <a:rPr lang="en-US" dirty="0"/>
              <a:t>One-stage surgery</a:t>
            </a:r>
          </a:p>
          <a:p>
            <a:pPr marL="452438" indent="-179388">
              <a:spcBef>
                <a:spcPts val="1200"/>
              </a:spcBef>
            </a:pPr>
            <a:r>
              <a:rPr lang="en-US" dirty="0" smtClean="0"/>
              <a:t>Splinted implants</a:t>
            </a:r>
          </a:p>
          <a:p>
            <a:pPr marL="452438" indent="-179388">
              <a:spcBef>
                <a:spcPts val="1200"/>
              </a:spcBef>
            </a:pPr>
            <a:r>
              <a:rPr lang="en-US" dirty="0"/>
              <a:t>Immediate loading </a:t>
            </a:r>
            <a:endParaRPr lang="en-US" dirty="0" smtClean="0"/>
          </a:p>
          <a:p>
            <a:pPr marL="452438" indent="-179388">
              <a:spcBef>
                <a:spcPts val="1200"/>
              </a:spcBef>
            </a:pPr>
            <a:r>
              <a:rPr lang="en-US" dirty="0" smtClean="0"/>
              <a:t>Four or more implants</a:t>
            </a:r>
          </a:p>
          <a:p>
            <a:pPr marL="452438" indent="-179388">
              <a:spcBef>
                <a:spcPts val="1200"/>
              </a:spcBef>
            </a:pPr>
            <a:r>
              <a:rPr lang="en-US" dirty="0" smtClean="0"/>
              <a:t>Fixed </a:t>
            </a:r>
            <a:r>
              <a:rPr lang="en-US" dirty="0"/>
              <a:t>temporary </a:t>
            </a:r>
            <a:r>
              <a:rPr lang="en-US" dirty="0" smtClean="0"/>
              <a:t>restoration</a:t>
            </a:r>
          </a:p>
          <a:p>
            <a:pPr marL="452438" indent="-179388">
              <a:spcBef>
                <a:spcPts val="1200"/>
              </a:spcBef>
            </a:pPr>
            <a:r>
              <a:rPr lang="en-US" dirty="0" smtClean="0"/>
              <a:t>Posterior </a:t>
            </a:r>
            <a:r>
              <a:rPr lang="en-US" dirty="0"/>
              <a:t>implants tilted in distal direction</a:t>
            </a:r>
          </a:p>
          <a:p>
            <a:pPr marL="452438" indent="-179388">
              <a:spcBef>
                <a:spcPts val="1200"/>
              </a:spcBef>
            </a:pPr>
            <a:r>
              <a:rPr lang="en-US" dirty="0"/>
              <a:t>Angled abutments to </a:t>
            </a:r>
            <a:r>
              <a:rPr lang="en-US" dirty="0" smtClean="0"/>
              <a:t>compensate for </a:t>
            </a:r>
            <a:r>
              <a:rPr lang="en-US" dirty="0"/>
              <a:t>the distal inclination </a:t>
            </a:r>
          </a:p>
          <a:p>
            <a:endParaRPr lang="en-US" dirty="0"/>
          </a:p>
        </p:txBody>
      </p:sp>
      <p:sp>
        <p:nvSpPr>
          <p:cNvPr id="11" name="Title 1"/>
          <p:cNvSpPr>
            <a:spLocks noGrp="1"/>
          </p:cNvSpPr>
          <p:nvPr>
            <p:ph type="title"/>
          </p:nvPr>
        </p:nvSpPr>
        <p:spPr>
          <a:xfrm>
            <a:off x="452548" y="465963"/>
            <a:ext cx="11285821" cy="1001712"/>
          </a:xfrm>
        </p:spPr>
        <p:txBody>
          <a:bodyPr/>
          <a:lstStyle/>
          <a:p>
            <a:r>
              <a:rPr lang="en-US" dirty="0"/>
              <a:t>SmartFix</a:t>
            </a:r>
            <a:r>
              <a:rPr lang="en-US" baseline="30000" dirty="0"/>
              <a:t>®</a:t>
            </a:r>
            <a:r>
              <a:rPr lang="en-US" dirty="0"/>
              <a:t> treatment concept </a:t>
            </a:r>
            <a:r>
              <a:rPr lang="en-US" b="1" dirty="0"/>
              <a:t/>
            </a:r>
            <a:br>
              <a:rPr lang="en-US" b="1" dirty="0"/>
            </a:br>
            <a:r>
              <a:rPr lang="en-US" dirty="0"/>
              <a:t>–</a:t>
            </a:r>
            <a:r>
              <a:rPr lang="en-US" b="1" dirty="0"/>
              <a:t> </a:t>
            </a:r>
            <a:r>
              <a:rPr lang="en-US" dirty="0"/>
              <a:t>Edentulous maxilla and /or mandible</a:t>
            </a:r>
            <a:r>
              <a:rPr lang="en-US" b="1" dirty="0"/>
              <a:t> </a:t>
            </a:r>
            <a:endParaRPr lang="sv-SE"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3806" y="1669371"/>
            <a:ext cx="4681728" cy="2633472"/>
          </a:xfrm>
          <a:prstGeom prst="rect">
            <a:avLst/>
          </a:prstGeom>
        </p:spPr>
      </p:pic>
    </p:spTree>
    <p:extLst>
      <p:ext uri="{BB962C8B-B14F-4D97-AF65-F5344CB8AC3E}">
        <p14:creationId xmlns:p14="http://schemas.microsoft.com/office/powerpoint/2010/main" val="6147121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85" y="393037"/>
            <a:ext cx="11285821" cy="664238"/>
          </a:xfrm>
        </p:spPr>
        <p:txBody>
          <a:bodyPr/>
          <a:lstStyle/>
          <a:p>
            <a:r>
              <a:rPr lang="en-US" dirty="0" smtClean="0"/>
              <a:t>Multibase Abutment EV (straight) Specific parts</a:t>
            </a:r>
            <a:endParaRPr lang="en-US" dirty="0"/>
          </a:p>
        </p:txBody>
      </p:sp>
      <p:sp>
        <p:nvSpPr>
          <p:cNvPr id="6" name="Slide Number Placeholder 5"/>
          <p:cNvSpPr>
            <a:spLocks noGrp="1"/>
          </p:cNvSpPr>
          <p:nvPr>
            <p:ph type="sldNum" sz="quarter" idx="4294967295"/>
          </p:nvPr>
        </p:nvSpPr>
        <p:spPr>
          <a:xfrm>
            <a:off x="330201" y="6498561"/>
            <a:ext cx="382599" cy="176675"/>
          </a:xfrm>
        </p:spPr>
        <p:txBody>
          <a:bodyPr/>
          <a:lstStyle/>
          <a:p>
            <a:fld id="{45D37B1E-C366-494F-A587-962AD9AABC83}" type="slidenum">
              <a:rPr lang="en-GB" smtClean="0"/>
              <a:pPr/>
              <a:t>20</a:t>
            </a:fld>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3170" y="1382233"/>
            <a:ext cx="3476242" cy="4634988"/>
          </a:xfrm>
          <a:prstGeom prst="rect">
            <a:avLst/>
          </a:prstGeom>
        </p:spPr>
      </p:pic>
      <p:sp>
        <p:nvSpPr>
          <p:cNvPr id="8" name="TextBox 7"/>
          <p:cNvSpPr txBox="1"/>
          <p:nvPr/>
        </p:nvSpPr>
        <p:spPr>
          <a:xfrm>
            <a:off x="7950790" y="3179180"/>
            <a:ext cx="1183534" cy="184666"/>
          </a:xfrm>
          <a:prstGeom prst="rect">
            <a:avLst/>
          </a:prstGeom>
          <a:noFill/>
        </p:spPr>
        <p:txBody>
          <a:bodyPr wrap="square" lIns="0" tIns="0" rIns="0" bIns="0" rtlCol="0">
            <a:spAutoFit/>
          </a:bodyPr>
          <a:lstStyle/>
          <a:p>
            <a:r>
              <a:rPr lang="en-US" sz="1200" dirty="0" smtClean="0">
                <a:solidFill>
                  <a:schemeClr val="bg2">
                    <a:lumMod val="25000"/>
                  </a:schemeClr>
                </a:solidFill>
              </a:rPr>
              <a:t>Abutment</a:t>
            </a:r>
          </a:p>
        </p:txBody>
      </p:sp>
      <p:pic>
        <p:nvPicPr>
          <p:cNvPr id="9" name="Grafik 132"/>
          <p:cNvPicPr>
            <a:picLocks noChangeAspect="1"/>
          </p:cNvPicPr>
          <p:nvPr/>
        </p:nvPicPr>
        <p:blipFill rotWithShape="1">
          <a:blip r:embed="rId4" cstate="print">
            <a:extLst>
              <a:ext uri="{28A0092B-C50C-407E-A947-70E740481C1C}">
                <a14:useLocalDpi xmlns:a14="http://schemas.microsoft.com/office/drawing/2010/main" val="0"/>
              </a:ext>
            </a:extLst>
          </a:blip>
          <a:srcRect l="30663" t="11970" r="32036" b="10611"/>
          <a:stretch/>
        </p:blipFill>
        <p:spPr>
          <a:xfrm>
            <a:off x="3111942" y="1456658"/>
            <a:ext cx="1034016" cy="4136065"/>
          </a:xfrm>
          <a:prstGeom prst="rect">
            <a:avLst/>
          </a:prstGeom>
        </p:spPr>
      </p:pic>
      <p:sp>
        <p:nvSpPr>
          <p:cNvPr id="10" name="TextBox 9"/>
          <p:cNvSpPr txBox="1"/>
          <p:nvPr/>
        </p:nvSpPr>
        <p:spPr>
          <a:xfrm>
            <a:off x="4192886" y="4887694"/>
            <a:ext cx="763166" cy="184666"/>
          </a:xfrm>
          <a:prstGeom prst="rect">
            <a:avLst/>
          </a:prstGeom>
          <a:noFill/>
        </p:spPr>
        <p:txBody>
          <a:bodyPr wrap="square" lIns="0" tIns="0" rIns="0" bIns="0" rtlCol="0">
            <a:spAutoFit/>
          </a:bodyPr>
          <a:lstStyle/>
          <a:p>
            <a:r>
              <a:rPr lang="en-US" sz="1200" dirty="0" smtClean="0">
                <a:solidFill>
                  <a:schemeClr val="bg2">
                    <a:lumMod val="25000"/>
                  </a:schemeClr>
                </a:solidFill>
              </a:rPr>
              <a:t>Abutment</a:t>
            </a:r>
          </a:p>
        </p:txBody>
      </p:sp>
      <p:sp>
        <p:nvSpPr>
          <p:cNvPr id="11" name="TextBox 10"/>
          <p:cNvSpPr txBox="1"/>
          <p:nvPr/>
        </p:nvSpPr>
        <p:spPr>
          <a:xfrm>
            <a:off x="4297250" y="2797620"/>
            <a:ext cx="658802" cy="184666"/>
          </a:xfrm>
          <a:prstGeom prst="rect">
            <a:avLst/>
          </a:prstGeom>
          <a:noFill/>
        </p:spPr>
        <p:txBody>
          <a:bodyPr wrap="square" lIns="0" tIns="0" rIns="0" bIns="0" rtlCol="0">
            <a:spAutoFit/>
          </a:bodyPr>
          <a:lstStyle/>
          <a:p>
            <a:r>
              <a:rPr lang="en-US" sz="1200" dirty="0" smtClean="0">
                <a:solidFill>
                  <a:schemeClr val="bg2">
                    <a:lumMod val="25000"/>
                  </a:schemeClr>
                </a:solidFill>
              </a:rPr>
              <a:t>Holder</a:t>
            </a:r>
          </a:p>
        </p:txBody>
      </p:sp>
      <p:sp>
        <p:nvSpPr>
          <p:cNvPr id="12" name="TextBox 11"/>
          <p:cNvSpPr txBox="1"/>
          <p:nvPr/>
        </p:nvSpPr>
        <p:spPr>
          <a:xfrm>
            <a:off x="7761768" y="1605516"/>
            <a:ext cx="1372556" cy="184666"/>
          </a:xfrm>
          <a:prstGeom prst="rect">
            <a:avLst/>
          </a:prstGeom>
          <a:noFill/>
        </p:spPr>
        <p:txBody>
          <a:bodyPr wrap="square" lIns="0" tIns="0" rIns="0" bIns="0" rtlCol="0">
            <a:spAutoFit/>
          </a:bodyPr>
          <a:lstStyle/>
          <a:p>
            <a:r>
              <a:rPr lang="sv-SE" sz="1200" dirty="0" smtClean="0"/>
              <a:t>Bridge </a:t>
            </a:r>
            <a:r>
              <a:rPr lang="en-US" sz="1200" dirty="0" smtClean="0"/>
              <a:t>screw</a:t>
            </a:r>
          </a:p>
        </p:txBody>
      </p:sp>
      <p:sp>
        <p:nvSpPr>
          <p:cNvPr id="13" name="Date Placeholder 3"/>
          <p:cNvSpPr>
            <a:spLocks noGrp="1"/>
          </p:cNvSpPr>
          <p:nvPr>
            <p:ph type="dt" sz="half" idx="2"/>
          </p:nvPr>
        </p:nvSpPr>
        <p:spPr>
          <a:xfrm>
            <a:off x="842175" y="6498562"/>
            <a:ext cx="1037025" cy="176675"/>
          </a:xfrm>
        </p:spPr>
        <p:txBody>
          <a:bodyPr/>
          <a:lstStyle/>
          <a:p>
            <a:fld id="{42D6602D-A9B7-F949-A2F7-1CC7A5D225FC}" type="datetime1">
              <a:rPr lang="sv-SE" smtClean="0"/>
              <a:t>2017-09-25</a:t>
            </a:fld>
            <a:endParaRPr lang="en-GB" dirty="0"/>
          </a:p>
        </p:txBody>
      </p:sp>
      <p:sp>
        <p:nvSpPr>
          <p:cNvPr id="14" name="TextBox 13"/>
          <p:cNvSpPr txBox="1"/>
          <p:nvPr/>
        </p:nvSpPr>
        <p:spPr>
          <a:xfrm>
            <a:off x="8999412" y="2300015"/>
            <a:ext cx="950120" cy="184666"/>
          </a:xfrm>
          <a:prstGeom prst="rect">
            <a:avLst/>
          </a:prstGeom>
          <a:noFill/>
        </p:spPr>
        <p:txBody>
          <a:bodyPr wrap="square" lIns="0" tIns="0" rIns="0" bIns="0" rtlCol="0">
            <a:spAutoFit/>
          </a:bodyPr>
          <a:lstStyle/>
          <a:p>
            <a:r>
              <a:rPr lang="en-US" sz="1200" dirty="0" smtClean="0">
                <a:solidFill>
                  <a:schemeClr val="bg2">
                    <a:lumMod val="25000"/>
                  </a:schemeClr>
                </a:solidFill>
              </a:rPr>
              <a:t>Framework</a:t>
            </a:r>
          </a:p>
        </p:txBody>
      </p:sp>
      <p:sp>
        <p:nvSpPr>
          <p:cNvPr id="15" name="Footer Placeholder 5"/>
          <p:cNvSpPr>
            <a:spLocks noGrp="1"/>
          </p:cNvSpPr>
          <p:nvPr>
            <p:ph type="ftr" sz="quarter" idx="4294967295"/>
          </p:nvPr>
        </p:nvSpPr>
        <p:spPr>
          <a:xfrm>
            <a:off x="2008575" y="6498560"/>
            <a:ext cx="3942963" cy="176675"/>
          </a:xfrm>
        </p:spPr>
        <p:txBody>
          <a:bodyPr/>
          <a:lstStyle/>
          <a:p>
            <a:r>
              <a:rPr lang="en-GB" dirty="0" smtClean="0"/>
              <a:t>Dentsply Sirona 2017</a:t>
            </a:r>
            <a:endParaRPr lang="en-GB" dirty="0"/>
          </a:p>
        </p:txBody>
      </p:sp>
    </p:spTree>
    <p:extLst>
      <p:ext uri="{BB962C8B-B14F-4D97-AF65-F5344CB8AC3E}">
        <p14:creationId xmlns:p14="http://schemas.microsoft.com/office/powerpoint/2010/main" val="163191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sv-SE" dirty="0" smtClean="0"/>
              <a:t>General prosthetic instruments needed</a:t>
            </a:r>
            <a:endParaRPr lang="sv-SE" dirty="0"/>
          </a:p>
        </p:txBody>
      </p:sp>
      <p:sp>
        <p:nvSpPr>
          <p:cNvPr id="4" name="Date Placeholder 3"/>
          <p:cNvSpPr>
            <a:spLocks noGrp="1"/>
          </p:cNvSpPr>
          <p:nvPr>
            <p:ph type="dt" sz="half" idx="2"/>
          </p:nvPr>
        </p:nvSpPr>
        <p:spPr/>
        <p:txBody>
          <a:bodyPr/>
          <a:lstStyle/>
          <a:p>
            <a:fld id="{42D6602D-A9B7-F949-A2F7-1CC7A5D225FC}" type="datetime1">
              <a:rPr lang="sv-SE" smtClean="0"/>
              <a:t>2017-09-25</a:t>
            </a:fld>
            <a:endParaRPr lang="en-GB" dirty="0"/>
          </a:p>
        </p:txBody>
      </p:sp>
      <p:sp>
        <p:nvSpPr>
          <p:cNvPr id="5" name="Slide Number Placeholder 4"/>
          <p:cNvSpPr>
            <a:spLocks noGrp="1"/>
          </p:cNvSpPr>
          <p:nvPr>
            <p:ph type="sldNum" sz="quarter" idx="4294967295"/>
          </p:nvPr>
        </p:nvSpPr>
        <p:spPr>
          <a:xfrm>
            <a:off x="330201" y="6498561"/>
            <a:ext cx="382599" cy="176675"/>
          </a:xfrm>
        </p:spPr>
        <p:txBody>
          <a:bodyPr/>
          <a:lstStyle/>
          <a:p>
            <a:fld id="{45D37B1E-C366-494F-A587-962AD9AABC83}" type="slidenum">
              <a:rPr lang="en-GB" smtClean="0"/>
              <a:pPr/>
              <a:t>21</a:t>
            </a:fld>
            <a:endParaRPr lang="en-GB"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7285" y="1094111"/>
            <a:ext cx="7956126" cy="447134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03875">
            <a:off x="2980521" y="3404977"/>
            <a:ext cx="769535" cy="1705128"/>
          </a:xfrm>
          <a:prstGeom prst="rect">
            <a:avLst/>
          </a:prstGeom>
        </p:spPr>
      </p:pic>
      <p:pic>
        <p:nvPicPr>
          <p:cNvPr id="8" name="Picture 2" descr="Bildresultat för hex driver astra tech">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6630" t="2466" r="46269" b="2390"/>
          <a:stretch/>
        </p:blipFill>
        <p:spPr bwMode="auto">
          <a:xfrm rot="19849556">
            <a:off x="6595857" y="3447905"/>
            <a:ext cx="194695" cy="1430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9028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p:cNvSpPr txBox="1"/>
          <p:nvPr/>
        </p:nvSpPr>
        <p:spPr>
          <a:xfrm>
            <a:off x="601075" y="1593347"/>
            <a:ext cx="3901709" cy="307777"/>
          </a:xfrm>
          <a:prstGeom prst="rect">
            <a:avLst/>
          </a:prstGeom>
          <a:noFill/>
        </p:spPr>
        <p:txBody>
          <a:bodyPr wrap="none" lIns="0" tIns="0" rIns="0" bIns="0" rtlCol="0">
            <a:spAutoFit/>
          </a:bodyPr>
          <a:lstStyle/>
          <a:p>
            <a:r>
              <a:rPr lang="en-US" sz="2000" dirty="0" smtClean="0">
                <a:solidFill>
                  <a:schemeClr val="tx2"/>
                </a:solidFill>
              </a:rPr>
              <a:t>Prosthetic and laboratory products</a:t>
            </a:r>
            <a:endParaRPr lang="en-US" sz="1600" dirty="0" smtClean="0">
              <a:solidFill>
                <a:schemeClr val="tx2"/>
              </a:solidFill>
            </a:endParaRPr>
          </a:p>
        </p:txBody>
      </p:sp>
      <p:sp>
        <p:nvSpPr>
          <p:cNvPr id="2" name="TextBox 1"/>
          <p:cNvSpPr txBox="1"/>
          <p:nvPr/>
        </p:nvSpPr>
        <p:spPr>
          <a:xfrm>
            <a:off x="529389" y="561071"/>
            <a:ext cx="6738243" cy="489687"/>
          </a:xfrm>
          <a:prstGeom prst="rect">
            <a:avLst/>
          </a:prstGeom>
          <a:noFill/>
        </p:spPr>
        <p:txBody>
          <a:bodyPr wrap="square" lIns="0" tIns="0" rIns="0" bIns="0" rtlCol="0">
            <a:spAutoFit/>
          </a:bodyPr>
          <a:lstStyle/>
          <a:p>
            <a:r>
              <a:rPr lang="en-US" sz="3200" dirty="0" smtClean="0">
                <a:solidFill>
                  <a:schemeClr val="accent1"/>
                </a:solidFill>
                <a:latin typeface="+mj-lt"/>
                <a:ea typeface="+mj-ea"/>
                <a:cs typeface="+mj-cs"/>
              </a:rPr>
              <a:t>Overview - Multibase EV products</a:t>
            </a:r>
            <a:endParaRPr lang="en-US" sz="3200" dirty="0">
              <a:solidFill>
                <a:schemeClr val="accent1"/>
              </a:solidFill>
              <a:latin typeface="+mj-lt"/>
              <a:ea typeface="+mj-ea"/>
              <a:cs typeface="+mj-cs"/>
            </a:endParaRPr>
          </a:p>
        </p:txBody>
      </p:sp>
      <p:pic>
        <p:nvPicPr>
          <p:cNvPr id="62" name="Picture 61"/>
          <p:cNvPicPr>
            <a:picLocks noChangeAspect="1"/>
          </p:cNvPicPr>
          <p:nvPr/>
        </p:nvPicPr>
        <p:blipFill rotWithShape="1">
          <a:blip r:embed="rId3"/>
          <a:srcRect l="973" t="60557" r="91494" b="13846"/>
          <a:stretch/>
        </p:blipFill>
        <p:spPr>
          <a:xfrm>
            <a:off x="464153" y="4164441"/>
            <a:ext cx="608108" cy="486488"/>
          </a:xfrm>
          <a:prstGeom prst="rect">
            <a:avLst/>
          </a:prstGeom>
        </p:spPr>
      </p:pic>
      <p:pic>
        <p:nvPicPr>
          <p:cNvPr id="67" name="Picture 66"/>
          <p:cNvPicPr>
            <a:picLocks noChangeAspect="1"/>
          </p:cNvPicPr>
          <p:nvPr/>
        </p:nvPicPr>
        <p:blipFill rotWithShape="1">
          <a:blip r:embed="rId3"/>
          <a:srcRect l="10860" t="57357" r="85939" b="14247"/>
          <a:stretch/>
        </p:blipFill>
        <p:spPr>
          <a:xfrm>
            <a:off x="3656748" y="3946947"/>
            <a:ext cx="337706" cy="705215"/>
          </a:xfrm>
          <a:prstGeom prst="rect">
            <a:avLst/>
          </a:prstGeom>
        </p:spPr>
      </p:pic>
      <p:pic>
        <p:nvPicPr>
          <p:cNvPr id="78" name="Picture 77"/>
          <p:cNvPicPr>
            <a:picLocks noChangeAspect="1"/>
          </p:cNvPicPr>
          <p:nvPr/>
        </p:nvPicPr>
        <p:blipFill rotWithShape="1">
          <a:blip r:embed="rId4" cstate="print">
            <a:extLst>
              <a:ext uri="{28A0092B-C50C-407E-A947-70E740481C1C}">
                <a14:useLocalDpi xmlns:a14="http://schemas.microsoft.com/office/drawing/2010/main" val="0"/>
              </a:ext>
            </a:extLst>
          </a:blip>
          <a:srcRect l="29563" t="11135" r="30570" b="37729"/>
          <a:stretch/>
        </p:blipFill>
        <p:spPr>
          <a:xfrm>
            <a:off x="6085620" y="3450963"/>
            <a:ext cx="449199" cy="1187655"/>
          </a:xfrm>
          <a:prstGeom prst="rect">
            <a:avLst/>
          </a:prstGeom>
        </p:spPr>
      </p:pic>
      <p:pic>
        <p:nvPicPr>
          <p:cNvPr id="79" name="Picture 78"/>
          <p:cNvPicPr>
            <a:picLocks noChangeAspect="1"/>
          </p:cNvPicPr>
          <p:nvPr/>
        </p:nvPicPr>
        <p:blipFill rotWithShape="1">
          <a:blip r:embed="rId5" cstate="print">
            <a:extLst>
              <a:ext uri="{28A0092B-C50C-407E-A947-70E740481C1C}">
                <a14:useLocalDpi xmlns:a14="http://schemas.microsoft.com/office/drawing/2010/main" val="0"/>
              </a:ext>
            </a:extLst>
          </a:blip>
          <a:srcRect l="29693" t="9383" r="28069" b="14404"/>
          <a:stretch/>
        </p:blipFill>
        <p:spPr>
          <a:xfrm>
            <a:off x="8463218" y="2803996"/>
            <a:ext cx="411035" cy="1829907"/>
          </a:xfrm>
          <a:prstGeom prst="rect">
            <a:avLst/>
          </a:prstGeom>
        </p:spPr>
      </p:pic>
      <p:pic>
        <p:nvPicPr>
          <p:cNvPr id="63" name="Picture 62"/>
          <p:cNvPicPr>
            <a:picLocks noChangeAspect="1"/>
          </p:cNvPicPr>
          <p:nvPr/>
        </p:nvPicPr>
        <p:blipFill rotWithShape="1">
          <a:blip r:embed="rId6" cstate="print">
            <a:extLst>
              <a:ext uri="{28A0092B-C50C-407E-A947-70E740481C1C}">
                <a14:useLocalDpi xmlns:a14="http://schemas.microsoft.com/office/drawing/2010/main" val="0"/>
              </a:ext>
            </a:extLst>
          </a:blip>
          <a:srcRect l="3382" t="38748" r="90471" b="16923"/>
          <a:stretch/>
        </p:blipFill>
        <p:spPr>
          <a:xfrm>
            <a:off x="6992940" y="3240852"/>
            <a:ext cx="323660" cy="1411310"/>
          </a:xfrm>
          <a:prstGeom prst="rect">
            <a:avLst/>
          </a:prstGeom>
        </p:spPr>
      </p:pic>
      <p:pic>
        <p:nvPicPr>
          <p:cNvPr id="71" name="Picture 70"/>
          <p:cNvPicPr>
            <a:picLocks noChangeAspect="1"/>
          </p:cNvPicPr>
          <p:nvPr/>
        </p:nvPicPr>
        <p:blipFill rotWithShape="1">
          <a:blip r:embed="rId7" cstate="print">
            <a:extLst>
              <a:ext uri="{28A0092B-C50C-407E-A947-70E740481C1C}">
                <a14:useLocalDpi xmlns:a14="http://schemas.microsoft.com/office/drawing/2010/main" val="0"/>
              </a:ext>
            </a:extLst>
          </a:blip>
          <a:srcRect l="17138" t="26689" r="77155" b="16923"/>
          <a:stretch/>
        </p:blipFill>
        <p:spPr>
          <a:xfrm>
            <a:off x="7347321" y="2850040"/>
            <a:ext cx="300467" cy="1795244"/>
          </a:xfrm>
          <a:prstGeom prst="rect">
            <a:avLst/>
          </a:prstGeom>
        </p:spPr>
      </p:pic>
      <p:pic>
        <p:nvPicPr>
          <p:cNvPr id="72" name="Picture 71"/>
          <p:cNvPicPr>
            <a:picLocks noChangeAspect="1"/>
          </p:cNvPicPr>
          <p:nvPr/>
        </p:nvPicPr>
        <p:blipFill rotWithShape="1">
          <a:blip r:embed="rId6" cstate="print">
            <a:extLst>
              <a:ext uri="{28A0092B-C50C-407E-A947-70E740481C1C}">
                <a14:useLocalDpi xmlns:a14="http://schemas.microsoft.com/office/drawing/2010/main" val="0"/>
              </a:ext>
            </a:extLst>
          </a:blip>
          <a:srcRect l="31405" t="16752" r="62254" b="16923"/>
          <a:stretch/>
        </p:blipFill>
        <p:spPr>
          <a:xfrm>
            <a:off x="7703036" y="2519003"/>
            <a:ext cx="333850" cy="2111610"/>
          </a:xfrm>
          <a:prstGeom prst="rect">
            <a:avLst/>
          </a:prstGeom>
        </p:spPr>
      </p:pic>
      <p:pic>
        <p:nvPicPr>
          <p:cNvPr id="65" name="Picture 64"/>
          <p:cNvPicPr>
            <a:picLocks noChangeAspect="1"/>
          </p:cNvPicPr>
          <p:nvPr/>
        </p:nvPicPr>
        <p:blipFill rotWithShape="1">
          <a:blip r:embed="rId8" cstate="print">
            <a:extLst>
              <a:ext uri="{28A0092B-C50C-407E-A947-70E740481C1C}">
                <a14:useLocalDpi xmlns:a14="http://schemas.microsoft.com/office/drawing/2010/main" val="0"/>
              </a:ext>
            </a:extLst>
          </a:blip>
          <a:srcRect l="4405" t="73784" r="87766" b="7678"/>
          <a:stretch/>
        </p:blipFill>
        <p:spPr>
          <a:xfrm>
            <a:off x="1326190" y="2916130"/>
            <a:ext cx="733749" cy="1737510"/>
          </a:xfrm>
          <a:prstGeom prst="rect">
            <a:avLst/>
          </a:prstGeom>
        </p:spPr>
      </p:pic>
      <p:pic>
        <p:nvPicPr>
          <p:cNvPr id="66" name="Picture 65"/>
          <p:cNvPicPr>
            <a:picLocks noChangeAspect="1"/>
          </p:cNvPicPr>
          <p:nvPr/>
        </p:nvPicPr>
        <p:blipFill rotWithShape="1">
          <a:blip r:embed="rId9" cstate="print">
            <a:extLst>
              <a:ext uri="{28A0092B-C50C-407E-A947-70E740481C1C}">
                <a14:useLocalDpi xmlns:a14="http://schemas.microsoft.com/office/drawing/2010/main" val="0"/>
              </a:ext>
            </a:extLst>
          </a:blip>
          <a:srcRect l="14901" t="80137" r="78150" b="7678"/>
          <a:stretch/>
        </p:blipFill>
        <p:spPr>
          <a:xfrm>
            <a:off x="2099208" y="3509167"/>
            <a:ext cx="651360" cy="1142071"/>
          </a:xfrm>
          <a:prstGeom prst="rect">
            <a:avLst/>
          </a:prstGeom>
        </p:spPr>
      </p:pic>
      <p:pic>
        <p:nvPicPr>
          <p:cNvPr id="73" name="Picture 72"/>
          <p:cNvPicPr>
            <a:picLocks noChangeAspect="1"/>
          </p:cNvPicPr>
          <p:nvPr/>
        </p:nvPicPr>
        <p:blipFill rotWithShape="1">
          <a:blip r:embed="rId10" cstate="print">
            <a:extLst>
              <a:ext uri="{28A0092B-C50C-407E-A947-70E740481C1C}">
                <a14:useLocalDpi xmlns:a14="http://schemas.microsoft.com/office/drawing/2010/main" val="0"/>
              </a:ext>
            </a:extLst>
          </a:blip>
          <a:srcRect l="65520" t="12857" r="14762" b="44033"/>
          <a:stretch/>
        </p:blipFill>
        <p:spPr>
          <a:xfrm>
            <a:off x="5159879" y="3506144"/>
            <a:ext cx="622063" cy="1160071"/>
          </a:xfrm>
          <a:prstGeom prst="rect">
            <a:avLst/>
          </a:prstGeom>
        </p:spPr>
      </p:pic>
      <p:pic>
        <p:nvPicPr>
          <p:cNvPr id="30" name="Grafik 13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63733" y="4078276"/>
            <a:ext cx="329459" cy="573142"/>
          </a:xfrm>
          <a:prstGeom prst="rect">
            <a:avLst/>
          </a:prstGeom>
        </p:spPr>
      </p:pic>
      <p:pic>
        <p:nvPicPr>
          <p:cNvPr id="32" name="Grafik 1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83809" y="3293077"/>
            <a:ext cx="647926" cy="1421257"/>
          </a:xfrm>
          <a:prstGeom prst="rect">
            <a:avLst/>
          </a:prstGeom>
        </p:spPr>
      </p:pic>
      <p:sp>
        <p:nvSpPr>
          <p:cNvPr id="29" name="Date Placeholder 3"/>
          <p:cNvSpPr>
            <a:spLocks noGrp="1"/>
          </p:cNvSpPr>
          <p:nvPr>
            <p:ph type="dt" sz="half" idx="10"/>
          </p:nvPr>
        </p:nvSpPr>
        <p:spPr/>
        <p:txBody>
          <a:bodyPr/>
          <a:lstStyle/>
          <a:p>
            <a:fld id="{42D6602D-A9B7-F949-A2F7-1CC7A5D225FC}" type="datetime1">
              <a:rPr lang="sv-SE" smtClean="0"/>
              <a:t>2017-09-25</a:t>
            </a:fld>
            <a:endParaRPr lang="en-GB" dirty="0"/>
          </a:p>
        </p:txBody>
      </p:sp>
      <p:sp>
        <p:nvSpPr>
          <p:cNvPr id="21" name="TextBox 20"/>
          <p:cNvSpPr txBox="1"/>
          <p:nvPr/>
        </p:nvSpPr>
        <p:spPr>
          <a:xfrm>
            <a:off x="9131296" y="3644051"/>
            <a:ext cx="2405839" cy="369332"/>
          </a:xfrm>
          <a:prstGeom prst="rect">
            <a:avLst/>
          </a:prstGeom>
          <a:noFill/>
        </p:spPr>
        <p:txBody>
          <a:bodyPr wrap="square" rtlCol="0">
            <a:spAutoFit/>
          </a:bodyPr>
          <a:lstStyle/>
          <a:p>
            <a:pPr algn="ctr"/>
            <a:r>
              <a:rPr lang="en-US" sz="900" b="1" dirty="0" smtClean="0">
                <a:solidFill>
                  <a:schemeClr val="tx2"/>
                </a:solidFill>
              </a:rPr>
              <a:t>Atlantis Angulated Screw Access(ASA) Screwdriver and bridge screw </a:t>
            </a:r>
            <a:endParaRPr lang="en-US" sz="900" b="1" dirty="0">
              <a:solidFill>
                <a:schemeClr val="tx2"/>
              </a:solidFill>
            </a:endParaRPr>
          </a:p>
        </p:txBody>
      </p:sp>
      <p:sp>
        <p:nvSpPr>
          <p:cNvPr id="24" name="TextBox 23"/>
          <p:cNvSpPr txBox="1"/>
          <p:nvPr/>
        </p:nvSpPr>
        <p:spPr>
          <a:xfrm>
            <a:off x="9085798" y="5427535"/>
            <a:ext cx="2466032" cy="153888"/>
          </a:xfrm>
          <a:prstGeom prst="rect">
            <a:avLst/>
          </a:prstGeom>
          <a:noFill/>
        </p:spPr>
        <p:txBody>
          <a:bodyPr wrap="square" lIns="0" tIns="0" rIns="0" bIns="0" rtlCol="0">
            <a:spAutoFit/>
          </a:bodyPr>
          <a:lstStyle/>
          <a:p>
            <a:pPr algn="ctr"/>
            <a:r>
              <a:rPr lang="en-US" sz="1000" dirty="0" smtClean="0">
                <a:solidFill>
                  <a:schemeClr val="tx2"/>
                </a:solidFill>
              </a:rPr>
              <a:t>Polymerization Sleeve </a:t>
            </a:r>
          </a:p>
        </p:txBody>
      </p:sp>
      <p:pic>
        <p:nvPicPr>
          <p:cNvPr id="5" name="Picture 4"/>
          <p:cNvPicPr>
            <a:picLocks noChangeAspect="1"/>
          </p:cNvPicPr>
          <p:nvPr/>
        </p:nvPicPr>
        <p:blipFill>
          <a:blip r:embed="rId13"/>
          <a:stretch>
            <a:fillRect/>
          </a:stretch>
        </p:blipFill>
        <p:spPr>
          <a:xfrm>
            <a:off x="9529182" y="4630442"/>
            <a:ext cx="1457143" cy="819048"/>
          </a:xfrm>
          <a:prstGeom prst="rect">
            <a:avLst/>
          </a:prstGeom>
        </p:spPr>
      </p:pic>
      <p:sp>
        <p:nvSpPr>
          <p:cNvPr id="27" name="TextBox 26"/>
          <p:cNvSpPr txBox="1"/>
          <p:nvPr/>
        </p:nvSpPr>
        <p:spPr>
          <a:xfrm>
            <a:off x="8213051" y="4673326"/>
            <a:ext cx="813427" cy="369332"/>
          </a:xfrm>
          <a:prstGeom prst="rect">
            <a:avLst/>
          </a:prstGeom>
          <a:noFill/>
        </p:spPr>
        <p:txBody>
          <a:bodyPr wrap="square" rtlCol="0">
            <a:spAutoFit/>
          </a:bodyPr>
          <a:lstStyle/>
          <a:p>
            <a:pPr algn="ctr"/>
            <a:r>
              <a:rPr lang="sv-SE" sz="900" b="1" dirty="0" smtClean="0">
                <a:solidFill>
                  <a:schemeClr val="tx2"/>
                </a:solidFill>
              </a:rPr>
              <a:t>Multibase Driver EV</a:t>
            </a:r>
            <a:endParaRPr lang="sv-SE" sz="900" b="1" dirty="0">
              <a:solidFill>
                <a:schemeClr val="tx2"/>
              </a:solidFill>
            </a:endParaRPr>
          </a:p>
        </p:txBody>
      </p:sp>
      <p:sp>
        <p:nvSpPr>
          <p:cNvPr id="28" name="TextBox 27"/>
          <p:cNvSpPr txBox="1"/>
          <p:nvPr/>
        </p:nvSpPr>
        <p:spPr>
          <a:xfrm>
            <a:off x="7019408" y="4673326"/>
            <a:ext cx="953803" cy="369332"/>
          </a:xfrm>
          <a:prstGeom prst="rect">
            <a:avLst/>
          </a:prstGeom>
          <a:noFill/>
        </p:spPr>
        <p:txBody>
          <a:bodyPr wrap="square" rtlCol="0">
            <a:spAutoFit/>
          </a:bodyPr>
          <a:lstStyle/>
          <a:p>
            <a:pPr algn="ctr"/>
            <a:r>
              <a:rPr lang="sv-SE" sz="900" b="1" dirty="0" smtClean="0">
                <a:solidFill>
                  <a:schemeClr val="tx2"/>
                </a:solidFill>
              </a:rPr>
              <a:t>Lab abutment Pin</a:t>
            </a:r>
            <a:endParaRPr lang="sv-SE" sz="900" b="1" dirty="0">
              <a:solidFill>
                <a:schemeClr val="tx2"/>
              </a:solidFill>
            </a:endParaRPr>
          </a:p>
        </p:txBody>
      </p:sp>
      <p:sp>
        <p:nvSpPr>
          <p:cNvPr id="33" name="TextBox 32"/>
          <p:cNvSpPr txBox="1"/>
          <p:nvPr/>
        </p:nvSpPr>
        <p:spPr>
          <a:xfrm>
            <a:off x="5909858" y="4673326"/>
            <a:ext cx="813427" cy="230832"/>
          </a:xfrm>
          <a:prstGeom prst="rect">
            <a:avLst/>
          </a:prstGeom>
          <a:noFill/>
        </p:spPr>
        <p:txBody>
          <a:bodyPr wrap="square" rtlCol="0">
            <a:spAutoFit/>
          </a:bodyPr>
          <a:lstStyle/>
          <a:p>
            <a:pPr algn="ctr"/>
            <a:r>
              <a:rPr lang="sv-SE" sz="900" b="1" dirty="0" smtClean="0">
                <a:solidFill>
                  <a:schemeClr val="tx2"/>
                </a:solidFill>
              </a:rPr>
              <a:t>Replica</a:t>
            </a:r>
            <a:endParaRPr lang="sv-SE" sz="900" b="1" dirty="0">
              <a:solidFill>
                <a:schemeClr val="tx2"/>
              </a:solidFill>
            </a:endParaRPr>
          </a:p>
        </p:txBody>
      </p:sp>
      <p:sp>
        <p:nvSpPr>
          <p:cNvPr id="34" name="TextBox 33"/>
          <p:cNvSpPr txBox="1"/>
          <p:nvPr/>
        </p:nvSpPr>
        <p:spPr>
          <a:xfrm>
            <a:off x="4960966" y="4684700"/>
            <a:ext cx="1011461" cy="369332"/>
          </a:xfrm>
          <a:prstGeom prst="rect">
            <a:avLst/>
          </a:prstGeom>
          <a:noFill/>
        </p:spPr>
        <p:txBody>
          <a:bodyPr wrap="square" rtlCol="0">
            <a:spAutoFit/>
          </a:bodyPr>
          <a:lstStyle/>
          <a:p>
            <a:pPr algn="ctr"/>
            <a:r>
              <a:rPr lang="sv-SE" sz="900" b="1" dirty="0" smtClean="0">
                <a:solidFill>
                  <a:schemeClr val="tx2"/>
                </a:solidFill>
              </a:rPr>
              <a:t>Burnout Cylinder</a:t>
            </a:r>
            <a:endParaRPr lang="sv-SE" sz="900" b="1" dirty="0">
              <a:solidFill>
                <a:schemeClr val="tx2"/>
              </a:solidFill>
            </a:endParaRPr>
          </a:p>
        </p:txBody>
      </p:sp>
      <p:sp>
        <p:nvSpPr>
          <p:cNvPr id="36" name="TextBox 35"/>
          <p:cNvSpPr txBox="1"/>
          <p:nvPr/>
        </p:nvSpPr>
        <p:spPr>
          <a:xfrm>
            <a:off x="4343007" y="4670104"/>
            <a:ext cx="1011461" cy="369332"/>
          </a:xfrm>
          <a:prstGeom prst="rect">
            <a:avLst/>
          </a:prstGeom>
          <a:noFill/>
        </p:spPr>
        <p:txBody>
          <a:bodyPr wrap="square" rtlCol="0">
            <a:spAutoFit/>
          </a:bodyPr>
          <a:lstStyle/>
          <a:p>
            <a:pPr algn="ctr"/>
            <a:r>
              <a:rPr lang="sv-SE" sz="900" b="1" dirty="0" smtClean="0">
                <a:solidFill>
                  <a:schemeClr val="tx2"/>
                </a:solidFill>
              </a:rPr>
              <a:t>Temporary Cylinder</a:t>
            </a:r>
            <a:endParaRPr lang="sv-SE" sz="900" b="1" dirty="0">
              <a:solidFill>
                <a:schemeClr val="tx2"/>
              </a:solidFill>
            </a:endParaRPr>
          </a:p>
        </p:txBody>
      </p:sp>
      <p:sp>
        <p:nvSpPr>
          <p:cNvPr id="37" name="TextBox 36"/>
          <p:cNvSpPr txBox="1"/>
          <p:nvPr/>
        </p:nvSpPr>
        <p:spPr>
          <a:xfrm>
            <a:off x="2742486" y="4652162"/>
            <a:ext cx="953803" cy="369332"/>
          </a:xfrm>
          <a:prstGeom prst="rect">
            <a:avLst/>
          </a:prstGeom>
          <a:noFill/>
        </p:spPr>
        <p:txBody>
          <a:bodyPr wrap="square" rtlCol="0">
            <a:spAutoFit/>
          </a:bodyPr>
          <a:lstStyle/>
          <a:p>
            <a:pPr algn="ctr"/>
            <a:r>
              <a:rPr lang="sv-SE" sz="900" b="1" dirty="0" smtClean="0">
                <a:solidFill>
                  <a:schemeClr val="tx2"/>
                </a:solidFill>
              </a:rPr>
              <a:t>Bridge </a:t>
            </a:r>
          </a:p>
          <a:p>
            <a:pPr algn="ctr"/>
            <a:r>
              <a:rPr lang="sv-SE" sz="900" b="1" dirty="0" smtClean="0">
                <a:solidFill>
                  <a:schemeClr val="tx2"/>
                </a:solidFill>
              </a:rPr>
              <a:t>Screw </a:t>
            </a:r>
          </a:p>
        </p:txBody>
      </p:sp>
      <p:sp>
        <p:nvSpPr>
          <p:cNvPr id="38" name="TextBox 37"/>
          <p:cNvSpPr txBox="1"/>
          <p:nvPr/>
        </p:nvSpPr>
        <p:spPr>
          <a:xfrm>
            <a:off x="1987204" y="4683697"/>
            <a:ext cx="813427" cy="646331"/>
          </a:xfrm>
          <a:prstGeom prst="rect">
            <a:avLst/>
          </a:prstGeom>
          <a:noFill/>
        </p:spPr>
        <p:txBody>
          <a:bodyPr wrap="square" rtlCol="0">
            <a:spAutoFit/>
          </a:bodyPr>
          <a:lstStyle/>
          <a:p>
            <a:pPr algn="ctr"/>
            <a:r>
              <a:rPr lang="en-US" sz="900" b="1" dirty="0" smtClean="0">
                <a:solidFill>
                  <a:schemeClr val="tx2"/>
                </a:solidFill>
              </a:rPr>
              <a:t>Transfer   for closed tray option</a:t>
            </a:r>
          </a:p>
          <a:p>
            <a:pPr algn="ctr"/>
            <a:endParaRPr lang="en-US" sz="900" b="1" dirty="0">
              <a:solidFill>
                <a:schemeClr val="tx2"/>
              </a:solidFill>
            </a:endParaRPr>
          </a:p>
        </p:txBody>
      </p:sp>
      <p:sp>
        <p:nvSpPr>
          <p:cNvPr id="39" name="TextBox 38"/>
          <p:cNvSpPr txBox="1"/>
          <p:nvPr/>
        </p:nvSpPr>
        <p:spPr>
          <a:xfrm>
            <a:off x="1256414" y="4683697"/>
            <a:ext cx="813427" cy="507831"/>
          </a:xfrm>
          <a:prstGeom prst="rect">
            <a:avLst/>
          </a:prstGeom>
          <a:noFill/>
        </p:spPr>
        <p:txBody>
          <a:bodyPr wrap="square" rtlCol="0">
            <a:spAutoFit/>
          </a:bodyPr>
          <a:lstStyle/>
          <a:p>
            <a:pPr algn="ctr"/>
            <a:r>
              <a:rPr lang="en-US" sz="900" b="1" dirty="0" smtClean="0">
                <a:solidFill>
                  <a:schemeClr val="tx2"/>
                </a:solidFill>
              </a:rPr>
              <a:t>Pick-up </a:t>
            </a:r>
          </a:p>
          <a:p>
            <a:pPr algn="ctr"/>
            <a:r>
              <a:rPr lang="en-US" sz="900" b="1" dirty="0" smtClean="0">
                <a:solidFill>
                  <a:schemeClr val="tx2"/>
                </a:solidFill>
              </a:rPr>
              <a:t>for open tray option</a:t>
            </a:r>
            <a:endParaRPr lang="en-US" sz="900" b="1" dirty="0">
              <a:solidFill>
                <a:schemeClr val="tx2"/>
              </a:solidFill>
            </a:endParaRPr>
          </a:p>
        </p:txBody>
      </p:sp>
      <p:sp>
        <p:nvSpPr>
          <p:cNvPr id="40" name="TextBox 39"/>
          <p:cNvSpPr txBox="1"/>
          <p:nvPr/>
        </p:nvSpPr>
        <p:spPr>
          <a:xfrm>
            <a:off x="341158" y="4714334"/>
            <a:ext cx="813427" cy="230832"/>
          </a:xfrm>
          <a:prstGeom prst="rect">
            <a:avLst/>
          </a:prstGeom>
          <a:noFill/>
        </p:spPr>
        <p:txBody>
          <a:bodyPr wrap="square" rtlCol="0">
            <a:spAutoFit/>
          </a:bodyPr>
          <a:lstStyle/>
          <a:p>
            <a:pPr algn="ctr"/>
            <a:r>
              <a:rPr lang="sv-SE" sz="900" b="1" dirty="0" smtClean="0">
                <a:solidFill>
                  <a:schemeClr val="tx2"/>
                </a:solidFill>
              </a:rPr>
              <a:t>Heal Cap</a:t>
            </a:r>
            <a:endParaRPr lang="sv-SE" sz="900" b="1" dirty="0">
              <a:solidFill>
                <a:schemeClr val="tx2"/>
              </a:solidFill>
            </a:endParaRPr>
          </a:p>
        </p:txBody>
      </p:sp>
      <p:sp>
        <p:nvSpPr>
          <p:cNvPr id="41" name="Slide Number Placeholder 5"/>
          <p:cNvSpPr>
            <a:spLocks noGrp="1"/>
          </p:cNvSpPr>
          <p:nvPr>
            <p:ph type="sldNum" sz="quarter" idx="4294967295"/>
          </p:nvPr>
        </p:nvSpPr>
        <p:spPr>
          <a:xfrm>
            <a:off x="226965" y="6498561"/>
            <a:ext cx="382599" cy="176675"/>
          </a:xfrm>
          <a:prstGeom prst="rect">
            <a:avLst/>
          </a:prstGeom>
        </p:spPr>
        <p:txBody>
          <a:bodyPr/>
          <a:lstStyle/>
          <a:p>
            <a:r>
              <a:rPr lang="en-GB" sz="800" dirty="0" smtClean="0">
                <a:solidFill>
                  <a:schemeClr val="accent3"/>
                </a:solidFill>
              </a:rPr>
              <a:t>20</a:t>
            </a:r>
            <a:endParaRPr lang="en-GB" sz="800" dirty="0">
              <a:solidFill>
                <a:schemeClr val="accent3"/>
              </a:solidFill>
            </a:endParaRPr>
          </a:p>
        </p:txBody>
      </p:sp>
      <p:sp>
        <p:nvSpPr>
          <p:cNvPr id="31" name="TextBox 30"/>
          <p:cNvSpPr txBox="1"/>
          <p:nvPr/>
        </p:nvSpPr>
        <p:spPr>
          <a:xfrm>
            <a:off x="3382200" y="4645284"/>
            <a:ext cx="953803" cy="369332"/>
          </a:xfrm>
          <a:prstGeom prst="rect">
            <a:avLst/>
          </a:prstGeom>
          <a:noFill/>
        </p:spPr>
        <p:txBody>
          <a:bodyPr wrap="square" rtlCol="0">
            <a:spAutoFit/>
          </a:bodyPr>
          <a:lstStyle/>
          <a:p>
            <a:pPr algn="ctr"/>
            <a:r>
              <a:rPr lang="sv-SE" sz="900" b="1" dirty="0" smtClean="0">
                <a:solidFill>
                  <a:schemeClr val="tx2"/>
                </a:solidFill>
              </a:rPr>
              <a:t>Lab Bridge Screw</a:t>
            </a:r>
            <a:endParaRPr lang="sv-SE" sz="900" b="1" dirty="0">
              <a:solidFill>
                <a:schemeClr val="tx2"/>
              </a:solidFill>
            </a:endParaRPr>
          </a:p>
        </p:txBody>
      </p:sp>
      <p:pic>
        <p:nvPicPr>
          <p:cNvPr id="45" name="Picture 44"/>
          <p:cNvPicPr>
            <a:picLocks noChangeAspect="1"/>
          </p:cNvPicPr>
          <p:nvPr/>
        </p:nvPicPr>
        <p:blipFill rotWithShape="1">
          <a:blip r:embed="rId14" cstate="print">
            <a:extLst>
              <a:ext uri="{28A0092B-C50C-407E-A947-70E740481C1C}">
                <a14:useLocalDpi xmlns:a14="http://schemas.microsoft.com/office/drawing/2010/main" val="0"/>
              </a:ext>
            </a:extLst>
          </a:blip>
          <a:srcRect l="-1946" t="-2029" r="30674" b="28017"/>
          <a:stretch/>
        </p:blipFill>
        <p:spPr>
          <a:xfrm>
            <a:off x="9546122" y="1313298"/>
            <a:ext cx="1788948" cy="2476962"/>
          </a:xfrm>
          <a:prstGeom prst="rect">
            <a:avLst/>
          </a:prstGeom>
          <a:effectLst>
            <a:softEdge rad="12700"/>
          </a:effectLst>
          <a:scene3d>
            <a:camera prst="orthographicFront">
              <a:rot lat="20999997" lon="11100003" rev="10799999"/>
            </a:camera>
            <a:lightRig rig="threePt" dir="t"/>
          </a:scene3d>
        </p:spPr>
      </p:pic>
    </p:spTree>
    <p:extLst>
      <p:ext uri="{BB962C8B-B14F-4D97-AF65-F5344CB8AC3E}">
        <p14:creationId xmlns:p14="http://schemas.microsoft.com/office/powerpoint/2010/main" val="305620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left)">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wipe(left)">
                                      <p:cBhvr>
                                        <p:cTn id="15" dur="500"/>
                                        <p:tgtEl>
                                          <p:spTgt spid="65"/>
                                        </p:tgtEl>
                                      </p:cBhvr>
                                    </p:animEffect>
                                  </p:childTnLst>
                                </p:cTn>
                              </p:par>
                              <p:par>
                                <p:cTn id="16" presetID="22" presetClass="entr" presetSubtype="8" fill="hold" nodeType="with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wipe(left)">
                                      <p:cBhvr>
                                        <p:cTn id="18" dur="500"/>
                                        <p:tgtEl>
                                          <p:spTgt spid="6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500"/>
                                        <p:tgtEl>
                                          <p:spTgt spid="3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par>
                                <p:cTn id="30" presetID="22" presetClass="entr" presetSubtype="8" fill="hold" nodeType="with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left)">
                                      <p:cBhvr>
                                        <p:cTn id="32" dur="500"/>
                                        <p:tgtEl>
                                          <p:spTgt spid="6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left)">
                                      <p:cBhvr>
                                        <p:cTn id="35" dur="500"/>
                                        <p:tgtEl>
                                          <p:spTgt spid="3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left)">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500"/>
                                        <p:tgtEl>
                                          <p:spTgt spid="32"/>
                                        </p:tgtEl>
                                      </p:cBhvr>
                                    </p:animEffect>
                                  </p:childTnLst>
                                </p:cTn>
                              </p:par>
                              <p:par>
                                <p:cTn id="44" presetID="22" presetClass="entr" presetSubtype="8" fill="hold" nodeType="with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wipe(left)">
                                      <p:cBhvr>
                                        <p:cTn id="46" dur="500"/>
                                        <p:tgtEl>
                                          <p:spTgt spid="73"/>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wipe(left)">
                                      <p:cBhvr>
                                        <p:cTn id="49" dur="500"/>
                                        <p:tgtEl>
                                          <p:spTgt spid="3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left)">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78"/>
                                        </p:tgtEl>
                                        <p:attrNameLst>
                                          <p:attrName>style.visibility</p:attrName>
                                        </p:attrNameLst>
                                      </p:cBhvr>
                                      <p:to>
                                        <p:strVal val="visible"/>
                                      </p:to>
                                    </p:set>
                                    <p:animEffect transition="in" filter="wipe(left)">
                                      <p:cBhvr>
                                        <p:cTn id="57" dur="500"/>
                                        <p:tgtEl>
                                          <p:spTgt spid="78"/>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left)">
                                      <p:cBhvr>
                                        <p:cTn id="60" dur="5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wipe(left)">
                                      <p:cBhvr>
                                        <p:cTn id="65" dur="500"/>
                                        <p:tgtEl>
                                          <p:spTgt spid="63"/>
                                        </p:tgtEl>
                                      </p:cBhvr>
                                    </p:animEffect>
                                  </p:childTnLst>
                                </p:cTn>
                              </p:par>
                              <p:par>
                                <p:cTn id="66" presetID="22" presetClass="entr" presetSubtype="8" fill="hold" nodeType="with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wipe(left)">
                                      <p:cBhvr>
                                        <p:cTn id="68" dur="500"/>
                                        <p:tgtEl>
                                          <p:spTgt spid="71"/>
                                        </p:tgtEl>
                                      </p:cBhvr>
                                    </p:animEffect>
                                  </p:childTnLst>
                                </p:cTn>
                              </p:par>
                              <p:par>
                                <p:cTn id="69" presetID="22" presetClass="entr" presetSubtype="8" fill="hold" nodeType="withEffect">
                                  <p:stCondLst>
                                    <p:cond delay="0"/>
                                  </p:stCondLst>
                                  <p:childTnLst>
                                    <p:set>
                                      <p:cBhvr>
                                        <p:cTn id="70" dur="1" fill="hold">
                                          <p:stCondLst>
                                            <p:cond delay="0"/>
                                          </p:stCondLst>
                                        </p:cTn>
                                        <p:tgtEl>
                                          <p:spTgt spid="72"/>
                                        </p:tgtEl>
                                        <p:attrNameLst>
                                          <p:attrName>style.visibility</p:attrName>
                                        </p:attrNameLst>
                                      </p:cBhvr>
                                      <p:to>
                                        <p:strVal val="visible"/>
                                      </p:to>
                                    </p:set>
                                    <p:animEffect transition="in" filter="wipe(left)">
                                      <p:cBhvr>
                                        <p:cTn id="71" dur="500"/>
                                        <p:tgtEl>
                                          <p:spTgt spid="72"/>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wipe(left)">
                                      <p:cBhvr>
                                        <p:cTn id="74" dur="500"/>
                                        <p:tgtEl>
                                          <p:spTgt spid="2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79"/>
                                        </p:tgtEl>
                                        <p:attrNameLst>
                                          <p:attrName>style.visibility</p:attrName>
                                        </p:attrNameLst>
                                      </p:cBhvr>
                                      <p:to>
                                        <p:strVal val="visible"/>
                                      </p:to>
                                    </p:set>
                                    <p:animEffect transition="in" filter="wipe(left)">
                                      <p:cBhvr>
                                        <p:cTn id="79" dur="500"/>
                                        <p:tgtEl>
                                          <p:spTgt spid="79"/>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wipe(left)">
                                      <p:cBhvr>
                                        <p:cTn id="82" dur="500"/>
                                        <p:tgtEl>
                                          <p:spTgt spid="27"/>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wipe(left)">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5"/>
                                        </p:tgtEl>
                                        <p:attrNameLst>
                                          <p:attrName>style.visibility</p:attrName>
                                        </p:attrNameLst>
                                      </p:cBhvr>
                                      <p:to>
                                        <p:strVal val="visible"/>
                                      </p:to>
                                    </p:set>
                                    <p:animEffect transition="in" filter="wipe(left)">
                                      <p:cBhvr>
                                        <p:cTn id="90" dur="500"/>
                                        <p:tgtEl>
                                          <p:spTgt spid="5"/>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wipe(left)">
                                      <p:cBhvr>
                                        <p:cTn id="9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7" grpId="0"/>
      <p:bldP spid="28" grpId="0"/>
      <p:bldP spid="33" grpId="0"/>
      <p:bldP spid="34" grpId="0"/>
      <p:bldP spid="36" grpId="0"/>
      <p:bldP spid="37" grpId="0"/>
      <p:bldP spid="38" grpId="0"/>
      <p:bldP spid="39" grpId="0"/>
      <p:bldP spid="40"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352502281"/>
              </p:ext>
            </p:extLst>
          </p:nvPr>
        </p:nvGraphicFramePr>
        <p:xfrm>
          <a:off x="565485" y="1200506"/>
          <a:ext cx="8903368" cy="4122595"/>
        </p:xfrm>
        <a:graphic>
          <a:graphicData uri="http://schemas.openxmlformats.org/drawingml/2006/table">
            <a:tbl>
              <a:tblPr firstRow="1" bandRow="1">
                <a:tableStyleId>{912C8C85-51F0-491E-9774-3900AFEF0FD7}</a:tableStyleId>
              </a:tblPr>
              <a:tblGrid>
                <a:gridCol w="3537480"/>
                <a:gridCol w="2171078"/>
                <a:gridCol w="1498357"/>
                <a:gridCol w="1696453"/>
              </a:tblGrid>
              <a:tr h="362512">
                <a:tc>
                  <a:txBody>
                    <a:bodyPr/>
                    <a:lstStyle/>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noProof="0" dirty="0" smtClean="0"/>
                        <a:t>Markings</a:t>
                      </a:r>
                      <a:endParaRPr lang="en-US" sz="16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noProof="0" dirty="0" smtClean="0"/>
                        <a:t>Material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4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noProof="0" dirty="0" smtClean="0">
                          <a:solidFill>
                            <a:schemeClr val="tx2"/>
                          </a:solidFill>
                        </a:rPr>
                        <a:t>Multibase EV </a:t>
                      </a:r>
                      <a:br>
                        <a:rPr lang="en-US" sz="1400" noProof="0" dirty="0" smtClean="0">
                          <a:solidFill>
                            <a:schemeClr val="tx2"/>
                          </a:solidFill>
                        </a:rPr>
                      </a:br>
                      <a:r>
                        <a:rPr lang="en-US" sz="1400" noProof="0" dirty="0" smtClean="0">
                          <a:solidFill>
                            <a:schemeClr val="tx2"/>
                          </a:solidFill>
                        </a:rPr>
                        <a:t>Heal Cap</a:t>
                      </a:r>
                      <a:r>
                        <a:rPr lang="en-US" sz="1400" baseline="0" noProof="0" dirty="0" smtClean="0">
                          <a:solidFill>
                            <a:schemeClr val="tx2"/>
                          </a:solidFill>
                        </a:rPr>
                        <a:t> </a:t>
                      </a:r>
                      <a:r>
                        <a:rPr lang="en-US" sz="1400" noProof="0" dirty="0" smtClean="0">
                          <a:solidFill>
                            <a:schemeClr val="tx2"/>
                          </a:solidFill>
                        </a:rPr>
                        <a:t>Ø 5.4 mm – 4 mm</a:t>
                      </a:r>
                    </a:p>
                    <a:p>
                      <a:endParaRPr lang="en-US" sz="4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4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4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400" kern="1200" noProof="0" dirty="0" smtClean="0">
                          <a:solidFill>
                            <a:schemeClr val="tx2"/>
                          </a:solidFill>
                          <a:latin typeface="+mn-lt"/>
                          <a:ea typeface="+mn-ea"/>
                          <a:cs typeface="+mn-cs"/>
                        </a:rPr>
                        <a:t>Titanium</a:t>
                      </a:r>
                    </a:p>
                    <a:p>
                      <a:pPr marL="0" algn="l" defTabSz="914400" rtl="0" eaLnBrk="1" latinLnBrk="0" hangingPunct="1"/>
                      <a:r>
                        <a:rPr lang="en-US" sz="1400" kern="1200" noProof="0" dirty="0" smtClean="0">
                          <a:solidFill>
                            <a:schemeClr val="tx2"/>
                          </a:solidFill>
                          <a:latin typeface="+mn-lt"/>
                          <a:ea typeface="+mn-ea"/>
                          <a:cs typeface="+mn-cs"/>
                        </a:rPr>
                        <a:t>Sterile</a:t>
                      </a:r>
                      <a:endParaRPr lang="en-US" sz="1400" kern="1200" noProof="0" dirty="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2417">
                <a:tc>
                  <a:txBody>
                    <a:bodyPr/>
                    <a:lstStyle/>
                    <a:p>
                      <a:r>
                        <a:rPr lang="sv-SE" sz="1400" dirty="0" smtClean="0">
                          <a:solidFill>
                            <a:schemeClr val="tx2"/>
                          </a:solidFill>
                        </a:rPr>
                        <a:t>Multibase EV </a:t>
                      </a:r>
                      <a:br>
                        <a:rPr lang="sv-SE" sz="1400" dirty="0" smtClean="0">
                          <a:solidFill>
                            <a:schemeClr val="tx2"/>
                          </a:solidFill>
                        </a:rPr>
                      </a:br>
                      <a:r>
                        <a:rPr lang="sv-SE" sz="1400" dirty="0" smtClean="0">
                          <a:solidFill>
                            <a:schemeClr val="tx2"/>
                          </a:solidFill>
                        </a:rPr>
                        <a:t>Bridge Screw</a:t>
                      </a:r>
                      <a:r>
                        <a:rPr lang="sv-SE" sz="1400" baseline="0" dirty="0" smtClean="0">
                          <a:solidFill>
                            <a:schemeClr val="tx2"/>
                          </a:solidFill>
                        </a:rPr>
                        <a:t> </a:t>
                      </a:r>
                      <a:r>
                        <a:rPr lang="sv-SE" sz="1400" dirty="0" smtClean="0">
                          <a:solidFill>
                            <a:schemeClr val="tx2"/>
                          </a:solidFill>
                        </a:rPr>
                        <a:t>M1.4</a:t>
                      </a:r>
                    </a:p>
                    <a:p>
                      <a:endParaRPr lang="sv-SE" sz="1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4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4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400" kern="1200" noProof="0" dirty="0" smtClean="0">
                          <a:solidFill>
                            <a:schemeClr val="tx2"/>
                          </a:solidFill>
                          <a:latin typeface="+mn-lt"/>
                          <a:ea typeface="+mn-ea"/>
                          <a:cs typeface="+mn-cs"/>
                        </a:rPr>
                        <a:t>Titanium</a:t>
                      </a:r>
                    </a:p>
                    <a:p>
                      <a:endParaRPr lang="en-US" sz="4000" noProof="0" dirty="0" smtClean="0"/>
                    </a:p>
                    <a:p>
                      <a:endParaRPr lang="en-US" sz="4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Date Placeholder 3"/>
          <p:cNvSpPr>
            <a:spLocks noGrp="1"/>
          </p:cNvSpPr>
          <p:nvPr>
            <p:ph type="dt" sz="half" idx="2"/>
          </p:nvPr>
        </p:nvSpPr>
        <p:spPr/>
        <p:txBody>
          <a:bodyPr/>
          <a:lstStyle/>
          <a:p>
            <a:fld id="{60CEF676-3624-EA48-BEEB-9D394F2ACE5E}" type="datetime1">
              <a:rPr lang="sv-SE" smtClean="0"/>
              <a:t>2017-09-25</a:t>
            </a:fld>
            <a:endParaRPr lang="en-GB" dirty="0"/>
          </a:p>
        </p:txBody>
      </p:sp>
      <p:sp>
        <p:nvSpPr>
          <p:cNvPr id="6" name="Slide Number Placeholder 5"/>
          <p:cNvSpPr>
            <a:spLocks noGrp="1"/>
          </p:cNvSpPr>
          <p:nvPr>
            <p:ph type="sldNum" sz="quarter" idx="4294967295"/>
          </p:nvPr>
        </p:nvSpPr>
        <p:spPr>
          <a:xfrm>
            <a:off x="330201" y="6498561"/>
            <a:ext cx="382599" cy="176675"/>
          </a:xfrm>
        </p:spPr>
        <p:txBody>
          <a:bodyPr/>
          <a:lstStyle/>
          <a:p>
            <a:fld id="{45D37B1E-C366-494F-A587-962AD9AABC83}" type="slidenum">
              <a:rPr lang="en-GB" smtClean="0"/>
              <a:pPr/>
              <a:t>23</a:t>
            </a:fld>
            <a:endParaRPr lang="en-GB" dirty="0"/>
          </a:p>
        </p:txBody>
      </p:sp>
      <p:sp>
        <p:nvSpPr>
          <p:cNvPr id="9" name="TextBox 8"/>
          <p:cNvSpPr txBox="1"/>
          <p:nvPr/>
        </p:nvSpPr>
        <p:spPr>
          <a:xfrm>
            <a:off x="5908614" y="2185968"/>
            <a:ext cx="288541" cy="138499"/>
          </a:xfrm>
          <a:prstGeom prst="rect">
            <a:avLst/>
          </a:prstGeom>
          <a:noFill/>
        </p:spPr>
        <p:txBody>
          <a:bodyPr wrap="none" lIns="0" tIns="0" rIns="0" bIns="0" rtlCol="0">
            <a:spAutoFit/>
          </a:bodyPr>
          <a:lstStyle/>
          <a:p>
            <a:r>
              <a:rPr lang="sv-SE" sz="900" dirty="0"/>
              <a:t>4</a:t>
            </a:r>
            <a:r>
              <a:rPr lang="sv-SE" sz="900" dirty="0" smtClean="0"/>
              <a:t> mm</a:t>
            </a:r>
          </a:p>
        </p:txBody>
      </p:sp>
      <p:sp>
        <p:nvSpPr>
          <p:cNvPr id="10" name="TextBox 9"/>
          <p:cNvSpPr txBox="1"/>
          <p:nvPr/>
        </p:nvSpPr>
        <p:spPr>
          <a:xfrm>
            <a:off x="4717854" y="2950719"/>
            <a:ext cx="788677" cy="138499"/>
          </a:xfrm>
          <a:prstGeom prst="rect">
            <a:avLst/>
          </a:prstGeom>
          <a:noFill/>
        </p:spPr>
        <p:txBody>
          <a:bodyPr wrap="none" lIns="0" tIns="0" rIns="0" bIns="0" rtlCol="0">
            <a:spAutoFit/>
          </a:bodyPr>
          <a:lstStyle/>
          <a:p>
            <a:r>
              <a:rPr lang="sv-SE" sz="900" dirty="0">
                <a:latin typeface="Arial" panose="020B0604020202020204" pitchFamily="34" charset="0"/>
                <a:cs typeface="Arial" panose="020B0604020202020204" pitchFamily="34" charset="0"/>
              </a:rPr>
              <a:t>Ø max: 5.4 mm</a:t>
            </a:r>
          </a:p>
        </p:txBody>
      </p:sp>
      <p:sp>
        <p:nvSpPr>
          <p:cNvPr id="11" name="Title 1"/>
          <p:cNvSpPr txBox="1">
            <a:spLocks/>
          </p:cNvSpPr>
          <p:nvPr/>
        </p:nvSpPr>
        <p:spPr>
          <a:xfrm>
            <a:off x="514816" y="553070"/>
            <a:ext cx="7405603" cy="5505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baseline="0">
                <a:solidFill>
                  <a:schemeClr val="accent1"/>
                </a:solidFill>
                <a:latin typeface="+mj-lt"/>
                <a:ea typeface="+mj-ea"/>
                <a:cs typeface="+mj-cs"/>
              </a:defRPr>
            </a:lvl1pPr>
          </a:lstStyle>
          <a:p>
            <a:r>
              <a:rPr lang="en-US" dirty="0" smtClean="0"/>
              <a:t>Prosthetic components - Multibase EV</a:t>
            </a:r>
            <a:endParaRPr lang="en-US" dirty="0"/>
          </a:p>
        </p:txBody>
      </p:sp>
      <p:sp>
        <p:nvSpPr>
          <p:cNvPr id="15" name="TextBox 14"/>
          <p:cNvSpPr txBox="1"/>
          <p:nvPr/>
        </p:nvSpPr>
        <p:spPr>
          <a:xfrm>
            <a:off x="5744515" y="3688010"/>
            <a:ext cx="448841" cy="138499"/>
          </a:xfrm>
          <a:prstGeom prst="rect">
            <a:avLst/>
          </a:prstGeom>
          <a:noFill/>
        </p:spPr>
        <p:txBody>
          <a:bodyPr wrap="none" lIns="0" tIns="0" rIns="0" bIns="0" rtlCol="0">
            <a:spAutoFit/>
          </a:bodyPr>
          <a:lstStyle/>
          <a:p>
            <a:r>
              <a:rPr lang="sv-SE" sz="900" dirty="0" smtClean="0"/>
              <a:t>1.65 mm</a:t>
            </a:r>
          </a:p>
        </p:txBody>
      </p:sp>
      <p:sp>
        <p:nvSpPr>
          <p:cNvPr id="17" name="Right Brace 16"/>
          <p:cNvSpPr/>
          <p:nvPr/>
        </p:nvSpPr>
        <p:spPr>
          <a:xfrm>
            <a:off x="5506531" y="3594947"/>
            <a:ext cx="101765" cy="297271"/>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8" name="Right Brace 17"/>
          <p:cNvSpPr/>
          <p:nvPr/>
        </p:nvSpPr>
        <p:spPr>
          <a:xfrm>
            <a:off x="5608296" y="1887939"/>
            <a:ext cx="164111" cy="689211"/>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pic>
        <p:nvPicPr>
          <p:cNvPr id="53" name="Grafik 136"/>
          <p:cNvPicPr>
            <a:picLocks noChangeAspect="1"/>
          </p:cNvPicPr>
          <p:nvPr/>
        </p:nvPicPr>
        <p:blipFill rotWithShape="1">
          <a:blip r:embed="rId3" cstate="print">
            <a:extLst>
              <a:ext uri="{28A0092B-C50C-407E-A947-70E740481C1C}">
                <a14:useLocalDpi xmlns:a14="http://schemas.microsoft.com/office/drawing/2010/main" val="0"/>
              </a:ext>
            </a:extLst>
          </a:blip>
          <a:srcRect l="8544" t="13485" b="13642"/>
          <a:stretch/>
        </p:blipFill>
        <p:spPr>
          <a:xfrm>
            <a:off x="4554243" y="1787279"/>
            <a:ext cx="1067320" cy="906893"/>
          </a:xfrm>
          <a:prstGeom prst="rect">
            <a:avLst/>
          </a:prstGeom>
        </p:spPr>
      </p:pic>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5097" y="1792445"/>
            <a:ext cx="1021070" cy="925544"/>
          </a:xfrm>
          <a:prstGeom prst="rect">
            <a:avLst/>
          </a:prstGeom>
        </p:spPr>
      </p:pic>
      <p:pic>
        <p:nvPicPr>
          <p:cNvPr id="55" name="Grafik 1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6499" y="3531138"/>
            <a:ext cx="415119" cy="722160"/>
          </a:xfrm>
          <a:prstGeom prst="rect">
            <a:avLst/>
          </a:prstGeom>
        </p:spPr>
      </p:pic>
      <p:pic>
        <p:nvPicPr>
          <p:cNvPr id="56" name="Grafik 1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9537" y="3582827"/>
            <a:ext cx="415119" cy="722160"/>
          </a:xfrm>
          <a:prstGeom prst="rect">
            <a:avLst/>
          </a:prstGeom>
        </p:spPr>
      </p:pic>
      <p:sp>
        <p:nvSpPr>
          <p:cNvPr id="32" name="Oval 31"/>
          <p:cNvSpPr/>
          <p:nvPr/>
        </p:nvSpPr>
        <p:spPr>
          <a:xfrm>
            <a:off x="6519420" y="3598308"/>
            <a:ext cx="575352" cy="228201"/>
          </a:xfrm>
          <a:prstGeom prst="ellipse">
            <a:avLst/>
          </a:prstGeom>
          <a:noFill/>
          <a:ln w="19050">
            <a:solidFill>
              <a:srgbClr val="5B77D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err="1" smtClean="0">
              <a:ln>
                <a:solidFill>
                  <a:srgbClr val="FFC000"/>
                </a:solidFill>
              </a:ln>
              <a:noFill/>
            </a:endParaRPr>
          </a:p>
        </p:txBody>
      </p:sp>
    </p:spTree>
    <p:extLst>
      <p:ext uri="{BB962C8B-B14F-4D97-AF65-F5344CB8AC3E}">
        <p14:creationId xmlns:p14="http://schemas.microsoft.com/office/powerpoint/2010/main" val="7897772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Minimal height for the prosthetic components </a:t>
            </a:r>
            <a:endParaRPr lang="en-US" dirty="0"/>
          </a:p>
        </p:txBody>
      </p:sp>
      <p:sp>
        <p:nvSpPr>
          <p:cNvPr id="4" name="Date Placeholder 3"/>
          <p:cNvSpPr>
            <a:spLocks noGrp="1"/>
          </p:cNvSpPr>
          <p:nvPr>
            <p:ph type="dt" sz="half" idx="2"/>
          </p:nvPr>
        </p:nvSpPr>
        <p:spPr/>
        <p:txBody>
          <a:bodyPr/>
          <a:lstStyle/>
          <a:p>
            <a:fld id="{60CEF676-3624-EA48-BEEB-9D394F2ACE5E}" type="datetime1">
              <a:rPr lang="sv-SE" smtClean="0"/>
              <a:t>2017-09-25</a:t>
            </a:fld>
            <a:endParaRPr lang="en-GB" dirty="0"/>
          </a:p>
        </p:txBody>
      </p:sp>
      <p:sp>
        <p:nvSpPr>
          <p:cNvPr id="5" name="Slide Number Placeholder 4"/>
          <p:cNvSpPr>
            <a:spLocks noGrp="1"/>
          </p:cNvSpPr>
          <p:nvPr>
            <p:ph type="sldNum" sz="quarter" idx="4294967295"/>
          </p:nvPr>
        </p:nvSpPr>
        <p:spPr>
          <a:xfrm>
            <a:off x="330201" y="6498561"/>
            <a:ext cx="382599" cy="176675"/>
          </a:xfrm>
        </p:spPr>
        <p:txBody>
          <a:bodyPr/>
          <a:lstStyle/>
          <a:p>
            <a:fld id="{45D37B1E-C366-494F-A587-962AD9AABC83}" type="slidenum">
              <a:rPr lang="en-GB" smtClean="0"/>
              <a:pPr/>
              <a:t>24</a:t>
            </a:fld>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1881" y="1600880"/>
            <a:ext cx="4499414" cy="4499414"/>
          </a:xfrm>
          <a:prstGeom prst="rect">
            <a:avLst/>
          </a:prstGeom>
        </p:spPr>
      </p:pic>
      <p:cxnSp>
        <p:nvCxnSpPr>
          <p:cNvPr id="10" name="Straight Connector 9"/>
          <p:cNvCxnSpPr/>
          <p:nvPr/>
        </p:nvCxnSpPr>
        <p:spPr>
          <a:xfrm>
            <a:off x="5746511" y="2257296"/>
            <a:ext cx="139967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6191960" y="3712193"/>
            <a:ext cx="1047513" cy="2097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114381" y="2257296"/>
            <a:ext cx="10079" cy="1454897"/>
          </a:xfrm>
          <a:prstGeom prst="straightConnector1">
            <a:avLst/>
          </a:prstGeom>
          <a:ln w="1270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239473" y="2727069"/>
            <a:ext cx="807408" cy="215444"/>
          </a:xfrm>
          <a:prstGeom prst="rect">
            <a:avLst/>
          </a:prstGeom>
          <a:noFill/>
        </p:spPr>
        <p:txBody>
          <a:bodyPr wrap="square" lIns="0" tIns="0" rIns="0" bIns="0" rtlCol="0">
            <a:spAutoFit/>
          </a:bodyPr>
          <a:lstStyle/>
          <a:p>
            <a:r>
              <a:rPr lang="en-US" sz="1400" dirty="0" smtClean="0">
                <a:solidFill>
                  <a:schemeClr val="bg1">
                    <a:lumMod val="50000"/>
                  </a:schemeClr>
                </a:solidFill>
              </a:rPr>
              <a:t>4.5 mm</a:t>
            </a:r>
          </a:p>
        </p:txBody>
      </p:sp>
    </p:spTree>
    <p:extLst>
      <p:ext uri="{BB962C8B-B14F-4D97-AF65-F5344CB8AC3E}">
        <p14:creationId xmlns:p14="http://schemas.microsoft.com/office/powerpoint/2010/main" val="321374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par>
                                <p:cTn id="8" presetID="16" presetClass="entr" presetSubtype="4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outHorizontal)">
                                      <p:cBhvr>
                                        <p:cTn id="10" dur="500"/>
                                        <p:tgtEl>
                                          <p:spTgt spid="10"/>
                                        </p:tgtEl>
                                      </p:cBhvr>
                                    </p:animEffect>
                                  </p:childTnLst>
                                </p:cTn>
                              </p:par>
                              <p:par>
                                <p:cTn id="11" presetID="16" presetClass="entr" presetSubtype="42"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outHorizontal)">
                                      <p:cBhvr>
                                        <p:cTn id="13" dur="500"/>
                                        <p:tgtEl>
                                          <p:spTgt spid="14"/>
                                        </p:tgtEl>
                                      </p:cBhvr>
                                    </p:animEffect>
                                  </p:childTnLst>
                                </p:cTn>
                              </p:par>
                              <p:par>
                                <p:cTn id="14" presetID="16" presetClass="entr" presetSubtype="42"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outHorizontal)">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581595355"/>
              </p:ext>
            </p:extLst>
          </p:nvPr>
        </p:nvGraphicFramePr>
        <p:xfrm>
          <a:off x="613611" y="1143356"/>
          <a:ext cx="9336505" cy="4781194"/>
        </p:xfrm>
        <a:graphic>
          <a:graphicData uri="http://schemas.openxmlformats.org/drawingml/2006/table">
            <a:tbl>
              <a:tblPr firstRow="1" bandRow="1">
                <a:tableStyleId>{912C8C85-51F0-491E-9774-3900AFEF0FD7}</a:tableStyleId>
              </a:tblPr>
              <a:tblGrid>
                <a:gridCol w="3649849"/>
                <a:gridCol w="2077591"/>
                <a:gridCol w="1395254"/>
                <a:gridCol w="2213811"/>
              </a:tblGrid>
              <a:tr h="362512">
                <a:tc>
                  <a:txBody>
                    <a:bodyPr/>
                    <a:lstStyle/>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noProof="0" dirty="0" smtClean="0"/>
                        <a:t>Markings</a:t>
                      </a:r>
                      <a:endParaRPr lang="en-US" sz="16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noProof="0" dirty="0" smtClean="0"/>
                        <a:t>Material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130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400" dirty="0" smtClean="0">
                          <a:solidFill>
                            <a:schemeClr val="tx2"/>
                          </a:solidFill>
                        </a:rPr>
                        <a:t>Multibase EV </a:t>
                      </a:r>
                      <a:br>
                        <a:rPr lang="sv-SE" sz="1400" dirty="0" smtClean="0">
                          <a:solidFill>
                            <a:schemeClr val="tx2"/>
                          </a:solidFill>
                        </a:rPr>
                      </a:br>
                      <a:r>
                        <a:rPr lang="sv-SE" sz="1400" dirty="0" smtClean="0">
                          <a:solidFill>
                            <a:schemeClr val="tx2"/>
                          </a:solidFill>
                        </a:rPr>
                        <a:t>Pick-</a:t>
                      </a:r>
                      <a:r>
                        <a:rPr lang="sv-SE" sz="1400" dirty="0" err="1" smtClean="0">
                          <a:solidFill>
                            <a:schemeClr val="tx2"/>
                          </a:solidFill>
                        </a:rPr>
                        <a:t>up</a:t>
                      </a:r>
                      <a:endParaRPr lang="sv-SE" sz="1400" dirty="0" smtClean="0">
                        <a:solidFill>
                          <a:schemeClr val="tx2"/>
                        </a:solidFill>
                      </a:endParaRPr>
                    </a:p>
                    <a:p>
                      <a:endParaRPr lang="en-US" sz="4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4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4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400" kern="1200" noProof="0" dirty="0" smtClean="0">
                          <a:solidFill>
                            <a:schemeClr val="tx2"/>
                          </a:solidFill>
                          <a:latin typeface="+mn-lt"/>
                          <a:ea typeface="+mn-ea"/>
                          <a:cs typeface="+mn-cs"/>
                        </a:rPr>
                        <a:t>Stainless steel</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noProof="0" dirty="0" smtClean="0">
                          <a:solidFill>
                            <a:schemeClr val="tx2"/>
                          </a:solidFill>
                          <a:latin typeface="+mn-lt"/>
                          <a:ea typeface="+mn-ea"/>
                          <a:cs typeface="+mn-cs"/>
                        </a:rPr>
                        <a:t>Two-piece</a:t>
                      </a:r>
                    </a:p>
                    <a:p>
                      <a:pPr marL="0" algn="l" defTabSz="914400" rtl="0" eaLnBrk="1" latinLnBrk="0" hangingPunct="1"/>
                      <a:endParaRPr lang="en-US" sz="1400" kern="1200" noProof="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024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400" dirty="0" smtClean="0">
                          <a:solidFill>
                            <a:schemeClr val="tx2"/>
                          </a:solidFill>
                        </a:rPr>
                        <a:t>Multibase EV </a:t>
                      </a:r>
                    </a:p>
                    <a:p>
                      <a:pPr marL="0" marR="0" indent="0" algn="l" defTabSz="914400" rtl="0" eaLnBrk="1" fontAlgn="auto" latinLnBrk="0" hangingPunct="1">
                        <a:lnSpc>
                          <a:spcPct val="100000"/>
                        </a:lnSpc>
                        <a:spcBef>
                          <a:spcPts val="0"/>
                        </a:spcBef>
                        <a:spcAft>
                          <a:spcPts val="0"/>
                        </a:spcAft>
                        <a:buClrTx/>
                        <a:buSzTx/>
                        <a:buFontTx/>
                        <a:buNone/>
                        <a:tabLst/>
                        <a:defRPr/>
                      </a:pPr>
                      <a:r>
                        <a:rPr lang="sv-SE" sz="1400" dirty="0" smtClean="0">
                          <a:solidFill>
                            <a:schemeClr val="tx2"/>
                          </a:solidFill>
                        </a:rPr>
                        <a:t>Transfer</a:t>
                      </a:r>
                    </a:p>
                    <a:p>
                      <a:endParaRPr lang="sv-SE" sz="1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4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4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400" kern="1200" noProof="0" dirty="0" smtClean="0">
                          <a:solidFill>
                            <a:schemeClr val="tx2"/>
                          </a:solidFill>
                          <a:latin typeface="+mn-lt"/>
                          <a:ea typeface="+mn-ea"/>
                          <a:cs typeface="+mn-cs"/>
                        </a:rPr>
                        <a:t>Stainless steel</a:t>
                      </a:r>
                    </a:p>
                    <a:p>
                      <a:pPr marL="0" algn="l" defTabSz="914400" rtl="0" eaLnBrk="1" latinLnBrk="0" hangingPunct="1"/>
                      <a:r>
                        <a:rPr lang="en-US" sz="1400" kern="1200" noProof="0" dirty="0" smtClean="0">
                          <a:solidFill>
                            <a:schemeClr val="tx2"/>
                          </a:solidFill>
                          <a:latin typeface="+mn-lt"/>
                          <a:ea typeface="+mn-ea"/>
                          <a:cs typeface="+mn-cs"/>
                        </a:rPr>
                        <a:t>Two-piece</a:t>
                      </a:r>
                    </a:p>
                    <a:p>
                      <a:endParaRPr lang="en-US" sz="4000" noProof="0" dirty="0" smtClean="0"/>
                    </a:p>
                    <a:p>
                      <a:endParaRPr lang="en-US" sz="4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Date Placeholder 3"/>
          <p:cNvSpPr>
            <a:spLocks noGrp="1"/>
          </p:cNvSpPr>
          <p:nvPr>
            <p:ph type="dt" sz="half" idx="2"/>
          </p:nvPr>
        </p:nvSpPr>
        <p:spPr/>
        <p:txBody>
          <a:bodyPr/>
          <a:lstStyle/>
          <a:p>
            <a:fld id="{60CEF676-3624-EA48-BEEB-9D394F2ACE5E}" type="datetime1">
              <a:rPr lang="sv-SE" smtClean="0"/>
              <a:t>2017-09-25</a:t>
            </a:fld>
            <a:endParaRPr lang="en-GB" dirty="0"/>
          </a:p>
        </p:txBody>
      </p:sp>
      <p:sp>
        <p:nvSpPr>
          <p:cNvPr id="6" name="Slide Number Placeholder 5"/>
          <p:cNvSpPr>
            <a:spLocks noGrp="1"/>
          </p:cNvSpPr>
          <p:nvPr>
            <p:ph type="sldNum" sz="quarter" idx="4294967295"/>
          </p:nvPr>
        </p:nvSpPr>
        <p:spPr>
          <a:xfrm>
            <a:off x="330201" y="6498561"/>
            <a:ext cx="382599" cy="176675"/>
          </a:xfrm>
        </p:spPr>
        <p:txBody>
          <a:bodyPr/>
          <a:lstStyle/>
          <a:p>
            <a:fld id="{45D37B1E-C366-494F-A587-962AD9AABC83}" type="slidenum">
              <a:rPr lang="en-GB" smtClean="0"/>
              <a:pPr/>
              <a:t>25</a:t>
            </a:fld>
            <a:endParaRPr lang="en-GB" dirty="0"/>
          </a:p>
        </p:txBody>
      </p:sp>
      <p:sp>
        <p:nvSpPr>
          <p:cNvPr id="11" name="Title 1"/>
          <p:cNvSpPr txBox="1">
            <a:spLocks/>
          </p:cNvSpPr>
          <p:nvPr/>
        </p:nvSpPr>
        <p:spPr>
          <a:xfrm>
            <a:off x="554649" y="495919"/>
            <a:ext cx="7405603" cy="5505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baseline="0">
                <a:solidFill>
                  <a:schemeClr val="accent1"/>
                </a:solidFill>
                <a:latin typeface="+mj-lt"/>
                <a:ea typeface="+mj-ea"/>
                <a:cs typeface="+mj-cs"/>
              </a:defRPr>
            </a:lvl1pPr>
          </a:lstStyle>
          <a:p>
            <a:r>
              <a:rPr lang="en-US" dirty="0" smtClean="0"/>
              <a:t>Prosthetic components - Multibase EV</a:t>
            </a:r>
            <a:endParaRPr lang="en-US" dirty="0"/>
          </a:p>
        </p:txBody>
      </p:sp>
      <p:sp>
        <p:nvSpPr>
          <p:cNvPr id="15" name="TextBox 14"/>
          <p:cNvSpPr txBox="1"/>
          <p:nvPr/>
        </p:nvSpPr>
        <p:spPr>
          <a:xfrm>
            <a:off x="5940418" y="4756871"/>
            <a:ext cx="384721" cy="138499"/>
          </a:xfrm>
          <a:prstGeom prst="rect">
            <a:avLst/>
          </a:prstGeom>
          <a:noFill/>
        </p:spPr>
        <p:txBody>
          <a:bodyPr wrap="none" lIns="0" tIns="0" rIns="0" bIns="0" rtlCol="0">
            <a:spAutoFit/>
          </a:bodyPr>
          <a:lstStyle/>
          <a:p>
            <a:r>
              <a:rPr lang="sv-SE" sz="900" dirty="0" smtClean="0"/>
              <a:t>9.4 mm</a:t>
            </a:r>
          </a:p>
        </p:txBody>
      </p:sp>
      <p:sp>
        <p:nvSpPr>
          <p:cNvPr id="17" name="Right Brace 16"/>
          <p:cNvSpPr/>
          <p:nvPr/>
        </p:nvSpPr>
        <p:spPr>
          <a:xfrm>
            <a:off x="5699086" y="4271011"/>
            <a:ext cx="127043" cy="1144987"/>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pic>
        <p:nvPicPr>
          <p:cNvPr id="19" name="Grafik 140"/>
          <p:cNvPicPr>
            <a:picLocks noChangeAspect="1"/>
          </p:cNvPicPr>
          <p:nvPr/>
        </p:nvPicPr>
        <p:blipFill rotWithShape="1">
          <a:blip r:embed="rId3" cstate="print">
            <a:extLst>
              <a:ext uri="{28A0092B-C50C-407E-A947-70E740481C1C}">
                <a14:useLocalDpi xmlns:a14="http://schemas.microsoft.com/office/drawing/2010/main" val="0"/>
              </a:ext>
            </a:extLst>
          </a:blip>
          <a:srcRect l="14148" t="7132" r="13562"/>
          <a:stretch/>
        </p:blipFill>
        <p:spPr>
          <a:xfrm>
            <a:off x="4868982" y="1637990"/>
            <a:ext cx="830104" cy="2017518"/>
          </a:xfrm>
          <a:prstGeom prst="rect">
            <a:avLst/>
          </a:prstGeom>
        </p:spPr>
      </p:pic>
      <p:pic>
        <p:nvPicPr>
          <p:cNvPr id="20" name="Grafik 137"/>
          <p:cNvPicPr>
            <a:picLocks noChangeAspect="1"/>
          </p:cNvPicPr>
          <p:nvPr/>
        </p:nvPicPr>
        <p:blipFill rotWithShape="1">
          <a:blip r:embed="rId4" cstate="print">
            <a:extLst>
              <a:ext uri="{28A0092B-C50C-407E-A947-70E740481C1C}">
                <a14:useLocalDpi xmlns:a14="http://schemas.microsoft.com/office/drawing/2010/main" val="0"/>
              </a:ext>
            </a:extLst>
          </a:blip>
          <a:srcRect l="17276" t="10505" r="16610" b="8583"/>
          <a:stretch/>
        </p:blipFill>
        <p:spPr>
          <a:xfrm>
            <a:off x="4934683" y="4208666"/>
            <a:ext cx="764403" cy="1272888"/>
          </a:xfrm>
          <a:prstGeom prst="rect">
            <a:avLst/>
          </a:prstGeom>
        </p:spPr>
      </p:pic>
      <p:pic>
        <p:nvPicPr>
          <p:cNvPr id="21" name="Grafik 137"/>
          <p:cNvPicPr>
            <a:picLocks noChangeAspect="1"/>
          </p:cNvPicPr>
          <p:nvPr/>
        </p:nvPicPr>
        <p:blipFill rotWithShape="1">
          <a:blip r:embed="rId4" cstate="print">
            <a:extLst>
              <a:ext uri="{28A0092B-C50C-407E-A947-70E740481C1C}">
                <a14:useLocalDpi xmlns:a14="http://schemas.microsoft.com/office/drawing/2010/main" val="0"/>
              </a:ext>
            </a:extLst>
          </a:blip>
          <a:srcRect l="17276" t="10505" r="16610" b="8583"/>
          <a:stretch/>
        </p:blipFill>
        <p:spPr>
          <a:xfrm>
            <a:off x="6701764" y="4231256"/>
            <a:ext cx="764403" cy="1272888"/>
          </a:xfrm>
          <a:prstGeom prst="rect">
            <a:avLst/>
          </a:prstGeom>
        </p:spPr>
      </p:pic>
      <p:pic>
        <p:nvPicPr>
          <p:cNvPr id="23" name="Grafik 140"/>
          <p:cNvPicPr>
            <a:picLocks noChangeAspect="1"/>
          </p:cNvPicPr>
          <p:nvPr/>
        </p:nvPicPr>
        <p:blipFill rotWithShape="1">
          <a:blip r:embed="rId3" cstate="print">
            <a:extLst>
              <a:ext uri="{28A0092B-C50C-407E-A947-70E740481C1C}">
                <a14:useLocalDpi xmlns:a14="http://schemas.microsoft.com/office/drawing/2010/main" val="0"/>
              </a:ext>
            </a:extLst>
          </a:blip>
          <a:srcRect l="14148" t="7132" r="13562"/>
          <a:stretch/>
        </p:blipFill>
        <p:spPr>
          <a:xfrm>
            <a:off x="6576220" y="1647834"/>
            <a:ext cx="830104" cy="2017518"/>
          </a:xfrm>
          <a:prstGeom prst="rect">
            <a:avLst/>
          </a:prstGeom>
        </p:spPr>
      </p:pic>
      <p:sp>
        <p:nvSpPr>
          <p:cNvPr id="25" name="Right Brace 24"/>
          <p:cNvSpPr/>
          <p:nvPr/>
        </p:nvSpPr>
        <p:spPr>
          <a:xfrm flipH="1">
            <a:off x="4732181" y="2267316"/>
            <a:ext cx="45719" cy="1263295"/>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6" name="TextBox 25"/>
          <p:cNvSpPr txBox="1"/>
          <p:nvPr/>
        </p:nvSpPr>
        <p:spPr>
          <a:xfrm>
            <a:off x="4942213" y="5598566"/>
            <a:ext cx="538609" cy="138499"/>
          </a:xfrm>
          <a:prstGeom prst="rect">
            <a:avLst/>
          </a:prstGeom>
          <a:noFill/>
        </p:spPr>
        <p:txBody>
          <a:bodyPr wrap="none" lIns="0" tIns="0" rIns="0" bIns="0" rtlCol="0">
            <a:spAutoFit/>
          </a:bodyPr>
          <a:lstStyle/>
          <a:p>
            <a:r>
              <a:rPr lang="sv-SE" sz="900" dirty="0">
                <a:latin typeface="Arial" panose="020B0604020202020204" pitchFamily="34" charset="0"/>
                <a:cs typeface="Arial" panose="020B0604020202020204" pitchFamily="34" charset="0"/>
              </a:rPr>
              <a:t>Ø </a:t>
            </a:r>
            <a:r>
              <a:rPr lang="sv-SE" sz="900" dirty="0" smtClean="0">
                <a:latin typeface="Arial" panose="020B0604020202020204" pitchFamily="34" charset="0"/>
                <a:cs typeface="Arial" panose="020B0604020202020204" pitchFamily="34" charset="0"/>
              </a:rPr>
              <a:t> 5.4 </a:t>
            </a:r>
            <a:r>
              <a:rPr lang="sv-SE" sz="900" dirty="0">
                <a:latin typeface="Arial" panose="020B0604020202020204" pitchFamily="34" charset="0"/>
                <a:cs typeface="Arial" panose="020B0604020202020204" pitchFamily="34" charset="0"/>
              </a:rPr>
              <a:t>mm</a:t>
            </a:r>
          </a:p>
        </p:txBody>
      </p:sp>
      <p:sp>
        <p:nvSpPr>
          <p:cNvPr id="31" name="TextBox 30"/>
          <p:cNvSpPr txBox="1"/>
          <p:nvPr/>
        </p:nvSpPr>
        <p:spPr>
          <a:xfrm>
            <a:off x="4910409" y="3558646"/>
            <a:ext cx="538609" cy="138499"/>
          </a:xfrm>
          <a:prstGeom prst="rect">
            <a:avLst/>
          </a:prstGeom>
          <a:noFill/>
        </p:spPr>
        <p:txBody>
          <a:bodyPr wrap="none" lIns="0" tIns="0" rIns="0" bIns="0" rtlCol="0">
            <a:spAutoFit/>
          </a:bodyPr>
          <a:lstStyle/>
          <a:p>
            <a:r>
              <a:rPr lang="sv-SE" sz="900" dirty="0">
                <a:latin typeface="Arial" panose="020B0604020202020204" pitchFamily="34" charset="0"/>
                <a:cs typeface="Arial" panose="020B0604020202020204" pitchFamily="34" charset="0"/>
              </a:rPr>
              <a:t>Ø </a:t>
            </a:r>
            <a:r>
              <a:rPr lang="sv-SE" sz="900" dirty="0" smtClean="0">
                <a:latin typeface="Arial" panose="020B0604020202020204" pitchFamily="34" charset="0"/>
                <a:cs typeface="Arial" panose="020B0604020202020204" pitchFamily="34" charset="0"/>
              </a:rPr>
              <a:t> 5.5 </a:t>
            </a:r>
            <a:r>
              <a:rPr lang="sv-SE" sz="900" dirty="0">
                <a:latin typeface="Arial" panose="020B0604020202020204" pitchFamily="34" charset="0"/>
                <a:cs typeface="Arial" panose="020B0604020202020204" pitchFamily="34" charset="0"/>
              </a:rPr>
              <a:t>mm</a:t>
            </a:r>
          </a:p>
        </p:txBody>
      </p:sp>
      <p:sp>
        <p:nvSpPr>
          <p:cNvPr id="32" name="TextBox 31"/>
          <p:cNvSpPr txBox="1"/>
          <p:nvPr/>
        </p:nvSpPr>
        <p:spPr>
          <a:xfrm>
            <a:off x="5956447" y="2542671"/>
            <a:ext cx="352661" cy="138499"/>
          </a:xfrm>
          <a:prstGeom prst="rect">
            <a:avLst/>
          </a:prstGeom>
          <a:noFill/>
        </p:spPr>
        <p:txBody>
          <a:bodyPr wrap="none" lIns="0" tIns="0" rIns="0" bIns="0" rtlCol="0">
            <a:spAutoFit/>
          </a:bodyPr>
          <a:lstStyle/>
          <a:p>
            <a:r>
              <a:rPr lang="sv-SE" sz="900" dirty="0" smtClean="0"/>
              <a:t>15 mm</a:t>
            </a:r>
          </a:p>
        </p:txBody>
      </p:sp>
      <p:sp>
        <p:nvSpPr>
          <p:cNvPr id="33" name="Right Brace 32"/>
          <p:cNvSpPr/>
          <p:nvPr/>
        </p:nvSpPr>
        <p:spPr>
          <a:xfrm>
            <a:off x="5699086" y="1710690"/>
            <a:ext cx="127043" cy="1819921"/>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35" name="TextBox 34"/>
          <p:cNvSpPr txBox="1"/>
          <p:nvPr/>
        </p:nvSpPr>
        <p:spPr>
          <a:xfrm>
            <a:off x="4295951" y="2843608"/>
            <a:ext cx="352661" cy="138499"/>
          </a:xfrm>
          <a:prstGeom prst="rect">
            <a:avLst/>
          </a:prstGeom>
          <a:noFill/>
        </p:spPr>
        <p:txBody>
          <a:bodyPr wrap="none" lIns="0" tIns="0" rIns="0" bIns="0" rtlCol="0">
            <a:spAutoFit/>
          </a:bodyPr>
          <a:lstStyle/>
          <a:p>
            <a:r>
              <a:rPr lang="sv-SE" sz="900" dirty="0" smtClean="0"/>
              <a:t>10 mm</a:t>
            </a:r>
          </a:p>
        </p:txBody>
      </p:sp>
      <p:sp>
        <p:nvSpPr>
          <p:cNvPr id="36" name="Oval 35"/>
          <p:cNvSpPr/>
          <p:nvPr/>
        </p:nvSpPr>
        <p:spPr>
          <a:xfrm>
            <a:off x="6754788" y="4774328"/>
            <a:ext cx="669877" cy="242083"/>
          </a:xfrm>
          <a:prstGeom prst="ellipse">
            <a:avLst/>
          </a:prstGeom>
          <a:noFill/>
          <a:ln w="19050">
            <a:solidFill>
              <a:srgbClr val="5B77D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err="1" smtClean="0">
              <a:ln>
                <a:solidFill>
                  <a:srgbClr val="FFC000"/>
                </a:solidFill>
              </a:ln>
              <a:noFill/>
            </a:endParaRPr>
          </a:p>
        </p:txBody>
      </p:sp>
      <p:sp>
        <p:nvSpPr>
          <p:cNvPr id="37" name="Oval 36"/>
          <p:cNvSpPr/>
          <p:nvPr/>
        </p:nvSpPr>
        <p:spPr>
          <a:xfrm>
            <a:off x="6616276" y="2237872"/>
            <a:ext cx="749991" cy="334190"/>
          </a:xfrm>
          <a:prstGeom prst="ellipse">
            <a:avLst/>
          </a:prstGeom>
          <a:noFill/>
          <a:ln w="19050">
            <a:solidFill>
              <a:srgbClr val="5B77D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err="1" smtClean="0">
              <a:ln>
                <a:solidFill>
                  <a:srgbClr val="FFC000"/>
                </a:solidFill>
              </a:ln>
              <a:no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1912" y="1962457"/>
            <a:ext cx="1270540" cy="1665438"/>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8745" y="4413883"/>
            <a:ext cx="1183262" cy="1090261"/>
          </a:xfrm>
          <a:prstGeom prst="rect">
            <a:avLst/>
          </a:prstGeom>
        </p:spPr>
      </p:pic>
    </p:spTree>
    <p:extLst>
      <p:ext uri="{BB962C8B-B14F-4D97-AF65-F5344CB8AC3E}">
        <p14:creationId xmlns:p14="http://schemas.microsoft.com/office/powerpoint/2010/main" val="31522999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60CEF676-3624-EA48-BEEB-9D394F2ACE5E}" type="datetime1">
              <a:rPr lang="sv-SE" smtClean="0"/>
              <a:t>2017-09-25</a:t>
            </a:fld>
            <a:endParaRPr lang="en-GB" dirty="0"/>
          </a:p>
        </p:txBody>
      </p:sp>
      <p:sp>
        <p:nvSpPr>
          <p:cNvPr id="6" name="Slide Number Placeholder 5"/>
          <p:cNvSpPr>
            <a:spLocks noGrp="1"/>
          </p:cNvSpPr>
          <p:nvPr>
            <p:ph type="sldNum" sz="quarter" idx="4294967295"/>
          </p:nvPr>
        </p:nvSpPr>
        <p:spPr>
          <a:xfrm>
            <a:off x="330201" y="6498561"/>
            <a:ext cx="382599" cy="176675"/>
          </a:xfrm>
        </p:spPr>
        <p:txBody>
          <a:bodyPr/>
          <a:lstStyle/>
          <a:p>
            <a:fld id="{45D37B1E-C366-494F-A587-962AD9AABC83}" type="slidenum">
              <a:rPr lang="en-GB" smtClean="0"/>
              <a:pPr/>
              <a:t>26</a:t>
            </a:fld>
            <a:endParaRPr lang="en-GB" dirty="0"/>
          </a:p>
        </p:txBody>
      </p:sp>
      <p:pic>
        <p:nvPicPr>
          <p:cNvPr id="7" name="Grafik 1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1417" y="1543324"/>
            <a:ext cx="951062" cy="2086199"/>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591714198"/>
              </p:ext>
            </p:extLst>
          </p:nvPr>
        </p:nvGraphicFramePr>
        <p:xfrm>
          <a:off x="536173" y="1141852"/>
          <a:ext cx="8764238" cy="4723953"/>
        </p:xfrm>
        <a:graphic>
          <a:graphicData uri="http://schemas.openxmlformats.org/drawingml/2006/table">
            <a:tbl>
              <a:tblPr firstRow="1" bandRow="1">
                <a:tableStyleId>{912C8C85-51F0-491E-9774-3900AFEF0FD7}</a:tableStyleId>
              </a:tblPr>
              <a:tblGrid>
                <a:gridCol w="3483180"/>
                <a:gridCol w="2034851"/>
                <a:gridCol w="1824799"/>
                <a:gridCol w="1421408"/>
              </a:tblGrid>
              <a:tr h="362512">
                <a:tc>
                  <a:txBody>
                    <a:bodyPr/>
                    <a:lstStyle/>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noProof="0" dirty="0" smtClean="0"/>
                        <a:t>Marking</a:t>
                      </a:r>
                      <a:endParaRPr lang="en-US" sz="16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noProof="0" dirty="0" smtClean="0"/>
                        <a:t>Material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331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noProof="0" dirty="0" smtClean="0">
                          <a:solidFill>
                            <a:schemeClr val="tx2"/>
                          </a:solidFill>
                        </a:rPr>
                        <a:t>Multibase EV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noProof="0" dirty="0" smtClean="0">
                          <a:solidFill>
                            <a:schemeClr val="tx2"/>
                          </a:solidFill>
                        </a:rPr>
                        <a:t>Temporary Cylinder</a:t>
                      </a:r>
                    </a:p>
                    <a:p>
                      <a:endParaRPr lang="en-US" sz="4000" noProof="0" dirty="0" smtClean="0"/>
                    </a:p>
                    <a:p>
                      <a:endParaRPr lang="en-US" sz="4000" noProof="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4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4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400" kern="1200" noProof="0" dirty="0" smtClean="0">
                          <a:solidFill>
                            <a:schemeClr val="tx2"/>
                          </a:solidFill>
                          <a:latin typeface="+mn-lt"/>
                          <a:ea typeface="+mn-ea"/>
                          <a:cs typeface="+mn-cs"/>
                        </a:rPr>
                        <a:t>Titanium</a:t>
                      </a:r>
                      <a:endParaRPr lang="en-US" sz="1400" kern="1200" noProof="0" dirty="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09554">
                <a:tc>
                  <a:txBody>
                    <a:bodyPr/>
                    <a:lstStyle/>
                    <a:p>
                      <a:r>
                        <a:rPr lang="en-US" sz="1400" noProof="0" dirty="0" smtClean="0">
                          <a:solidFill>
                            <a:schemeClr val="tx2"/>
                          </a:solidFill>
                        </a:rPr>
                        <a:t>Multibase EV </a:t>
                      </a:r>
                      <a:br>
                        <a:rPr lang="en-US" sz="1400" noProof="0" dirty="0" smtClean="0">
                          <a:solidFill>
                            <a:schemeClr val="tx2"/>
                          </a:solidFill>
                        </a:rPr>
                      </a:br>
                      <a:r>
                        <a:rPr lang="en-US" sz="1400" noProof="0" dirty="0" smtClean="0">
                          <a:solidFill>
                            <a:schemeClr val="tx2"/>
                          </a:solidFill>
                        </a:rPr>
                        <a:t>Burnout Cylinder</a:t>
                      </a:r>
                    </a:p>
                    <a:p>
                      <a:endParaRPr lang="en-US" sz="1400" noProof="0" dirty="0" smtClean="0">
                        <a:solidFill>
                          <a:schemeClr val="tx2"/>
                        </a:solidFill>
                      </a:endParaRPr>
                    </a:p>
                    <a:p>
                      <a:endParaRPr lang="en-US" sz="1400" noProof="0" dirty="0" smtClean="0">
                        <a:solidFill>
                          <a:schemeClr val="tx2"/>
                        </a:solidFill>
                      </a:endParaRPr>
                    </a:p>
                    <a:p>
                      <a:endParaRPr lang="en-US" sz="1400" noProof="0" dirty="0" smtClean="0">
                        <a:solidFill>
                          <a:schemeClr val="tx2"/>
                        </a:solidFill>
                      </a:endParaRPr>
                    </a:p>
                    <a:p>
                      <a:endParaRPr lang="en-US" sz="1400" noProof="0" dirty="0" smtClean="0">
                        <a:solidFill>
                          <a:schemeClr val="tx2"/>
                        </a:solidFill>
                      </a:endParaRPr>
                    </a:p>
                    <a:p>
                      <a:endParaRPr lang="en-US" sz="1400" noProof="0" dirty="0" smtClean="0">
                        <a:solidFill>
                          <a:schemeClr val="tx2"/>
                        </a:solidFill>
                      </a:endParaRPr>
                    </a:p>
                    <a:p>
                      <a:endParaRPr lang="en-US" sz="1400" noProof="0" dirty="0" smtClean="0">
                        <a:solidFill>
                          <a:schemeClr val="tx2"/>
                        </a:solidFill>
                      </a:endParaRPr>
                    </a:p>
                    <a:p>
                      <a:endParaRPr lang="en-US" sz="1400" noProof="0" dirty="0" smtClean="0">
                        <a:solidFill>
                          <a:schemeClr val="tx2"/>
                        </a:solidFill>
                      </a:endParaRPr>
                    </a:p>
                    <a:p>
                      <a:endParaRPr lang="en-US" sz="1400" noProof="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4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4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400" kern="1200" noProof="0" dirty="0" smtClean="0">
                          <a:solidFill>
                            <a:schemeClr val="tx2"/>
                          </a:solidFill>
                          <a:latin typeface="+mn-lt"/>
                          <a:ea typeface="+mn-ea"/>
                          <a:cs typeface="+mn-cs"/>
                        </a:rPr>
                        <a:t>PMMA Burn-out plastic</a:t>
                      </a:r>
                    </a:p>
                    <a:p>
                      <a:endParaRPr lang="en-US" sz="4000" noProof="0" dirty="0" smtClean="0"/>
                    </a:p>
                    <a:p>
                      <a:endParaRPr lang="en-US" sz="4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9" name="TextBox 8"/>
          <p:cNvSpPr txBox="1"/>
          <p:nvPr/>
        </p:nvSpPr>
        <p:spPr>
          <a:xfrm>
            <a:off x="5668325" y="2457598"/>
            <a:ext cx="352661" cy="138499"/>
          </a:xfrm>
          <a:prstGeom prst="rect">
            <a:avLst/>
          </a:prstGeom>
          <a:noFill/>
        </p:spPr>
        <p:txBody>
          <a:bodyPr wrap="none" lIns="0" tIns="0" rIns="0" bIns="0" rtlCol="0">
            <a:spAutoFit/>
          </a:bodyPr>
          <a:lstStyle/>
          <a:p>
            <a:r>
              <a:rPr lang="sv-SE" sz="900" dirty="0" smtClean="0"/>
              <a:t>12 mm</a:t>
            </a:r>
          </a:p>
        </p:txBody>
      </p:sp>
      <p:sp>
        <p:nvSpPr>
          <p:cNvPr id="10" name="TextBox 9"/>
          <p:cNvSpPr txBox="1"/>
          <p:nvPr/>
        </p:nvSpPr>
        <p:spPr>
          <a:xfrm>
            <a:off x="4717854" y="3372093"/>
            <a:ext cx="442429" cy="138499"/>
          </a:xfrm>
          <a:prstGeom prst="rect">
            <a:avLst/>
          </a:prstGeom>
          <a:noFill/>
        </p:spPr>
        <p:txBody>
          <a:bodyPr wrap="none" lIns="0" tIns="0" rIns="0" bIns="0" rtlCol="0">
            <a:spAutoFit/>
          </a:bodyPr>
          <a:lstStyle/>
          <a:p>
            <a:r>
              <a:rPr lang="sv-SE" sz="900" dirty="0" smtClean="0">
                <a:latin typeface="Arial" panose="020B0604020202020204" pitchFamily="34" charset="0"/>
                <a:cs typeface="Arial" panose="020B0604020202020204" pitchFamily="34" charset="0"/>
              </a:rPr>
              <a:t>Ø  5 mm</a:t>
            </a:r>
            <a:endParaRPr lang="sv-SE" sz="900" dirty="0">
              <a:latin typeface="Arial" panose="020B0604020202020204" pitchFamily="34" charset="0"/>
              <a:cs typeface="Arial" panose="020B0604020202020204" pitchFamily="34" charset="0"/>
            </a:endParaRPr>
          </a:p>
        </p:txBody>
      </p:sp>
      <p:sp>
        <p:nvSpPr>
          <p:cNvPr id="11" name="Title 1"/>
          <p:cNvSpPr txBox="1">
            <a:spLocks/>
          </p:cNvSpPr>
          <p:nvPr/>
        </p:nvSpPr>
        <p:spPr>
          <a:xfrm>
            <a:off x="536173" y="534020"/>
            <a:ext cx="6554998" cy="5505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baseline="0">
                <a:solidFill>
                  <a:schemeClr val="accent1"/>
                </a:solidFill>
                <a:latin typeface="+mj-lt"/>
                <a:ea typeface="+mj-ea"/>
                <a:cs typeface="+mj-cs"/>
              </a:defRPr>
            </a:lvl1pPr>
          </a:lstStyle>
          <a:p>
            <a:r>
              <a:rPr lang="en-US" dirty="0" smtClean="0"/>
              <a:t>Lab products </a:t>
            </a:r>
            <a:r>
              <a:rPr lang="en-US" dirty="0"/>
              <a:t>- Multibase EV </a:t>
            </a:r>
            <a:r>
              <a:rPr lang="en-US" dirty="0" smtClean="0"/>
              <a:t/>
            </a:r>
            <a:br>
              <a:rPr lang="en-US" dirty="0" smtClean="0"/>
            </a:br>
            <a:endParaRPr lang="en-US" dirty="0"/>
          </a:p>
        </p:txBody>
      </p:sp>
      <p:sp>
        <p:nvSpPr>
          <p:cNvPr id="15" name="TextBox 14"/>
          <p:cNvSpPr txBox="1"/>
          <p:nvPr/>
        </p:nvSpPr>
        <p:spPr>
          <a:xfrm>
            <a:off x="5636426" y="4590886"/>
            <a:ext cx="352661" cy="138499"/>
          </a:xfrm>
          <a:prstGeom prst="rect">
            <a:avLst/>
          </a:prstGeom>
          <a:noFill/>
        </p:spPr>
        <p:txBody>
          <a:bodyPr wrap="none" lIns="0" tIns="0" rIns="0" bIns="0" rtlCol="0">
            <a:spAutoFit/>
          </a:bodyPr>
          <a:lstStyle/>
          <a:p>
            <a:r>
              <a:rPr lang="sv-SE" sz="900" dirty="0" smtClean="0"/>
              <a:t>10 mm</a:t>
            </a:r>
          </a:p>
        </p:txBody>
      </p:sp>
      <p:sp>
        <p:nvSpPr>
          <p:cNvPr id="16" name="TextBox 15"/>
          <p:cNvSpPr txBox="1"/>
          <p:nvPr/>
        </p:nvSpPr>
        <p:spPr>
          <a:xfrm>
            <a:off x="4649724" y="5520607"/>
            <a:ext cx="538609" cy="138499"/>
          </a:xfrm>
          <a:prstGeom prst="rect">
            <a:avLst/>
          </a:prstGeom>
          <a:noFill/>
        </p:spPr>
        <p:txBody>
          <a:bodyPr wrap="none" lIns="0" tIns="0" rIns="0" bIns="0" rtlCol="0">
            <a:spAutoFit/>
          </a:bodyPr>
          <a:lstStyle/>
          <a:p>
            <a:r>
              <a:rPr lang="sv-SE" sz="900" dirty="0" smtClean="0">
                <a:latin typeface="Arial" panose="020B0604020202020204" pitchFamily="34" charset="0"/>
                <a:cs typeface="Arial" panose="020B0604020202020204" pitchFamily="34" charset="0"/>
              </a:rPr>
              <a:t>Ø  4.8 mm</a:t>
            </a:r>
            <a:endParaRPr lang="sv-SE" sz="900" dirty="0">
              <a:latin typeface="Arial" panose="020B0604020202020204" pitchFamily="34" charset="0"/>
              <a:cs typeface="Arial" panose="020B0604020202020204" pitchFamily="34" charset="0"/>
            </a:endParaRPr>
          </a:p>
        </p:txBody>
      </p:sp>
      <p:sp>
        <p:nvSpPr>
          <p:cNvPr id="17" name="Right Brace 16"/>
          <p:cNvSpPr/>
          <p:nvPr/>
        </p:nvSpPr>
        <p:spPr>
          <a:xfrm>
            <a:off x="5397857" y="3891591"/>
            <a:ext cx="148915" cy="153709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8" name="Right Brace 17"/>
          <p:cNvSpPr/>
          <p:nvPr/>
        </p:nvSpPr>
        <p:spPr>
          <a:xfrm>
            <a:off x="5417135" y="1770847"/>
            <a:ext cx="148915" cy="1533268"/>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pic>
        <p:nvPicPr>
          <p:cNvPr id="20" name="Grafik 138"/>
          <p:cNvPicPr>
            <a:picLocks noChangeAspect="1"/>
          </p:cNvPicPr>
          <p:nvPr/>
        </p:nvPicPr>
        <p:blipFill rotWithShape="1">
          <a:blip r:embed="rId4" cstate="print">
            <a:extLst>
              <a:ext uri="{28A0092B-C50C-407E-A947-70E740481C1C}">
                <a14:useLocalDpi xmlns:a14="http://schemas.microsoft.com/office/drawing/2010/main" val="0"/>
              </a:ext>
            </a:extLst>
          </a:blip>
          <a:srcRect l="11866" t="13639" r="4338" b="10463"/>
          <a:stretch/>
        </p:blipFill>
        <p:spPr>
          <a:xfrm>
            <a:off x="6547729" y="3891591"/>
            <a:ext cx="918438" cy="1746498"/>
          </a:xfrm>
          <a:prstGeom prst="rect">
            <a:avLst/>
          </a:prstGeom>
        </p:spPr>
      </p:pic>
      <p:pic>
        <p:nvPicPr>
          <p:cNvPr id="21" name="Grafik 1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3704" y="1586263"/>
            <a:ext cx="847897" cy="1859904"/>
          </a:xfrm>
          <a:prstGeom prst="rect">
            <a:avLst/>
          </a:prstGeom>
        </p:spPr>
      </p:pic>
      <p:pic>
        <p:nvPicPr>
          <p:cNvPr id="23" name="Grafik 138"/>
          <p:cNvPicPr>
            <a:picLocks noChangeAspect="1"/>
          </p:cNvPicPr>
          <p:nvPr/>
        </p:nvPicPr>
        <p:blipFill rotWithShape="1">
          <a:blip r:embed="rId6" cstate="print">
            <a:extLst>
              <a:ext uri="{28A0092B-C50C-407E-A947-70E740481C1C}">
                <a14:useLocalDpi xmlns:a14="http://schemas.microsoft.com/office/drawing/2010/main" val="0"/>
              </a:ext>
            </a:extLst>
          </a:blip>
          <a:srcRect l="11866" t="13639" r="4338" b="10463"/>
          <a:stretch/>
        </p:blipFill>
        <p:spPr>
          <a:xfrm>
            <a:off x="4598559" y="3863435"/>
            <a:ext cx="863096" cy="1641100"/>
          </a:xfrm>
          <a:prstGeom prst="rect">
            <a:avLst/>
          </a:prstGeom>
        </p:spPr>
      </p:pic>
      <p:sp>
        <p:nvSpPr>
          <p:cNvPr id="19" name="Oval 18"/>
          <p:cNvSpPr/>
          <p:nvPr/>
        </p:nvSpPr>
        <p:spPr>
          <a:xfrm>
            <a:off x="6624122" y="3897658"/>
            <a:ext cx="765649" cy="242083"/>
          </a:xfrm>
          <a:prstGeom prst="ellipse">
            <a:avLst/>
          </a:prstGeom>
          <a:noFill/>
          <a:ln w="19050">
            <a:solidFill>
              <a:srgbClr val="5B77D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err="1" smtClean="0">
              <a:ln>
                <a:solidFill>
                  <a:srgbClr val="FFC000"/>
                </a:solidFill>
              </a:ln>
              <a:noFill/>
            </a:endParaRPr>
          </a:p>
        </p:txBody>
      </p:sp>
      <p:sp>
        <p:nvSpPr>
          <p:cNvPr id="22" name="Oval 21"/>
          <p:cNvSpPr/>
          <p:nvPr/>
        </p:nvSpPr>
        <p:spPr>
          <a:xfrm>
            <a:off x="6624121" y="1728251"/>
            <a:ext cx="765649" cy="242083"/>
          </a:xfrm>
          <a:prstGeom prst="ellipse">
            <a:avLst/>
          </a:prstGeom>
          <a:noFill/>
          <a:ln w="19050">
            <a:solidFill>
              <a:srgbClr val="5B77D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err="1" smtClean="0">
              <a:ln>
                <a:solidFill>
                  <a:srgbClr val="FFC000"/>
                </a:solidFill>
              </a:ln>
              <a:noFill/>
            </a:endParaRPr>
          </a:p>
        </p:txBody>
      </p:sp>
    </p:spTree>
    <p:extLst>
      <p:ext uri="{BB962C8B-B14F-4D97-AF65-F5344CB8AC3E}">
        <p14:creationId xmlns:p14="http://schemas.microsoft.com/office/powerpoint/2010/main" val="1316354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60CEF676-3624-EA48-BEEB-9D394F2ACE5E}" type="datetime1">
              <a:rPr lang="sv-SE" smtClean="0"/>
              <a:t>2017-09-25</a:t>
            </a:fld>
            <a:endParaRPr lang="en-GB" dirty="0"/>
          </a:p>
        </p:txBody>
      </p:sp>
      <p:sp>
        <p:nvSpPr>
          <p:cNvPr id="6" name="Slide Number Placeholder 5"/>
          <p:cNvSpPr>
            <a:spLocks noGrp="1"/>
          </p:cNvSpPr>
          <p:nvPr>
            <p:ph type="sldNum" sz="quarter" idx="4294967295"/>
          </p:nvPr>
        </p:nvSpPr>
        <p:spPr>
          <a:xfrm>
            <a:off x="330201" y="6498561"/>
            <a:ext cx="382599" cy="176675"/>
          </a:xfrm>
        </p:spPr>
        <p:txBody>
          <a:bodyPr/>
          <a:lstStyle/>
          <a:p>
            <a:fld id="{45D37B1E-C366-494F-A587-962AD9AABC83}" type="slidenum">
              <a:rPr lang="en-GB" smtClean="0"/>
              <a:pPr/>
              <a:t>27</a:t>
            </a:fld>
            <a:endParaRPr lang="en-GB" dirty="0"/>
          </a:p>
        </p:txBody>
      </p:sp>
      <p:graphicFrame>
        <p:nvGraphicFramePr>
          <p:cNvPr id="7" name="Table 6"/>
          <p:cNvGraphicFramePr>
            <a:graphicFrameLocks noGrp="1"/>
          </p:cNvGraphicFramePr>
          <p:nvPr>
            <p:extLst>
              <p:ext uri="{D42A27DB-BD31-4B8C-83A1-F6EECF244321}">
                <p14:modId xmlns:p14="http://schemas.microsoft.com/office/powerpoint/2010/main" val="3015918446"/>
              </p:ext>
            </p:extLst>
          </p:nvPr>
        </p:nvGraphicFramePr>
        <p:xfrm>
          <a:off x="517358" y="1085894"/>
          <a:ext cx="8831179" cy="4952956"/>
        </p:xfrm>
        <a:graphic>
          <a:graphicData uri="http://schemas.openxmlformats.org/drawingml/2006/table">
            <a:tbl>
              <a:tblPr firstRow="1" bandRow="1">
                <a:tableStyleId>{912C8C85-51F0-491E-9774-3900AFEF0FD7}</a:tableStyleId>
              </a:tblPr>
              <a:tblGrid>
                <a:gridCol w="3746102"/>
                <a:gridCol w="2077591"/>
                <a:gridCol w="1407286"/>
                <a:gridCol w="1600200"/>
              </a:tblGrid>
              <a:tr h="292456">
                <a:tc>
                  <a:txBody>
                    <a:bodyPr/>
                    <a:lstStyle/>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noProof="0" dirty="0" smtClean="0"/>
                        <a:t>Marking</a:t>
                      </a:r>
                      <a:endParaRPr lang="en-US" sz="16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noProof="0" dirty="0" smtClean="0"/>
                        <a:t>Material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717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noProof="0" dirty="0" smtClean="0">
                          <a:solidFill>
                            <a:schemeClr val="tx2"/>
                          </a:solidFill>
                        </a:rPr>
                        <a:t>Multibase EV Lab Abutment Pin</a:t>
                      </a:r>
                    </a:p>
                    <a:p>
                      <a:endParaRPr lang="en-US" sz="4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4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4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400" kern="1200" noProof="0" dirty="0" smtClean="0">
                          <a:solidFill>
                            <a:schemeClr val="tx2"/>
                          </a:solidFill>
                          <a:latin typeface="+mn-lt"/>
                          <a:ea typeface="+mn-ea"/>
                          <a:cs typeface="+mn-cs"/>
                        </a:rPr>
                        <a:t>Stainless steel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7260">
                <a:tc>
                  <a:txBody>
                    <a:bodyPr/>
                    <a:lstStyle/>
                    <a:p>
                      <a:r>
                        <a:rPr lang="en-US" sz="1400" noProof="0" dirty="0" smtClean="0">
                          <a:solidFill>
                            <a:schemeClr val="tx2"/>
                          </a:solidFill>
                        </a:rPr>
                        <a:t>Multibase EV Replica</a:t>
                      </a:r>
                      <a:endParaRPr lang="en-US" sz="1400" noProof="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4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4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400" kern="1200" noProof="0" dirty="0" smtClean="0">
                          <a:solidFill>
                            <a:schemeClr val="tx2"/>
                          </a:solidFill>
                          <a:latin typeface="+mn-lt"/>
                          <a:ea typeface="+mn-ea"/>
                          <a:cs typeface="+mn-cs"/>
                        </a:rPr>
                        <a:t>Stainless steel</a:t>
                      </a:r>
                      <a:endParaRPr lang="en-US" sz="4000" noProof="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282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noProof="0" dirty="0" smtClean="0">
                          <a:solidFill>
                            <a:schemeClr val="tx2"/>
                          </a:solidFill>
                        </a:rPr>
                        <a:t>Multibase EV Lab Bridge Screw,</a:t>
                      </a:r>
                    </a:p>
                    <a:p>
                      <a:pPr marL="0" marR="0" indent="0" algn="l" defTabSz="914400" rtl="0" eaLnBrk="1" fontAlgn="auto" latinLnBrk="0" hangingPunct="1">
                        <a:lnSpc>
                          <a:spcPct val="100000"/>
                        </a:lnSpc>
                        <a:spcBef>
                          <a:spcPts val="0"/>
                        </a:spcBef>
                        <a:spcAft>
                          <a:spcPts val="0"/>
                        </a:spcAft>
                        <a:buClrTx/>
                        <a:buSzTx/>
                        <a:buFontTx/>
                        <a:buNone/>
                        <a:tabLst/>
                        <a:defRPr/>
                      </a:pPr>
                      <a:r>
                        <a:rPr lang="sv-SE" sz="1400" dirty="0" smtClean="0">
                          <a:solidFill>
                            <a:schemeClr val="tx2"/>
                          </a:solidFill>
                        </a:rPr>
                        <a:t>M1.4</a:t>
                      </a:r>
                      <a:endParaRPr lang="en-US" sz="1400" noProof="0" dirty="0" smtClean="0">
                        <a:solidFill>
                          <a:schemeClr val="tx2"/>
                        </a:solidFill>
                      </a:endParaRPr>
                    </a:p>
                    <a:p>
                      <a:r>
                        <a:rPr lang="en-US" sz="1100" i="0" noProof="0" dirty="0" err="1" smtClean="0">
                          <a:solidFill>
                            <a:schemeClr val="tx2"/>
                          </a:solidFill>
                        </a:rPr>
                        <a:t>Qty</a:t>
                      </a:r>
                      <a:r>
                        <a:rPr lang="en-US" sz="1100" i="0" noProof="0" dirty="0" smtClean="0">
                          <a:solidFill>
                            <a:schemeClr val="tx2"/>
                          </a:solidFill>
                        </a:rPr>
                        <a:t> 4</a:t>
                      </a:r>
                    </a:p>
                    <a:p>
                      <a:endParaRPr lang="en-US" sz="1400" noProof="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4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4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noProof="0" dirty="0" smtClean="0">
                          <a:solidFill>
                            <a:schemeClr val="tx2"/>
                          </a:solidFill>
                          <a:latin typeface="+mn-lt"/>
                          <a:ea typeface="+mn-ea"/>
                          <a:cs typeface="+mn-cs"/>
                        </a:rPr>
                        <a:t>Titanium</a:t>
                      </a:r>
                    </a:p>
                    <a:p>
                      <a:endParaRPr lang="en-US" sz="4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 name="TextBox 7"/>
          <p:cNvSpPr txBox="1"/>
          <p:nvPr/>
        </p:nvSpPr>
        <p:spPr>
          <a:xfrm>
            <a:off x="4622968" y="2877295"/>
            <a:ext cx="128240" cy="138499"/>
          </a:xfrm>
          <a:prstGeom prst="rect">
            <a:avLst/>
          </a:prstGeom>
          <a:noFill/>
        </p:spPr>
        <p:txBody>
          <a:bodyPr wrap="none" lIns="0" tIns="0" rIns="0" bIns="0" rtlCol="0">
            <a:spAutoFit/>
          </a:bodyPr>
          <a:lstStyle/>
          <a:p>
            <a:pPr algn="ctr"/>
            <a:r>
              <a:rPr lang="sv-SE" sz="900" dirty="0" smtClean="0">
                <a:latin typeface="Arial" panose="020B0604020202020204" pitchFamily="34" charset="0"/>
                <a:cs typeface="Arial" panose="020B0604020202020204" pitchFamily="34" charset="0"/>
              </a:rPr>
              <a:t>14</a:t>
            </a:r>
            <a:endParaRPr lang="sv-SE" sz="900" dirty="0">
              <a:latin typeface="Arial" panose="020B0604020202020204" pitchFamily="34" charset="0"/>
              <a:cs typeface="Arial" panose="020B0604020202020204" pitchFamily="34" charset="0"/>
            </a:endParaRPr>
          </a:p>
        </p:txBody>
      </p:sp>
      <p:sp>
        <p:nvSpPr>
          <p:cNvPr id="9" name="Title 1"/>
          <p:cNvSpPr txBox="1">
            <a:spLocks/>
          </p:cNvSpPr>
          <p:nvPr/>
        </p:nvSpPr>
        <p:spPr>
          <a:xfrm>
            <a:off x="443277" y="499465"/>
            <a:ext cx="6544366" cy="5505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baseline="0">
                <a:solidFill>
                  <a:schemeClr val="accent1"/>
                </a:solidFill>
                <a:latin typeface="+mj-lt"/>
                <a:ea typeface="+mj-ea"/>
                <a:cs typeface="+mj-cs"/>
              </a:defRPr>
            </a:lvl1pPr>
          </a:lstStyle>
          <a:p>
            <a:r>
              <a:rPr lang="en-US" dirty="0"/>
              <a:t>Lab p</a:t>
            </a:r>
            <a:r>
              <a:rPr lang="en-US" dirty="0" smtClean="0"/>
              <a:t>roducts - Multibase EV</a:t>
            </a:r>
            <a:endParaRPr lang="en-US" dirty="0"/>
          </a:p>
        </p:txBody>
      </p:sp>
      <p:sp>
        <p:nvSpPr>
          <p:cNvPr id="10" name="Right Brace 9"/>
          <p:cNvSpPr/>
          <p:nvPr/>
        </p:nvSpPr>
        <p:spPr>
          <a:xfrm>
            <a:off x="5700224" y="1487330"/>
            <a:ext cx="148915" cy="1264204"/>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pic>
        <p:nvPicPr>
          <p:cNvPr id="12" name="Grafik 133"/>
          <p:cNvPicPr>
            <a:picLocks noChangeAspect="1"/>
          </p:cNvPicPr>
          <p:nvPr/>
        </p:nvPicPr>
        <p:blipFill rotWithShape="1">
          <a:blip r:embed="rId3" cstate="print">
            <a:extLst>
              <a:ext uri="{28A0092B-C50C-407E-A947-70E740481C1C}">
                <a14:useLocalDpi xmlns:a14="http://schemas.microsoft.com/office/drawing/2010/main" val="0"/>
              </a:ext>
            </a:extLst>
          </a:blip>
          <a:srcRect l="26340" t="7273" r="21619" b="6101"/>
          <a:stretch/>
        </p:blipFill>
        <p:spPr>
          <a:xfrm>
            <a:off x="4579546" y="1894586"/>
            <a:ext cx="207235" cy="989877"/>
          </a:xfrm>
          <a:prstGeom prst="rect">
            <a:avLst/>
          </a:prstGeom>
        </p:spPr>
      </p:pic>
      <p:pic>
        <p:nvPicPr>
          <p:cNvPr id="13" name="Grafik 134"/>
          <p:cNvPicPr>
            <a:picLocks noChangeAspect="1"/>
          </p:cNvPicPr>
          <p:nvPr/>
        </p:nvPicPr>
        <p:blipFill rotWithShape="1">
          <a:blip r:embed="rId4" cstate="print">
            <a:extLst>
              <a:ext uri="{28A0092B-C50C-407E-A947-70E740481C1C}">
                <a14:useLocalDpi xmlns:a14="http://schemas.microsoft.com/office/drawing/2010/main" val="0"/>
              </a:ext>
            </a:extLst>
          </a:blip>
          <a:srcRect l="16452" r="13640" b="3169"/>
          <a:stretch/>
        </p:blipFill>
        <p:spPr>
          <a:xfrm>
            <a:off x="4917671" y="1642810"/>
            <a:ext cx="224872" cy="1265315"/>
          </a:xfrm>
          <a:prstGeom prst="rect">
            <a:avLst/>
          </a:prstGeom>
        </p:spPr>
      </p:pic>
      <p:pic>
        <p:nvPicPr>
          <p:cNvPr id="14" name="Grafik 143"/>
          <p:cNvPicPr>
            <a:picLocks noChangeAspect="1"/>
          </p:cNvPicPr>
          <p:nvPr/>
        </p:nvPicPr>
        <p:blipFill rotWithShape="1">
          <a:blip r:embed="rId5" cstate="print">
            <a:extLst>
              <a:ext uri="{28A0092B-C50C-407E-A947-70E740481C1C}">
                <a14:useLocalDpi xmlns:a14="http://schemas.microsoft.com/office/drawing/2010/main" val="0"/>
              </a:ext>
            </a:extLst>
          </a:blip>
          <a:srcRect l="39279" t="15735" r="36129" b="12151"/>
          <a:stretch/>
        </p:blipFill>
        <p:spPr>
          <a:xfrm>
            <a:off x="5267664" y="1441876"/>
            <a:ext cx="216053" cy="1478549"/>
          </a:xfrm>
          <a:prstGeom prst="rect">
            <a:avLst/>
          </a:prstGeom>
        </p:spPr>
      </p:pic>
      <p:sp>
        <p:nvSpPr>
          <p:cNvPr id="15" name="TextBox 14"/>
          <p:cNvSpPr txBox="1"/>
          <p:nvPr/>
        </p:nvSpPr>
        <p:spPr>
          <a:xfrm>
            <a:off x="4939262" y="2883053"/>
            <a:ext cx="128240" cy="138499"/>
          </a:xfrm>
          <a:prstGeom prst="rect">
            <a:avLst/>
          </a:prstGeom>
          <a:noFill/>
        </p:spPr>
        <p:txBody>
          <a:bodyPr wrap="none" lIns="0" tIns="0" rIns="0" bIns="0" rtlCol="0">
            <a:spAutoFit/>
          </a:bodyPr>
          <a:lstStyle/>
          <a:p>
            <a:pPr algn="ctr"/>
            <a:r>
              <a:rPr lang="sv-SE" sz="900" dirty="0" smtClean="0">
                <a:latin typeface="Arial" panose="020B0604020202020204" pitchFamily="34" charset="0"/>
                <a:cs typeface="Arial" panose="020B0604020202020204" pitchFamily="34" charset="0"/>
              </a:rPr>
              <a:t>18</a:t>
            </a:r>
            <a:endParaRPr lang="sv-SE" sz="900" dirty="0">
              <a:latin typeface="Arial" panose="020B0604020202020204" pitchFamily="34" charset="0"/>
              <a:cs typeface="Arial" panose="020B0604020202020204" pitchFamily="34" charset="0"/>
            </a:endParaRPr>
          </a:p>
        </p:txBody>
      </p:sp>
      <p:sp>
        <p:nvSpPr>
          <p:cNvPr id="16" name="TextBox 15"/>
          <p:cNvSpPr txBox="1"/>
          <p:nvPr/>
        </p:nvSpPr>
        <p:spPr>
          <a:xfrm>
            <a:off x="5307312" y="2888811"/>
            <a:ext cx="128240" cy="138499"/>
          </a:xfrm>
          <a:prstGeom prst="rect">
            <a:avLst/>
          </a:prstGeom>
          <a:noFill/>
        </p:spPr>
        <p:txBody>
          <a:bodyPr wrap="none" lIns="0" tIns="0" rIns="0" bIns="0" rtlCol="0">
            <a:spAutoFit/>
          </a:bodyPr>
          <a:lstStyle/>
          <a:p>
            <a:pPr algn="ctr"/>
            <a:r>
              <a:rPr lang="sv-SE" sz="900" dirty="0" smtClean="0">
                <a:latin typeface="Arial" panose="020B0604020202020204" pitchFamily="34" charset="0"/>
                <a:cs typeface="Arial" panose="020B0604020202020204" pitchFamily="34" charset="0"/>
              </a:rPr>
              <a:t>22</a:t>
            </a:r>
            <a:endParaRPr lang="sv-SE" sz="900" dirty="0">
              <a:latin typeface="Arial" panose="020B0604020202020204" pitchFamily="34" charset="0"/>
              <a:cs typeface="Arial" panose="020B0604020202020204" pitchFamily="34" charset="0"/>
            </a:endParaRPr>
          </a:p>
        </p:txBody>
      </p:sp>
      <p:pic>
        <p:nvPicPr>
          <p:cNvPr id="17" name="Grafik 133"/>
          <p:cNvPicPr>
            <a:picLocks noChangeAspect="1"/>
          </p:cNvPicPr>
          <p:nvPr/>
        </p:nvPicPr>
        <p:blipFill rotWithShape="1">
          <a:blip r:embed="rId6" cstate="print">
            <a:extLst>
              <a:ext uri="{28A0092B-C50C-407E-A947-70E740481C1C}">
                <a14:useLocalDpi xmlns:a14="http://schemas.microsoft.com/office/drawing/2010/main" val="0"/>
              </a:ext>
            </a:extLst>
          </a:blip>
          <a:srcRect l="26340" t="7273" r="21619" b="6101"/>
          <a:stretch/>
        </p:blipFill>
        <p:spPr>
          <a:xfrm>
            <a:off x="6846465" y="1421810"/>
            <a:ext cx="346298" cy="1654124"/>
          </a:xfrm>
          <a:prstGeom prst="rect">
            <a:avLst/>
          </a:prstGeom>
        </p:spPr>
      </p:pic>
      <p:pic>
        <p:nvPicPr>
          <p:cNvPr id="18" name="Grafik 141"/>
          <p:cNvPicPr>
            <a:picLocks noChangeAspect="1"/>
          </p:cNvPicPr>
          <p:nvPr/>
        </p:nvPicPr>
        <p:blipFill rotWithShape="1">
          <a:blip r:embed="rId7" cstate="print">
            <a:extLst>
              <a:ext uri="{28A0092B-C50C-407E-A947-70E740481C1C}">
                <a14:useLocalDpi xmlns:a14="http://schemas.microsoft.com/office/drawing/2010/main" val="0"/>
              </a:ext>
            </a:extLst>
          </a:blip>
          <a:srcRect l="12095" t="19041" r="12327" b="5544"/>
          <a:stretch/>
        </p:blipFill>
        <p:spPr>
          <a:xfrm>
            <a:off x="4830236" y="3047430"/>
            <a:ext cx="624614" cy="1604613"/>
          </a:xfrm>
          <a:prstGeom prst="rect">
            <a:avLst/>
          </a:prstGeom>
        </p:spPr>
      </p:pic>
      <p:pic>
        <p:nvPicPr>
          <p:cNvPr id="19" name="Grafik 141"/>
          <p:cNvPicPr>
            <a:picLocks noChangeAspect="1"/>
          </p:cNvPicPr>
          <p:nvPr/>
        </p:nvPicPr>
        <p:blipFill rotWithShape="1">
          <a:blip r:embed="rId7" cstate="print">
            <a:extLst>
              <a:ext uri="{28A0092B-C50C-407E-A947-70E740481C1C}">
                <a14:useLocalDpi xmlns:a14="http://schemas.microsoft.com/office/drawing/2010/main" val="0"/>
              </a:ext>
            </a:extLst>
          </a:blip>
          <a:srcRect l="12095" t="19041" r="12327" b="5544"/>
          <a:stretch/>
        </p:blipFill>
        <p:spPr>
          <a:xfrm>
            <a:off x="6675337" y="3033401"/>
            <a:ext cx="624614" cy="1604613"/>
          </a:xfrm>
          <a:prstGeom prst="rect">
            <a:avLst/>
          </a:prstGeom>
        </p:spPr>
      </p:pic>
      <p:pic>
        <p:nvPicPr>
          <p:cNvPr id="21" name="Grafik 144"/>
          <p:cNvPicPr>
            <a:picLocks noChangeAspect="1"/>
          </p:cNvPicPr>
          <p:nvPr/>
        </p:nvPicPr>
        <p:blipFill rotWithShape="1">
          <a:blip r:embed="rId8" cstate="print">
            <a:extLst>
              <a:ext uri="{28A0092B-C50C-407E-A947-70E740481C1C}">
                <a14:useLocalDpi xmlns:a14="http://schemas.microsoft.com/office/drawing/2010/main" val="0"/>
              </a:ext>
            </a:extLst>
          </a:blip>
          <a:srcRect l="8858" t="7956" r="13309" b="3872"/>
          <a:stretch/>
        </p:blipFill>
        <p:spPr>
          <a:xfrm>
            <a:off x="4955412" y="4921190"/>
            <a:ext cx="506222" cy="1000247"/>
          </a:xfrm>
          <a:prstGeom prst="rect">
            <a:avLst/>
          </a:prstGeom>
        </p:spPr>
      </p:pic>
      <p:pic>
        <p:nvPicPr>
          <p:cNvPr id="22" name="Grafik 144"/>
          <p:cNvPicPr>
            <a:picLocks noChangeAspect="1"/>
          </p:cNvPicPr>
          <p:nvPr/>
        </p:nvPicPr>
        <p:blipFill rotWithShape="1">
          <a:blip r:embed="rId9" cstate="print">
            <a:extLst>
              <a:ext uri="{28A0092B-C50C-407E-A947-70E740481C1C}">
                <a14:useLocalDpi xmlns:a14="http://schemas.microsoft.com/office/drawing/2010/main" val="0"/>
              </a:ext>
            </a:extLst>
          </a:blip>
          <a:srcRect l="8858" t="7956" r="13309" b="3872"/>
          <a:stretch/>
        </p:blipFill>
        <p:spPr>
          <a:xfrm>
            <a:off x="6738904" y="4795104"/>
            <a:ext cx="633845" cy="1252418"/>
          </a:xfrm>
          <a:prstGeom prst="rect">
            <a:avLst/>
          </a:prstGeom>
        </p:spPr>
      </p:pic>
      <p:sp>
        <p:nvSpPr>
          <p:cNvPr id="24" name="Right Brace 23"/>
          <p:cNvSpPr/>
          <p:nvPr/>
        </p:nvSpPr>
        <p:spPr>
          <a:xfrm>
            <a:off x="5483717" y="5015538"/>
            <a:ext cx="45719" cy="278591"/>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5" name="Right Brace 24"/>
          <p:cNvSpPr/>
          <p:nvPr/>
        </p:nvSpPr>
        <p:spPr>
          <a:xfrm flipH="1">
            <a:off x="4777246" y="5015538"/>
            <a:ext cx="140423" cy="857299"/>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6" name="TextBox 25"/>
          <p:cNvSpPr txBox="1"/>
          <p:nvPr/>
        </p:nvSpPr>
        <p:spPr>
          <a:xfrm>
            <a:off x="5590396" y="5016678"/>
            <a:ext cx="448841" cy="138499"/>
          </a:xfrm>
          <a:prstGeom prst="rect">
            <a:avLst/>
          </a:prstGeom>
          <a:noFill/>
        </p:spPr>
        <p:txBody>
          <a:bodyPr wrap="none" lIns="0" tIns="0" rIns="0" bIns="0" rtlCol="0">
            <a:spAutoFit/>
          </a:bodyPr>
          <a:lstStyle/>
          <a:p>
            <a:r>
              <a:rPr lang="sv-SE" sz="900" dirty="0" smtClean="0"/>
              <a:t>1.65 mm</a:t>
            </a:r>
          </a:p>
        </p:txBody>
      </p:sp>
      <p:sp>
        <p:nvSpPr>
          <p:cNvPr id="27" name="TextBox 26"/>
          <p:cNvSpPr txBox="1"/>
          <p:nvPr/>
        </p:nvSpPr>
        <p:spPr>
          <a:xfrm>
            <a:off x="4387185" y="5232950"/>
            <a:ext cx="384721" cy="138499"/>
          </a:xfrm>
          <a:prstGeom prst="rect">
            <a:avLst/>
          </a:prstGeom>
          <a:noFill/>
        </p:spPr>
        <p:txBody>
          <a:bodyPr wrap="none" lIns="0" tIns="0" rIns="0" bIns="0" rtlCol="0">
            <a:spAutoFit/>
          </a:bodyPr>
          <a:lstStyle/>
          <a:p>
            <a:r>
              <a:rPr lang="sv-SE" sz="900" dirty="0" smtClean="0"/>
              <a:t>4.7 mm</a:t>
            </a:r>
          </a:p>
        </p:txBody>
      </p:sp>
      <p:sp>
        <p:nvSpPr>
          <p:cNvPr id="28" name="Oval 27"/>
          <p:cNvSpPr/>
          <p:nvPr/>
        </p:nvSpPr>
        <p:spPr>
          <a:xfrm>
            <a:off x="6650115" y="1773544"/>
            <a:ext cx="765649" cy="242083"/>
          </a:xfrm>
          <a:prstGeom prst="ellipse">
            <a:avLst/>
          </a:prstGeom>
          <a:noFill/>
          <a:ln w="19050">
            <a:solidFill>
              <a:srgbClr val="5B77D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err="1" smtClean="0">
              <a:ln>
                <a:solidFill>
                  <a:srgbClr val="FFC000"/>
                </a:solidFill>
              </a:ln>
              <a:noFill/>
            </a:endParaRPr>
          </a:p>
        </p:txBody>
      </p:sp>
      <p:sp>
        <p:nvSpPr>
          <p:cNvPr id="29" name="Oval 28"/>
          <p:cNvSpPr/>
          <p:nvPr/>
        </p:nvSpPr>
        <p:spPr>
          <a:xfrm>
            <a:off x="6604819" y="3094984"/>
            <a:ext cx="765649" cy="242083"/>
          </a:xfrm>
          <a:prstGeom prst="ellipse">
            <a:avLst/>
          </a:prstGeom>
          <a:noFill/>
          <a:ln w="19050">
            <a:solidFill>
              <a:srgbClr val="5B77D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err="1" smtClean="0">
              <a:ln>
                <a:solidFill>
                  <a:srgbClr val="FFC000"/>
                </a:solidFill>
              </a:ln>
              <a:noFill/>
            </a:endParaRPr>
          </a:p>
        </p:txBody>
      </p:sp>
      <p:sp>
        <p:nvSpPr>
          <p:cNvPr id="30" name="Oval 29"/>
          <p:cNvSpPr/>
          <p:nvPr/>
        </p:nvSpPr>
        <p:spPr>
          <a:xfrm>
            <a:off x="6646314" y="4903225"/>
            <a:ext cx="765649" cy="242083"/>
          </a:xfrm>
          <a:prstGeom prst="ellipse">
            <a:avLst/>
          </a:prstGeom>
          <a:noFill/>
          <a:ln w="19050">
            <a:solidFill>
              <a:srgbClr val="5B77D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dirty="0" err="1" smtClean="0">
              <a:ln>
                <a:solidFill>
                  <a:srgbClr val="FFC000"/>
                </a:solidFill>
              </a:ln>
              <a:noFill/>
            </a:endParaRPr>
          </a:p>
        </p:txBody>
      </p:sp>
    </p:spTree>
    <p:extLst>
      <p:ext uri="{BB962C8B-B14F-4D97-AF65-F5344CB8AC3E}">
        <p14:creationId xmlns:p14="http://schemas.microsoft.com/office/powerpoint/2010/main" val="19902553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Bone Reamers EV</a:t>
            </a:r>
            <a:endParaRPr lang="en-US" sz="2800" dirty="0"/>
          </a:p>
        </p:txBody>
      </p:sp>
      <p:sp>
        <p:nvSpPr>
          <p:cNvPr id="4" name="Date Placeholder 3"/>
          <p:cNvSpPr>
            <a:spLocks noGrp="1"/>
          </p:cNvSpPr>
          <p:nvPr>
            <p:ph type="dt" sz="half" idx="2"/>
          </p:nvPr>
        </p:nvSpPr>
        <p:spPr/>
        <p:txBody>
          <a:bodyPr/>
          <a:lstStyle/>
          <a:p>
            <a:fld id="{60CEF676-3624-EA48-BEEB-9D394F2ACE5E}" type="datetime1">
              <a:rPr lang="sv-SE" smtClean="0"/>
              <a:t>2017-09-25</a:t>
            </a:fld>
            <a:endParaRPr lang="en-GB" dirty="0"/>
          </a:p>
        </p:txBody>
      </p:sp>
      <p:sp>
        <p:nvSpPr>
          <p:cNvPr id="6" name="Slide Number Placeholder 5"/>
          <p:cNvSpPr>
            <a:spLocks noGrp="1"/>
          </p:cNvSpPr>
          <p:nvPr>
            <p:ph type="sldNum" sz="quarter" idx="4294967295"/>
          </p:nvPr>
        </p:nvSpPr>
        <p:spPr>
          <a:xfrm>
            <a:off x="330201" y="6498561"/>
            <a:ext cx="382599" cy="176675"/>
          </a:xfrm>
        </p:spPr>
        <p:txBody>
          <a:bodyPr/>
          <a:lstStyle/>
          <a:p>
            <a:fld id="{45D37B1E-C366-494F-A587-962AD9AABC83}" type="slidenum">
              <a:rPr lang="en-GB" smtClean="0"/>
              <a:pPr/>
              <a:t>28</a:t>
            </a:fld>
            <a:endParaRPr lang="en-GB" dirty="0"/>
          </a:p>
        </p:txBody>
      </p:sp>
      <p:pic>
        <p:nvPicPr>
          <p:cNvPr id="36" name="Picture 35"/>
          <p:cNvPicPr>
            <a:picLocks noChangeAspect="1"/>
          </p:cNvPicPr>
          <p:nvPr/>
        </p:nvPicPr>
        <p:blipFill rotWithShape="1">
          <a:blip r:embed="rId3" cstate="print">
            <a:extLst>
              <a:ext uri="{28A0092B-C50C-407E-A947-70E740481C1C}">
                <a14:useLocalDpi xmlns:a14="http://schemas.microsoft.com/office/drawing/2010/main" val="0"/>
              </a:ext>
            </a:extLst>
          </a:blip>
          <a:srcRect l="23442" t="23061" r="21173" b="16987"/>
          <a:stretch/>
        </p:blipFill>
        <p:spPr>
          <a:xfrm>
            <a:off x="458818" y="1506344"/>
            <a:ext cx="6614449" cy="3967864"/>
          </a:xfrm>
          <a:prstGeom prst="rect">
            <a:avLst/>
          </a:prstGeom>
        </p:spPr>
      </p:pic>
      <p:pic>
        <p:nvPicPr>
          <p:cNvPr id="52" name="Picture 51"/>
          <p:cNvPicPr>
            <a:picLocks noChangeAspect="1"/>
          </p:cNvPicPr>
          <p:nvPr/>
        </p:nvPicPr>
        <p:blipFill rotWithShape="1">
          <a:blip r:embed="rId4" cstate="print">
            <a:extLst>
              <a:ext uri="{28A0092B-C50C-407E-A947-70E740481C1C}">
                <a14:useLocalDpi xmlns:a14="http://schemas.microsoft.com/office/drawing/2010/main" val="0"/>
              </a:ext>
            </a:extLst>
          </a:blip>
          <a:srcRect l="22527" t="4738" r="25869" b="12401"/>
          <a:stretch/>
        </p:blipFill>
        <p:spPr>
          <a:xfrm>
            <a:off x="7543924" y="699445"/>
            <a:ext cx="4648076" cy="4198298"/>
          </a:xfrm>
          <a:prstGeom prst="rect">
            <a:avLst/>
          </a:prstGeom>
        </p:spPr>
      </p:pic>
    </p:spTree>
    <p:extLst>
      <p:ext uri="{BB962C8B-B14F-4D97-AF65-F5344CB8AC3E}">
        <p14:creationId xmlns:p14="http://schemas.microsoft.com/office/powerpoint/2010/main" val="3770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left)">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282" y="1188279"/>
            <a:ext cx="7901582" cy="4444640"/>
          </a:xfrm>
          <a:prstGeom prst="rect">
            <a:avLst/>
          </a:prstGeom>
        </p:spPr>
      </p:pic>
      <p:sp>
        <p:nvSpPr>
          <p:cNvPr id="5" name="Content Placeholder 4"/>
          <p:cNvSpPr>
            <a:spLocks noGrp="1"/>
          </p:cNvSpPr>
          <p:nvPr>
            <p:ph sz="half" idx="2"/>
          </p:nvPr>
        </p:nvSpPr>
        <p:spPr>
          <a:xfrm>
            <a:off x="6977290" y="1365876"/>
            <a:ext cx="3782719" cy="440059"/>
          </a:xfrm>
        </p:spPr>
        <p:txBody>
          <a:bodyPr/>
          <a:lstStyle/>
          <a:p>
            <a:pPr marL="0" indent="0">
              <a:buNone/>
            </a:pPr>
            <a:r>
              <a:rPr lang="en-US" sz="1600" b="1" dirty="0" smtClean="0"/>
              <a:t>Bone Reamer Guide EV</a:t>
            </a:r>
            <a:endParaRPr lang="en-US" sz="1600" dirty="0">
              <a:solidFill>
                <a:schemeClr val="bg1">
                  <a:lumMod val="50000"/>
                </a:schemeClr>
              </a:solidFill>
            </a:endParaRPr>
          </a:p>
        </p:txBody>
      </p:sp>
      <p:sp>
        <p:nvSpPr>
          <p:cNvPr id="28" name="Date Placeholder 3"/>
          <p:cNvSpPr>
            <a:spLocks noGrp="1"/>
          </p:cNvSpPr>
          <p:nvPr>
            <p:ph type="dt" sz="half" idx="10"/>
          </p:nvPr>
        </p:nvSpPr>
        <p:spPr/>
        <p:txBody>
          <a:bodyPr/>
          <a:lstStyle/>
          <a:p>
            <a:fld id="{60CEF676-3624-EA48-BEEB-9D394F2ACE5E}" type="datetime1">
              <a:rPr lang="en-US" smtClean="0"/>
              <a:t>9/25/2017</a:t>
            </a:fld>
            <a:endParaRPr lang="en-US" dirty="0"/>
          </a:p>
        </p:txBody>
      </p:sp>
      <p:pic>
        <p:nvPicPr>
          <p:cNvPr id="15" name="Picture 14"/>
          <p:cNvPicPr>
            <a:picLocks noChangeAspect="1"/>
          </p:cNvPicPr>
          <p:nvPr/>
        </p:nvPicPr>
        <p:blipFill rotWithShape="1">
          <a:blip r:embed="rId4"/>
          <a:srcRect l="66727" t="31527" r="28576" b="41693"/>
          <a:stretch/>
        </p:blipFill>
        <p:spPr>
          <a:xfrm rot="10800000">
            <a:off x="4731973" y="953906"/>
            <a:ext cx="304800" cy="1086119"/>
          </a:xfrm>
          <a:prstGeom prst="rect">
            <a:avLst/>
          </a:prstGeom>
        </p:spPr>
      </p:pic>
      <p:pic>
        <p:nvPicPr>
          <p:cNvPr id="16" name="Picture 15"/>
          <p:cNvPicPr>
            <a:picLocks noChangeAspect="1"/>
          </p:cNvPicPr>
          <p:nvPr/>
        </p:nvPicPr>
        <p:blipFill rotWithShape="1">
          <a:blip r:embed="rId4"/>
          <a:srcRect l="59281" t="31527" r="36424" b="41693"/>
          <a:stretch/>
        </p:blipFill>
        <p:spPr>
          <a:xfrm rot="10800000">
            <a:off x="4163568" y="917076"/>
            <a:ext cx="300434" cy="1177251"/>
          </a:xfrm>
          <a:prstGeom prst="rect">
            <a:avLst/>
          </a:prstGeom>
        </p:spPr>
      </p:pic>
      <p:pic>
        <p:nvPicPr>
          <p:cNvPr id="17" name="Picture 16"/>
          <p:cNvPicPr>
            <a:picLocks noChangeAspect="1"/>
          </p:cNvPicPr>
          <p:nvPr/>
        </p:nvPicPr>
        <p:blipFill rotWithShape="1">
          <a:blip r:embed="rId4"/>
          <a:srcRect l="73848" t="31527" r="20585" b="41693"/>
          <a:stretch/>
        </p:blipFill>
        <p:spPr>
          <a:xfrm rot="10800000">
            <a:off x="5258411" y="953905"/>
            <a:ext cx="361244" cy="1086119"/>
          </a:xfrm>
          <a:prstGeom prst="rect">
            <a:avLst/>
          </a:prstGeom>
        </p:spPr>
      </p:pic>
      <p:pic>
        <p:nvPicPr>
          <p:cNvPr id="18" name="Picture 17"/>
          <p:cNvPicPr>
            <a:picLocks noChangeAspect="1"/>
          </p:cNvPicPr>
          <p:nvPr/>
        </p:nvPicPr>
        <p:blipFill rotWithShape="1">
          <a:blip r:embed="rId4"/>
          <a:srcRect l="81139" t="31527" r="12424" b="41693"/>
          <a:stretch/>
        </p:blipFill>
        <p:spPr>
          <a:xfrm rot="10800000">
            <a:off x="5848231" y="946605"/>
            <a:ext cx="417689" cy="1086119"/>
          </a:xfrm>
          <a:prstGeom prst="rect">
            <a:avLst/>
          </a:prstGeom>
        </p:spPr>
      </p:pic>
      <p:pic>
        <p:nvPicPr>
          <p:cNvPr id="19" name="Picture 18"/>
          <p:cNvPicPr>
            <a:picLocks noChangeAspect="1"/>
          </p:cNvPicPr>
          <p:nvPr/>
        </p:nvPicPr>
        <p:blipFill rotWithShape="1">
          <a:blip r:embed="rId4"/>
          <a:srcRect l="89088" t="31527" r="4127" b="41693"/>
          <a:stretch/>
        </p:blipFill>
        <p:spPr>
          <a:xfrm rot="10800000">
            <a:off x="6387209" y="946605"/>
            <a:ext cx="440266" cy="1086119"/>
          </a:xfrm>
          <a:prstGeom prst="rect">
            <a:avLst/>
          </a:prstGeom>
        </p:spPr>
      </p:pic>
      <p:pic>
        <p:nvPicPr>
          <p:cNvPr id="40" name="Grafik 145"/>
          <p:cNvPicPr>
            <a:picLocks noChangeAspect="1"/>
          </p:cNvPicPr>
          <p:nvPr/>
        </p:nvPicPr>
        <p:blipFill rotWithShape="1">
          <a:blip r:embed="rId5" cstate="print">
            <a:extLst>
              <a:ext uri="{28A0092B-C50C-407E-A947-70E740481C1C}">
                <a14:useLocalDpi xmlns:a14="http://schemas.microsoft.com/office/drawing/2010/main" val="0"/>
              </a:ext>
            </a:extLst>
          </a:blip>
          <a:srcRect l="9038" t="3920" r="8479" b="9524"/>
          <a:stretch/>
        </p:blipFill>
        <p:spPr>
          <a:xfrm rot="10800000">
            <a:off x="6995808" y="4492663"/>
            <a:ext cx="473229" cy="1647666"/>
          </a:xfrm>
          <a:prstGeom prst="rect">
            <a:avLst/>
          </a:prstGeom>
        </p:spPr>
      </p:pic>
      <p:pic>
        <p:nvPicPr>
          <p:cNvPr id="41" name="Grafik 146"/>
          <p:cNvPicPr>
            <a:picLocks noChangeAspect="1"/>
          </p:cNvPicPr>
          <p:nvPr/>
        </p:nvPicPr>
        <p:blipFill rotWithShape="1">
          <a:blip r:embed="rId6" cstate="print">
            <a:extLst>
              <a:ext uri="{28A0092B-C50C-407E-A947-70E740481C1C}">
                <a14:useLocalDpi xmlns:a14="http://schemas.microsoft.com/office/drawing/2010/main" val="0"/>
              </a:ext>
            </a:extLst>
          </a:blip>
          <a:srcRect l="19144" t="3042" r="18356" b="9381"/>
          <a:stretch/>
        </p:blipFill>
        <p:spPr>
          <a:xfrm rot="10800000">
            <a:off x="4678023" y="4492662"/>
            <a:ext cx="349150" cy="1635541"/>
          </a:xfrm>
          <a:prstGeom prst="rect">
            <a:avLst/>
          </a:prstGeom>
        </p:spPr>
      </p:pic>
      <p:pic>
        <p:nvPicPr>
          <p:cNvPr id="42" name="Grafik 147"/>
          <p:cNvPicPr>
            <a:picLocks noChangeAspect="1"/>
          </p:cNvPicPr>
          <p:nvPr/>
        </p:nvPicPr>
        <p:blipFill rotWithShape="1">
          <a:blip r:embed="rId7" cstate="print">
            <a:extLst>
              <a:ext uri="{28A0092B-C50C-407E-A947-70E740481C1C}">
                <a14:useLocalDpi xmlns:a14="http://schemas.microsoft.com/office/drawing/2010/main" val="0"/>
              </a:ext>
            </a:extLst>
          </a:blip>
          <a:srcRect l="11937" t="3919" r="11957" b="10162"/>
          <a:stretch/>
        </p:blipFill>
        <p:spPr>
          <a:xfrm rot="10800000">
            <a:off x="6404090" y="4492662"/>
            <a:ext cx="439229" cy="1645230"/>
          </a:xfrm>
          <a:prstGeom prst="rect">
            <a:avLst/>
          </a:prstGeom>
        </p:spPr>
      </p:pic>
      <p:pic>
        <p:nvPicPr>
          <p:cNvPr id="43" name="Grafik 148"/>
          <p:cNvPicPr>
            <a:picLocks noChangeAspect="1"/>
          </p:cNvPicPr>
          <p:nvPr/>
        </p:nvPicPr>
        <p:blipFill rotWithShape="1">
          <a:blip r:embed="rId8" cstate="print">
            <a:extLst>
              <a:ext uri="{28A0092B-C50C-407E-A947-70E740481C1C}">
                <a14:useLocalDpi xmlns:a14="http://schemas.microsoft.com/office/drawing/2010/main" val="0"/>
              </a:ext>
            </a:extLst>
          </a:blip>
          <a:srcRect l="18450" t="3553" r="16924" b="10019"/>
          <a:stretch/>
        </p:blipFill>
        <p:spPr>
          <a:xfrm rot="10800000">
            <a:off x="5264810" y="4492663"/>
            <a:ext cx="368635" cy="1645230"/>
          </a:xfrm>
          <a:prstGeom prst="rect">
            <a:avLst/>
          </a:prstGeom>
        </p:spPr>
      </p:pic>
      <p:pic>
        <p:nvPicPr>
          <p:cNvPr id="44" name="Grafik 149"/>
          <p:cNvPicPr>
            <a:picLocks noChangeAspect="1"/>
          </p:cNvPicPr>
          <p:nvPr/>
        </p:nvPicPr>
        <p:blipFill rotWithShape="1">
          <a:blip r:embed="rId9" cstate="print">
            <a:extLst>
              <a:ext uri="{28A0092B-C50C-407E-A947-70E740481C1C}">
                <a14:useLocalDpi xmlns:a14="http://schemas.microsoft.com/office/drawing/2010/main" val="0"/>
              </a:ext>
            </a:extLst>
          </a:blip>
          <a:srcRect l="15005" t="3281" r="14417" b="9907"/>
          <a:stretch/>
        </p:blipFill>
        <p:spPr>
          <a:xfrm rot="10800000">
            <a:off x="5848230" y="4492663"/>
            <a:ext cx="402585" cy="1655415"/>
          </a:xfrm>
          <a:prstGeom prst="rect">
            <a:avLst/>
          </a:prstGeom>
        </p:spPr>
      </p:pic>
      <p:pic>
        <p:nvPicPr>
          <p:cNvPr id="45" name="Grafik 150"/>
          <p:cNvPicPr>
            <a:picLocks noChangeAspect="1"/>
          </p:cNvPicPr>
          <p:nvPr/>
        </p:nvPicPr>
        <p:blipFill rotWithShape="1">
          <a:blip r:embed="rId10" cstate="print">
            <a:extLst>
              <a:ext uri="{28A0092B-C50C-407E-A947-70E740481C1C}">
                <a14:useLocalDpi xmlns:a14="http://schemas.microsoft.com/office/drawing/2010/main" val="0"/>
              </a:ext>
            </a:extLst>
          </a:blip>
          <a:srcRect l="18325" r="20451" b="8119"/>
          <a:stretch/>
        </p:blipFill>
        <p:spPr>
          <a:xfrm rot="10800000">
            <a:off x="4083050" y="4511713"/>
            <a:ext cx="333449" cy="1670003"/>
          </a:xfrm>
          <a:prstGeom prst="rect">
            <a:avLst/>
          </a:prstGeom>
        </p:spPr>
      </p:pic>
      <p:sp>
        <p:nvSpPr>
          <p:cNvPr id="2" name="Title 1"/>
          <p:cNvSpPr>
            <a:spLocks noGrp="1"/>
          </p:cNvSpPr>
          <p:nvPr>
            <p:ph type="title"/>
          </p:nvPr>
        </p:nvSpPr>
        <p:spPr>
          <a:xfrm>
            <a:off x="520331" y="574676"/>
            <a:ext cx="11285821" cy="1001712"/>
          </a:xfrm>
        </p:spPr>
        <p:txBody>
          <a:bodyPr/>
          <a:lstStyle/>
          <a:p>
            <a:r>
              <a:rPr lang="en-US" dirty="0" smtClean="0"/>
              <a:t>Bone Reamer EV</a:t>
            </a:r>
            <a:endParaRPr lang="en-US" dirty="0"/>
          </a:p>
        </p:txBody>
      </p:sp>
      <p:sp>
        <p:nvSpPr>
          <p:cNvPr id="30" name="Content Placeholder 4"/>
          <p:cNvSpPr>
            <a:spLocks noGrp="1"/>
          </p:cNvSpPr>
          <p:nvPr>
            <p:ph sz="half" idx="2"/>
          </p:nvPr>
        </p:nvSpPr>
        <p:spPr>
          <a:xfrm>
            <a:off x="7621525" y="5327664"/>
            <a:ext cx="3782719" cy="440059"/>
          </a:xfrm>
        </p:spPr>
        <p:txBody>
          <a:bodyPr/>
          <a:lstStyle/>
          <a:p>
            <a:pPr marL="0" indent="0">
              <a:buNone/>
            </a:pPr>
            <a:r>
              <a:rPr lang="en-US" sz="1600" b="1" dirty="0" smtClean="0"/>
              <a:t>Bone Reamer EV</a:t>
            </a:r>
            <a:endParaRPr lang="en-US" sz="1600" dirty="0">
              <a:solidFill>
                <a:schemeClr val="bg1">
                  <a:lumMod val="50000"/>
                </a:schemeClr>
              </a:solidFill>
            </a:endParaRPr>
          </a:p>
        </p:txBody>
      </p:sp>
      <p:sp>
        <p:nvSpPr>
          <p:cNvPr id="31" name="Content Placeholder 4"/>
          <p:cNvSpPr>
            <a:spLocks noGrp="1"/>
          </p:cNvSpPr>
          <p:nvPr>
            <p:ph sz="half" idx="2"/>
          </p:nvPr>
        </p:nvSpPr>
        <p:spPr>
          <a:xfrm>
            <a:off x="9024361" y="3059061"/>
            <a:ext cx="3782719" cy="440059"/>
          </a:xfrm>
        </p:spPr>
        <p:txBody>
          <a:bodyPr/>
          <a:lstStyle/>
          <a:p>
            <a:pPr marL="0" indent="0">
              <a:buNone/>
            </a:pPr>
            <a:r>
              <a:rPr lang="en-US" sz="1600" b="1" dirty="0" smtClean="0"/>
              <a:t>Overlay Bone Reamer EV</a:t>
            </a:r>
            <a:endParaRPr lang="en-US" sz="1600" dirty="0">
              <a:solidFill>
                <a:schemeClr val="bg1">
                  <a:lumMod val="50000"/>
                </a:schemeClr>
              </a:solidFill>
            </a:endParaRPr>
          </a:p>
        </p:txBody>
      </p:sp>
      <p:sp>
        <p:nvSpPr>
          <p:cNvPr id="24" name="Slide Number Placeholder 5"/>
          <p:cNvSpPr>
            <a:spLocks noGrp="1"/>
          </p:cNvSpPr>
          <p:nvPr>
            <p:ph type="sldNum" sz="quarter" idx="4294967295"/>
          </p:nvPr>
        </p:nvSpPr>
        <p:spPr>
          <a:xfrm>
            <a:off x="330201" y="6498562"/>
            <a:ext cx="382599" cy="176675"/>
          </a:xfrm>
        </p:spPr>
        <p:txBody>
          <a:bodyPr/>
          <a:lstStyle/>
          <a:p>
            <a:r>
              <a:rPr lang="en-GB" dirty="0" smtClean="0"/>
              <a:t>27</a:t>
            </a:r>
            <a:endParaRPr lang="en-GB" dirty="0"/>
          </a:p>
        </p:txBody>
      </p:sp>
    </p:spTree>
    <p:extLst>
      <p:ext uri="{BB962C8B-B14F-4D97-AF65-F5344CB8AC3E}">
        <p14:creationId xmlns:p14="http://schemas.microsoft.com/office/powerpoint/2010/main" val="392829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par>
                                <p:cTn id="14" presetID="22" presetClass="entr" presetSubtype="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500"/>
                                        <p:tgtEl>
                                          <p:spTgt spid="18"/>
                                        </p:tgtEl>
                                      </p:cBhvr>
                                    </p:animEffect>
                                  </p:childTnLst>
                                </p:cTn>
                              </p:par>
                              <p:par>
                                <p:cTn id="17" presetID="22" presetClass="entr" presetSubtype="1"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up)">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up)">
                                      <p:cBhvr>
                                        <p:cTn id="27" dur="500"/>
                                        <p:tgtEl>
                                          <p:spTgt spid="45"/>
                                        </p:tgtEl>
                                      </p:cBhvr>
                                    </p:animEffect>
                                  </p:childTnLst>
                                </p:cTn>
                              </p:par>
                              <p:par>
                                <p:cTn id="28" presetID="22" presetClass="entr" presetSubtype="1" fill="hold"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up)">
                                      <p:cBhvr>
                                        <p:cTn id="30" dur="500"/>
                                        <p:tgtEl>
                                          <p:spTgt spid="41"/>
                                        </p:tgtEl>
                                      </p:cBhvr>
                                    </p:animEffect>
                                  </p:childTnLst>
                                </p:cTn>
                              </p:par>
                              <p:par>
                                <p:cTn id="31" presetID="22" presetClass="entr" presetSubtype="1"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wipe(up)">
                                      <p:cBhvr>
                                        <p:cTn id="33" dur="500"/>
                                        <p:tgtEl>
                                          <p:spTgt spid="43"/>
                                        </p:tgtEl>
                                      </p:cBhvr>
                                    </p:animEffect>
                                  </p:childTnLst>
                                </p:cTn>
                              </p:par>
                              <p:par>
                                <p:cTn id="34" presetID="22" presetClass="entr" presetSubtype="1" fill="hold"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wipe(up)">
                                      <p:cBhvr>
                                        <p:cTn id="36" dur="500"/>
                                        <p:tgtEl>
                                          <p:spTgt spid="44"/>
                                        </p:tgtEl>
                                      </p:cBhvr>
                                    </p:animEffect>
                                  </p:childTnLst>
                                </p:cTn>
                              </p:par>
                              <p:par>
                                <p:cTn id="37" presetID="22" presetClass="entr" presetSubtype="1"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up)">
                                      <p:cBhvr>
                                        <p:cTn id="39" dur="500"/>
                                        <p:tgtEl>
                                          <p:spTgt spid="42"/>
                                        </p:tgtEl>
                                      </p:cBhvr>
                                    </p:animEffect>
                                  </p:childTnLst>
                                </p:cTn>
                              </p:par>
                              <p:par>
                                <p:cTn id="40" presetID="22" presetClass="entr" presetSubtype="1"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ipe(up)">
                                      <p:cBhvr>
                                        <p:cTn id="42" dur="500"/>
                                        <p:tgtEl>
                                          <p:spTgt spid="40"/>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30">
                                            <p:txEl>
                                              <p:pRg st="0" end="0"/>
                                            </p:txEl>
                                          </p:spTgt>
                                        </p:tgtEl>
                                        <p:attrNameLst>
                                          <p:attrName>style.visibility</p:attrName>
                                        </p:attrNameLst>
                                      </p:cBhvr>
                                      <p:to>
                                        <p:strVal val="visible"/>
                                      </p:to>
                                    </p:set>
                                    <p:animEffect transition="in" filter="wipe(up)">
                                      <p:cBhvr>
                                        <p:cTn id="45"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856" y="555626"/>
            <a:ext cx="11285821" cy="1001712"/>
          </a:xfrm>
        </p:spPr>
        <p:txBody>
          <a:bodyPr/>
          <a:lstStyle/>
          <a:p>
            <a:r>
              <a:rPr lang="en-US" dirty="0"/>
              <a:t>Why </a:t>
            </a:r>
            <a:r>
              <a:rPr lang="en-US" dirty="0" smtClean="0"/>
              <a:t>SmartFix</a:t>
            </a:r>
            <a:r>
              <a:rPr lang="sv-SE" b="1" baseline="30000" dirty="0" smtClean="0">
                <a:solidFill>
                  <a:srgbClr val="0070C0"/>
                </a:solidFill>
              </a:rPr>
              <a:t>®</a:t>
            </a:r>
            <a:r>
              <a:rPr lang="en-US" baseline="30000" dirty="0" smtClean="0"/>
              <a:t> </a:t>
            </a:r>
            <a:r>
              <a:rPr lang="en-US" dirty="0"/>
              <a:t>concept?</a:t>
            </a:r>
            <a:br>
              <a:rPr lang="en-US" dirty="0"/>
            </a:br>
            <a:r>
              <a:rPr lang="en-US" dirty="0"/>
              <a:t/>
            </a:r>
            <a:br>
              <a:rPr lang="en-US" dirty="0"/>
            </a:br>
            <a:endParaRPr lang="en-US" dirty="0"/>
          </a:p>
        </p:txBody>
      </p:sp>
      <p:sp>
        <p:nvSpPr>
          <p:cNvPr id="3" name="Content Placeholder 2"/>
          <p:cNvSpPr>
            <a:spLocks noGrp="1"/>
          </p:cNvSpPr>
          <p:nvPr>
            <p:ph sz="half" idx="1"/>
          </p:nvPr>
        </p:nvSpPr>
        <p:spPr>
          <a:xfrm>
            <a:off x="377826" y="1825625"/>
            <a:ext cx="8108949" cy="3943350"/>
          </a:xfrm>
        </p:spPr>
        <p:txBody>
          <a:bodyPr/>
          <a:lstStyle/>
          <a:p>
            <a:r>
              <a:rPr lang="en-US" sz="2400" dirty="0" smtClean="0">
                <a:ea typeface="Times New Roman" panose="02020603050405020304" pitchFamily="18" charset="0"/>
                <a:cs typeface="Times New Roman" panose="02020603050405020304" pitchFamily="18" charset="0"/>
              </a:rPr>
              <a:t>Easier/faster </a:t>
            </a:r>
            <a:r>
              <a:rPr lang="en-US" sz="2400" dirty="0">
                <a:ea typeface="Times New Roman" panose="02020603050405020304" pitchFamily="18" charset="0"/>
                <a:cs typeface="Times New Roman" panose="02020603050405020304" pitchFamily="18" charset="0"/>
              </a:rPr>
              <a:t>procedures: </a:t>
            </a:r>
          </a:p>
          <a:p>
            <a:pPr marL="541950" lvl="1" indent="-179388"/>
            <a:r>
              <a:rPr lang="en-US" sz="2000" dirty="0" smtClean="0"/>
              <a:t>Minimally </a:t>
            </a:r>
            <a:r>
              <a:rPr lang="en-US" sz="2000" dirty="0"/>
              <a:t>invasive - </a:t>
            </a:r>
            <a:r>
              <a:rPr lang="en-US" sz="2000" dirty="0" smtClean="0"/>
              <a:t>avoiding </a:t>
            </a:r>
            <a:r>
              <a:rPr lang="en-US" sz="2000" dirty="0"/>
              <a:t>sensitive anatomical structures </a:t>
            </a:r>
            <a:r>
              <a:rPr lang="en-US" sz="2000" dirty="0" smtClean="0"/>
              <a:t>minimizing the need for grafting </a:t>
            </a:r>
            <a:r>
              <a:rPr lang="en-US" sz="2000" dirty="0"/>
              <a:t>or sinus </a:t>
            </a:r>
            <a:r>
              <a:rPr lang="en-US" sz="2000" dirty="0" smtClean="0"/>
              <a:t>lift </a:t>
            </a:r>
            <a:endParaRPr lang="en-US" sz="2000" dirty="0"/>
          </a:p>
          <a:p>
            <a:pPr marL="541950" lvl="1" indent="-179388"/>
            <a:r>
              <a:rPr lang="en-US" sz="2000" dirty="0"/>
              <a:t>Patients may prefer avoiding additional </a:t>
            </a:r>
            <a:r>
              <a:rPr lang="en-US" sz="2000" dirty="0" smtClean="0"/>
              <a:t>surgical </a:t>
            </a:r>
            <a:r>
              <a:rPr lang="en-US" sz="2000" dirty="0"/>
              <a:t>procedures, </a:t>
            </a:r>
            <a:r>
              <a:rPr lang="en-US" sz="2000" dirty="0" smtClean="0"/>
              <a:t/>
            </a:r>
            <a:br>
              <a:rPr lang="en-US" sz="2000" dirty="0" smtClean="0"/>
            </a:br>
            <a:r>
              <a:rPr lang="en-US" sz="2000" dirty="0" smtClean="0"/>
              <a:t>time </a:t>
            </a:r>
            <a:r>
              <a:rPr lang="en-US" sz="2000" dirty="0"/>
              <a:t>and cost involved</a:t>
            </a:r>
          </a:p>
          <a:p>
            <a:r>
              <a:rPr lang="en-US" sz="2400" dirty="0">
                <a:ea typeface="Times New Roman" panose="02020603050405020304" pitchFamily="18" charset="0"/>
                <a:cs typeface="Times New Roman" panose="02020603050405020304" pitchFamily="18" charset="0"/>
              </a:rPr>
              <a:t>Primary stability / immediate load:</a:t>
            </a:r>
          </a:p>
          <a:p>
            <a:pPr marL="541950" lvl="1" indent="-179388"/>
            <a:r>
              <a:rPr lang="en-US" sz="2000" dirty="0"/>
              <a:t>Increasing patient demand for immediate function </a:t>
            </a:r>
          </a:p>
          <a:p>
            <a:pPr marL="541950" lvl="1" indent="-179388"/>
            <a:r>
              <a:rPr lang="en-US" sz="2000" dirty="0"/>
              <a:t>With splinted implants immediate loading is possible </a:t>
            </a:r>
            <a:br>
              <a:rPr lang="en-US" sz="2000" dirty="0"/>
            </a:br>
            <a:r>
              <a:rPr lang="en-US" sz="2000" dirty="0"/>
              <a:t>in the majority of cases </a:t>
            </a:r>
            <a:endParaRPr lang="sv-SE" sz="2000" dirty="0"/>
          </a:p>
          <a:p>
            <a:pPr marL="0" indent="0">
              <a:buNone/>
            </a:pPr>
            <a:endParaRPr lang="en-US" dirty="0"/>
          </a:p>
          <a:p>
            <a:pPr marL="361950" indent="-179388"/>
            <a:endParaRPr lang="en-US" dirty="0" smtClean="0"/>
          </a:p>
          <a:p>
            <a:endParaRPr lang="en-US" dirty="0"/>
          </a:p>
        </p:txBody>
      </p:sp>
      <p:sp>
        <p:nvSpPr>
          <p:cNvPr id="4" name="Date Placeholder 3"/>
          <p:cNvSpPr>
            <a:spLocks noGrp="1"/>
          </p:cNvSpPr>
          <p:nvPr>
            <p:ph type="dt" sz="half" idx="2"/>
          </p:nvPr>
        </p:nvSpPr>
        <p:spPr/>
        <p:txBody>
          <a:bodyPr/>
          <a:lstStyle/>
          <a:p>
            <a:fld id="{60CEF676-3624-EA48-BEEB-9D394F2ACE5E}" type="datetime1">
              <a:rPr lang="sv-SE" smtClean="0"/>
              <a:t>2017-09-25</a:t>
            </a:fld>
            <a:endParaRPr lang="en-GB" dirty="0"/>
          </a:p>
        </p:txBody>
      </p:sp>
      <p:sp>
        <p:nvSpPr>
          <p:cNvPr id="6" name="Slide Number Placeholder 5"/>
          <p:cNvSpPr>
            <a:spLocks noGrp="1"/>
          </p:cNvSpPr>
          <p:nvPr>
            <p:ph type="sldNum" sz="quarter" idx="4294967295"/>
          </p:nvPr>
        </p:nvSpPr>
        <p:spPr>
          <a:xfrm>
            <a:off x="330201" y="6498561"/>
            <a:ext cx="382599" cy="176675"/>
          </a:xfrm>
        </p:spPr>
        <p:txBody>
          <a:bodyPr/>
          <a:lstStyle/>
          <a:p>
            <a:fld id="{45D37B1E-C366-494F-A587-962AD9AABC83}" type="slidenum">
              <a:rPr lang="en-GB" smtClean="0"/>
              <a:pPr/>
              <a:t>3</a:t>
            </a:fld>
            <a:endParaRPr lang="en-GB"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70" y="1825625"/>
            <a:ext cx="2922744" cy="3152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69653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Date Placeholder 3"/>
          <p:cNvSpPr>
            <a:spLocks noGrp="1"/>
          </p:cNvSpPr>
          <p:nvPr>
            <p:ph type="dt" sz="half" idx="10"/>
          </p:nvPr>
        </p:nvSpPr>
        <p:spPr/>
        <p:txBody>
          <a:bodyPr/>
          <a:lstStyle/>
          <a:p>
            <a:fld id="{60CEF676-3624-EA48-BEEB-9D394F2ACE5E}" type="datetime1">
              <a:rPr lang="en-US" smtClean="0"/>
              <a:t>9/25/2017</a:t>
            </a:fld>
            <a:endParaRPr lang="en-US" dirty="0"/>
          </a:p>
        </p:txBody>
      </p:sp>
      <p:sp>
        <p:nvSpPr>
          <p:cNvPr id="2" name="Title 1"/>
          <p:cNvSpPr>
            <a:spLocks noGrp="1"/>
          </p:cNvSpPr>
          <p:nvPr>
            <p:ph type="title"/>
          </p:nvPr>
        </p:nvSpPr>
        <p:spPr>
          <a:xfrm>
            <a:off x="520331" y="574676"/>
            <a:ext cx="11285821" cy="1001712"/>
          </a:xfrm>
        </p:spPr>
        <p:txBody>
          <a:bodyPr/>
          <a:lstStyle/>
          <a:p>
            <a:r>
              <a:rPr lang="en-US" dirty="0" smtClean="0"/>
              <a:t>Bone Reamer EV</a:t>
            </a:r>
            <a:endParaRPr lang="en-US" dirty="0"/>
          </a:p>
        </p:txBody>
      </p:sp>
      <p:grpSp>
        <p:nvGrpSpPr>
          <p:cNvPr id="22" name="Group 21"/>
          <p:cNvGrpSpPr/>
          <p:nvPr/>
        </p:nvGrpSpPr>
        <p:grpSpPr>
          <a:xfrm>
            <a:off x="5124451" y="574676"/>
            <a:ext cx="4419600" cy="5521324"/>
            <a:chOff x="8050623" y="1099005"/>
            <a:chExt cx="2994325" cy="3601600"/>
          </a:xfrm>
        </p:grpSpPr>
        <p:grpSp>
          <p:nvGrpSpPr>
            <p:cNvPr id="23" name="Group 22"/>
            <p:cNvGrpSpPr/>
            <p:nvPr/>
          </p:nvGrpSpPr>
          <p:grpSpPr>
            <a:xfrm>
              <a:off x="8050623" y="1099005"/>
              <a:ext cx="1965066" cy="3601600"/>
              <a:chOff x="8050623" y="1099005"/>
              <a:chExt cx="1965066" cy="3601600"/>
            </a:xfrm>
          </p:grpSpPr>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b="8604"/>
              <a:stretch/>
            </p:blipFill>
            <p:spPr>
              <a:xfrm>
                <a:off x="8050623" y="1099005"/>
                <a:ext cx="1754893" cy="3601600"/>
              </a:xfrm>
              <a:prstGeom prst="rect">
                <a:avLst/>
              </a:prstGeom>
            </p:spPr>
          </p:pic>
          <p:cxnSp>
            <p:nvCxnSpPr>
              <p:cNvPr id="26" name="Straight Connector 25"/>
              <p:cNvCxnSpPr/>
              <p:nvPr/>
            </p:nvCxnSpPr>
            <p:spPr>
              <a:xfrm flipV="1">
                <a:off x="8726699" y="2964690"/>
                <a:ext cx="1288990" cy="7378"/>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726699" y="3162634"/>
                <a:ext cx="1288990" cy="7378"/>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8726699" y="3360578"/>
                <a:ext cx="1288990" cy="7378"/>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8726699" y="3558522"/>
                <a:ext cx="1288990" cy="7378"/>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10072490" y="2870914"/>
              <a:ext cx="972458" cy="762907"/>
            </a:xfrm>
            <a:prstGeom prst="rect">
              <a:avLst/>
            </a:prstGeom>
            <a:noFill/>
          </p:spPr>
          <p:txBody>
            <a:bodyPr wrap="square" lIns="0" tIns="0" rIns="0" bIns="0" rtlCol="0">
              <a:spAutoFit/>
            </a:bodyPr>
            <a:lstStyle/>
            <a:p>
              <a:r>
                <a:rPr lang="en-US" sz="1200" dirty="0" smtClean="0"/>
                <a:t>5 mm</a:t>
              </a:r>
            </a:p>
            <a:p>
              <a:endParaRPr lang="en-US" sz="1200" dirty="0" smtClean="0"/>
            </a:p>
            <a:p>
              <a:r>
                <a:rPr lang="en-US" sz="1200" dirty="0" smtClean="0"/>
                <a:t>4 mm</a:t>
              </a:r>
            </a:p>
            <a:p>
              <a:endParaRPr lang="en-US" sz="800" dirty="0" smtClean="0"/>
            </a:p>
            <a:p>
              <a:r>
                <a:rPr lang="en-US" sz="1200" dirty="0" smtClean="0"/>
                <a:t>3 mm</a:t>
              </a:r>
            </a:p>
            <a:p>
              <a:endParaRPr lang="en-US" sz="800" dirty="0" smtClean="0"/>
            </a:p>
            <a:p>
              <a:r>
                <a:rPr lang="en-US" sz="1200" dirty="0" smtClean="0"/>
                <a:t>2 mm</a:t>
              </a:r>
            </a:p>
          </p:txBody>
        </p:sp>
      </p:grpSp>
      <p:sp>
        <p:nvSpPr>
          <p:cNvPr id="33" name="Content Placeholder 4"/>
          <p:cNvSpPr>
            <a:spLocks noGrp="1"/>
          </p:cNvSpPr>
          <p:nvPr>
            <p:ph sz="half" idx="2"/>
          </p:nvPr>
        </p:nvSpPr>
        <p:spPr>
          <a:xfrm>
            <a:off x="520332" y="3083534"/>
            <a:ext cx="5061862" cy="1261630"/>
          </a:xfrm>
        </p:spPr>
        <p:txBody>
          <a:bodyPr/>
          <a:lstStyle/>
          <a:p>
            <a:r>
              <a:rPr lang="en-US" sz="1800" dirty="0" smtClean="0"/>
              <a:t>The </a:t>
            </a:r>
            <a:r>
              <a:rPr lang="en-US" sz="1800" dirty="0"/>
              <a:t>depth markings on the bone reamer are measured from the implant </a:t>
            </a:r>
            <a:r>
              <a:rPr lang="en-US" sz="1800" dirty="0" smtClean="0"/>
              <a:t>up </a:t>
            </a:r>
            <a:r>
              <a:rPr lang="en-US" sz="1800" dirty="0"/>
              <a:t>to the indication </a:t>
            </a:r>
            <a:r>
              <a:rPr lang="en-US" sz="1800" dirty="0" smtClean="0"/>
              <a:t>line </a:t>
            </a:r>
            <a:endParaRPr lang="en-US" sz="1800" dirty="0"/>
          </a:p>
          <a:p>
            <a:r>
              <a:rPr lang="en-US" sz="1800" dirty="0"/>
              <a:t>The guide is provided with a </a:t>
            </a:r>
            <a:r>
              <a:rPr lang="en-US" sz="1800" dirty="0" smtClean="0"/>
              <a:t>drilling depth stop</a:t>
            </a:r>
            <a:endParaRPr lang="en-US" sz="1800" dirty="0">
              <a:solidFill>
                <a:schemeClr val="bg1">
                  <a:lumMod val="50000"/>
                </a:schemeClr>
              </a:solidFill>
            </a:endParaRPr>
          </a:p>
        </p:txBody>
      </p:sp>
      <p:sp>
        <p:nvSpPr>
          <p:cNvPr id="13" name="Slide Number Placeholder 5"/>
          <p:cNvSpPr>
            <a:spLocks noGrp="1"/>
          </p:cNvSpPr>
          <p:nvPr>
            <p:ph type="sldNum" sz="quarter" idx="4294967295"/>
          </p:nvPr>
        </p:nvSpPr>
        <p:spPr>
          <a:xfrm>
            <a:off x="219589" y="6498561"/>
            <a:ext cx="382599" cy="176675"/>
          </a:xfrm>
          <a:prstGeom prst="rect">
            <a:avLst/>
          </a:prstGeom>
        </p:spPr>
        <p:txBody>
          <a:bodyPr/>
          <a:lstStyle/>
          <a:p>
            <a:r>
              <a:rPr lang="en-GB" sz="800" dirty="0" smtClean="0">
                <a:solidFill>
                  <a:schemeClr val="accent3"/>
                </a:solidFill>
              </a:rPr>
              <a:t>28</a:t>
            </a:r>
            <a:endParaRPr lang="en-GB" sz="800" dirty="0">
              <a:solidFill>
                <a:schemeClr val="accent3"/>
              </a:solidFill>
            </a:endParaRPr>
          </a:p>
        </p:txBody>
      </p:sp>
    </p:spTree>
    <p:extLst>
      <p:ext uri="{BB962C8B-B14F-4D97-AF65-F5344CB8AC3E}">
        <p14:creationId xmlns:p14="http://schemas.microsoft.com/office/powerpoint/2010/main" val="125651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xEl>
                                              <p:pRg st="0" end="0"/>
                                            </p:txEl>
                                          </p:spTgt>
                                        </p:tgtEl>
                                        <p:attrNameLst>
                                          <p:attrName>style.visibility</p:attrName>
                                        </p:attrNameLst>
                                      </p:cBhvr>
                                      <p:to>
                                        <p:strVal val="visible"/>
                                      </p:to>
                                    </p:set>
                                    <p:animEffect transition="in" filter="wipe(left)">
                                      <p:cBhvr>
                                        <p:cTn id="10" dur="500"/>
                                        <p:tgtEl>
                                          <p:spTgt spid="3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3">
                                            <p:txEl>
                                              <p:pRg st="1" end="1"/>
                                            </p:txEl>
                                          </p:spTgt>
                                        </p:tgtEl>
                                        <p:attrNameLst>
                                          <p:attrName>style.visibility</p:attrName>
                                        </p:attrNameLst>
                                      </p:cBhvr>
                                      <p:to>
                                        <p:strVal val="visible"/>
                                      </p:to>
                                    </p:set>
                                    <p:animEffect transition="in" filter="wipe(left)">
                                      <p:cBhvr>
                                        <p:cTn id="13" dur="500"/>
                                        <p:tgtEl>
                                          <p:spTgt spid="3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Step-by-step Bone </a:t>
            </a:r>
            <a:r>
              <a:rPr lang="en-US" dirty="0"/>
              <a:t>Reamer </a:t>
            </a:r>
            <a:r>
              <a:rPr lang="en-US" dirty="0" smtClean="0"/>
              <a:t>EV(optional)</a:t>
            </a:r>
            <a:endParaRPr lang="en-US" dirty="0"/>
          </a:p>
        </p:txBody>
      </p:sp>
      <p:sp>
        <p:nvSpPr>
          <p:cNvPr id="3" name="Content Placeholder 2"/>
          <p:cNvSpPr>
            <a:spLocks noGrp="1"/>
          </p:cNvSpPr>
          <p:nvPr>
            <p:ph sz="half" idx="1"/>
          </p:nvPr>
        </p:nvSpPr>
        <p:spPr>
          <a:xfrm>
            <a:off x="6394057" y="4147475"/>
            <a:ext cx="4428617" cy="1884109"/>
          </a:xfrm>
        </p:spPr>
        <p:txBody>
          <a:bodyPr/>
          <a:lstStyle/>
          <a:p>
            <a:r>
              <a:rPr lang="en-US" sz="1600" dirty="0" smtClean="0"/>
              <a:t>Place </a:t>
            </a:r>
            <a:r>
              <a:rPr lang="en-US" sz="1600" dirty="0"/>
              <a:t>the bone reamer over the guide and remove bone by rotating the reamer under </a:t>
            </a:r>
            <a:r>
              <a:rPr lang="en-US" sz="1600" dirty="0" smtClean="0"/>
              <a:t>irrigation. Or use </a:t>
            </a:r>
            <a:r>
              <a:rPr lang="en-US" sz="1600" dirty="0"/>
              <a:t>the reamer in a contra angle at low speed under irrigation (max. 100 rpm</a:t>
            </a:r>
            <a:r>
              <a:rPr lang="en-US" sz="1600" dirty="0" smtClean="0"/>
              <a:t>)</a:t>
            </a:r>
            <a:endParaRPr lang="en-US" sz="1600" dirty="0"/>
          </a:p>
          <a:p>
            <a:r>
              <a:rPr lang="en-US" sz="1600" dirty="0"/>
              <a:t>Remove the guide using </a:t>
            </a:r>
            <a:r>
              <a:rPr lang="en-US" sz="1600" dirty="0" smtClean="0"/>
              <a:t>a hex driver </a:t>
            </a:r>
            <a:endParaRPr lang="en-US" sz="1600" dirty="0"/>
          </a:p>
          <a:p>
            <a:endParaRPr lang="en-US" sz="1600" dirty="0"/>
          </a:p>
        </p:txBody>
      </p:sp>
      <p:sp>
        <p:nvSpPr>
          <p:cNvPr id="5" name="Date Placeholder 4"/>
          <p:cNvSpPr>
            <a:spLocks noGrp="1"/>
          </p:cNvSpPr>
          <p:nvPr>
            <p:ph type="dt" sz="half" idx="10"/>
          </p:nvPr>
        </p:nvSpPr>
        <p:spPr>
          <a:xfrm>
            <a:off x="842175" y="6498562"/>
            <a:ext cx="1037025" cy="176675"/>
          </a:xfrm>
        </p:spPr>
        <p:txBody>
          <a:bodyPr/>
          <a:lstStyle/>
          <a:p>
            <a:fld id="{01153257-9C03-9749-9723-9F8FDBF56004}" type="datetime1">
              <a:rPr lang="sv-SE" smtClean="0"/>
              <a:t>2017-09-25</a:t>
            </a:fld>
            <a:endParaRPr lang="en-GB" dirty="0"/>
          </a:p>
        </p:txBody>
      </p:sp>
      <p:sp>
        <p:nvSpPr>
          <p:cNvPr id="6" name="Slide Number Placeholder 5"/>
          <p:cNvSpPr>
            <a:spLocks noGrp="1"/>
          </p:cNvSpPr>
          <p:nvPr>
            <p:ph type="sldNum" sz="quarter" idx="4294967295"/>
          </p:nvPr>
        </p:nvSpPr>
        <p:spPr>
          <a:xfrm>
            <a:off x="330201" y="6498562"/>
            <a:ext cx="382599" cy="176675"/>
          </a:xfrm>
        </p:spPr>
        <p:txBody>
          <a:bodyPr/>
          <a:lstStyle/>
          <a:p>
            <a:fld id="{45D37B1E-C366-494F-A587-962AD9AABC83}" type="slidenum">
              <a:rPr lang="en-GB" smtClean="0"/>
              <a:pPr/>
              <a:t>31</a:t>
            </a:fld>
            <a:endParaRPr lang="en-GB" dirty="0"/>
          </a:p>
        </p:txBody>
      </p:sp>
      <p:sp>
        <p:nvSpPr>
          <p:cNvPr id="9" name="Content Placeholder 2"/>
          <p:cNvSpPr txBox="1">
            <a:spLocks/>
          </p:cNvSpPr>
          <p:nvPr/>
        </p:nvSpPr>
        <p:spPr>
          <a:xfrm>
            <a:off x="648892" y="4147475"/>
            <a:ext cx="3931772" cy="1971675"/>
          </a:xfrm>
          <a:prstGeom prst="rect">
            <a:avLst/>
          </a:prstGeom>
        </p:spPr>
        <p:txBody>
          <a:bodyPr vert="horz" lIns="0" tIns="0" rIns="0" bIns="0" rtlCol="0">
            <a:noAutofit/>
          </a:bodyPr>
          <a:lstStyle>
            <a:lvl1pPr marL="180000" indent="-180000" algn="l" defTabSz="914400" rtl="0" eaLnBrk="1" latinLnBrk="0" hangingPunct="1">
              <a:lnSpc>
                <a:spcPct val="90000"/>
              </a:lnSpc>
              <a:spcBef>
                <a:spcPts val="600"/>
              </a:spcBef>
              <a:buClr>
                <a:schemeClr val="accent2"/>
              </a:buClr>
              <a:buFont typeface="Wingdings" panose="05000000000000000000" pitchFamily="2" charset="2"/>
              <a:buChar char="§"/>
              <a:defRPr sz="2000" kern="1200">
                <a:solidFill>
                  <a:schemeClr val="tx2"/>
                </a:solidFill>
                <a:latin typeface="+mn-lt"/>
                <a:ea typeface="+mn-ea"/>
                <a:cs typeface="+mn-cs"/>
              </a:defRPr>
            </a:lvl1pPr>
            <a:lvl2pPr marL="360000" indent="-180000" algn="l" defTabSz="914400" rtl="0" eaLnBrk="1" latinLnBrk="0" hangingPunct="1">
              <a:lnSpc>
                <a:spcPct val="90000"/>
              </a:lnSpc>
              <a:spcBef>
                <a:spcPts val="600"/>
              </a:spcBef>
              <a:buClr>
                <a:schemeClr val="accent2"/>
              </a:buClr>
              <a:buFont typeface="Wingdings" panose="05000000000000000000" pitchFamily="2" charset="2"/>
              <a:buChar char="§"/>
              <a:defRPr sz="1800" kern="1200" baseline="0">
                <a:solidFill>
                  <a:schemeClr val="tx2"/>
                </a:solidFill>
                <a:latin typeface="+mn-lt"/>
                <a:ea typeface="+mn-ea"/>
                <a:cs typeface="+mn-cs"/>
              </a:defRPr>
            </a:lvl2pPr>
            <a:lvl3pPr marL="540000" indent="-180000"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3pPr>
            <a:lvl4pPr marL="720000" indent="-180000" algn="l" defTabSz="914400" rtl="0" eaLnBrk="1" latinLnBrk="0" hangingPunct="1">
              <a:lnSpc>
                <a:spcPct val="100000"/>
              </a:lnSpc>
              <a:spcBef>
                <a:spcPts val="600"/>
              </a:spcBef>
              <a:spcAft>
                <a:spcPts val="600"/>
              </a:spcAft>
              <a:buClr>
                <a:schemeClr val="accent2"/>
              </a:buClr>
              <a:buFont typeface="Wingdings" panose="05000000000000000000" pitchFamily="2" charset="2"/>
              <a:buChar char="§"/>
              <a:defRPr sz="1400" kern="1200">
                <a:solidFill>
                  <a:schemeClr val="tx2"/>
                </a:solidFill>
                <a:latin typeface="+mn-lt"/>
                <a:ea typeface="+mn-ea"/>
                <a:cs typeface="+mn-cs"/>
              </a:defRPr>
            </a:lvl4pPr>
            <a:lvl5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5pPr>
            <a:lvl6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6pPr>
            <a:lvl7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7pPr>
            <a:lvl8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8pPr>
            <a:lvl9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9pPr>
          </a:lstStyle>
          <a:p>
            <a:r>
              <a:rPr lang="en-US" sz="1600" dirty="0" smtClean="0"/>
              <a:t>Manually </a:t>
            </a:r>
            <a:r>
              <a:rPr lang="en-US" sz="1600" dirty="0"/>
              <a:t>connect the appropriate Bone Reamer Guide EV to the implant using a hex </a:t>
            </a:r>
            <a:r>
              <a:rPr lang="en-US" sz="1600" dirty="0" smtClean="0"/>
              <a:t>driver</a:t>
            </a:r>
            <a:endParaRPr lang="en-US" sz="1600" dirty="0"/>
          </a:p>
          <a:p>
            <a:r>
              <a:rPr lang="en-US" sz="1600" dirty="0" smtClean="0"/>
              <a:t>Use </a:t>
            </a:r>
            <a:r>
              <a:rPr lang="en-US" sz="1600" dirty="0"/>
              <a:t>the appropriate Bone Reamer EV together with the Restorative Driver Handle</a:t>
            </a:r>
            <a:r>
              <a:rPr lang="en-US" sz="1600" dirty="0" smtClean="0"/>
              <a:t>.</a:t>
            </a:r>
            <a:endParaRPr lang="en-US" sz="1600" dirty="0"/>
          </a:p>
        </p:txBody>
      </p:sp>
      <p:pic>
        <p:nvPicPr>
          <p:cNvPr id="12" name="Picture 11"/>
          <p:cNvPicPr>
            <a:picLocks noChangeAspect="1"/>
          </p:cNvPicPr>
          <p:nvPr/>
        </p:nvPicPr>
        <p:blipFill>
          <a:blip r:embed="rId3"/>
          <a:stretch>
            <a:fillRect/>
          </a:stretch>
        </p:blipFill>
        <p:spPr>
          <a:xfrm>
            <a:off x="6384353" y="1283474"/>
            <a:ext cx="4274548" cy="2710087"/>
          </a:xfrm>
          <a:prstGeom prst="rect">
            <a:avLst/>
          </a:prstGeom>
        </p:spPr>
      </p:pic>
      <p:pic>
        <p:nvPicPr>
          <p:cNvPr id="4" name="Picture 3"/>
          <p:cNvPicPr>
            <a:picLocks noChangeAspect="1"/>
          </p:cNvPicPr>
          <p:nvPr/>
        </p:nvPicPr>
        <p:blipFill>
          <a:blip r:embed="rId4"/>
          <a:stretch>
            <a:fillRect/>
          </a:stretch>
        </p:blipFill>
        <p:spPr>
          <a:xfrm>
            <a:off x="616600" y="1283473"/>
            <a:ext cx="4269315" cy="2710087"/>
          </a:xfrm>
          <a:prstGeom prst="rect">
            <a:avLst/>
          </a:prstGeom>
        </p:spPr>
      </p:pic>
    </p:spTree>
    <p:extLst>
      <p:ext uri="{BB962C8B-B14F-4D97-AF65-F5344CB8AC3E}">
        <p14:creationId xmlns:p14="http://schemas.microsoft.com/office/powerpoint/2010/main" val="1068387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up)">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up)">
                                      <p:cBhvr>
                                        <p:cTn id="2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533322" y="570890"/>
            <a:ext cx="3112499" cy="434335"/>
          </a:xfrm>
          <a:prstGeom prst="rect">
            <a:avLst/>
          </a:prstGeom>
          <a:solidFill>
            <a:schemeClr val="bg1"/>
          </a:solidFill>
        </p:spPr>
        <p:txBody>
          <a:bodyPr vert="horz" lIns="0" tIns="0" rIns="0" bIns="0" rtlCol="0" anchor="t" anchorCtr="0">
            <a:noAutofit/>
          </a:bodyPr>
          <a:lstStyle>
            <a:lvl1pPr algn="l" defTabSz="914400" rtl="0" eaLnBrk="1" latinLnBrk="0" hangingPunct="1">
              <a:lnSpc>
                <a:spcPct val="90000"/>
              </a:lnSpc>
              <a:spcBef>
                <a:spcPct val="0"/>
              </a:spcBef>
              <a:buNone/>
              <a:defRPr sz="3200" b="0" kern="1200" baseline="0">
                <a:solidFill>
                  <a:schemeClr val="accent1"/>
                </a:solidFill>
                <a:latin typeface="+mj-lt"/>
                <a:ea typeface="+mj-ea"/>
                <a:cs typeface="+mj-cs"/>
              </a:defRPr>
            </a:lvl1pPr>
          </a:lstStyle>
          <a:p>
            <a:r>
              <a:rPr lang="en-US" dirty="0" smtClean="0"/>
              <a:t>SmartFix</a:t>
            </a:r>
            <a:r>
              <a:rPr lang="en-US" baseline="30000" dirty="0" smtClean="0"/>
              <a:t>®</a:t>
            </a:r>
            <a:r>
              <a:rPr lang="en-US" dirty="0" smtClean="0"/>
              <a:t> Guide</a:t>
            </a:r>
            <a:endParaRPr lang="en-US" dirty="0"/>
          </a:p>
        </p:txBody>
      </p:sp>
      <p:sp>
        <p:nvSpPr>
          <p:cNvPr id="15" name="TextBox 14"/>
          <p:cNvSpPr txBox="1"/>
          <p:nvPr/>
        </p:nvSpPr>
        <p:spPr>
          <a:xfrm>
            <a:off x="786910" y="3976057"/>
            <a:ext cx="1375719" cy="430887"/>
          </a:xfrm>
          <a:prstGeom prst="rect">
            <a:avLst/>
          </a:prstGeom>
          <a:noFill/>
        </p:spPr>
        <p:txBody>
          <a:bodyPr wrap="square" lIns="0" tIns="0" rIns="0" bIns="0" rtlCol="0">
            <a:spAutoFit/>
          </a:bodyPr>
          <a:lstStyle/>
          <a:p>
            <a:r>
              <a:rPr lang="en-US" sz="1400" dirty="0" smtClean="0">
                <a:solidFill>
                  <a:schemeClr val="bg1">
                    <a:lumMod val="50000"/>
                  </a:schemeClr>
                </a:solidFill>
              </a:rPr>
              <a:t>Angle markings        on both sides</a:t>
            </a:r>
            <a:endParaRPr lang="en-US" sz="1400" dirty="0" smtClean="0">
              <a:solidFill>
                <a:schemeClr val="tx2"/>
              </a:solidFill>
            </a:endParaRPr>
          </a:p>
        </p:txBody>
      </p:sp>
      <p:cxnSp>
        <p:nvCxnSpPr>
          <p:cNvPr id="6" name="Straight Connector 5"/>
          <p:cNvCxnSpPr/>
          <p:nvPr/>
        </p:nvCxnSpPr>
        <p:spPr>
          <a:xfrm>
            <a:off x="6113366" y="-2564832"/>
            <a:ext cx="7422427"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Date Placeholder 3"/>
          <p:cNvSpPr>
            <a:spLocks noGrp="1"/>
          </p:cNvSpPr>
          <p:nvPr>
            <p:ph type="dt" sz="half" idx="2"/>
          </p:nvPr>
        </p:nvSpPr>
        <p:spPr/>
        <p:txBody>
          <a:bodyPr/>
          <a:lstStyle/>
          <a:p>
            <a:pPr marL="0" indent="0">
              <a:buNone/>
            </a:pPr>
            <a:fld id="{60CEF676-3624-EA48-BEEB-9D394F2ACE5E}" type="datetime1">
              <a:rPr lang="en-US" sz="900" smtClean="0"/>
              <a:pPr marL="0" indent="0">
                <a:buNone/>
              </a:pPr>
              <a:t>9/25/2017</a:t>
            </a:fld>
            <a:endParaRPr lang="en-US"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689" y="1202054"/>
            <a:ext cx="7374412" cy="3994473"/>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0270" y="1550792"/>
            <a:ext cx="6097389" cy="3937897"/>
          </a:xfrm>
          <a:prstGeom prst="rect">
            <a:avLst/>
          </a:prstGeom>
        </p:spPr>
      </p:pic>
      <p:sp>
        <p:nvSpPr>
          <p:cNvPr id="5" name="Rectangle 4"/>
          <p:cNvSpPr/>
          <p:nvPr/>
        </p:nvSpPr>
        <p:spPr>
          <a:xfrm>
            <a:off x="233240" y="6498562"/>
            <a:ext cx="300082" cy="215444"/>
          </a:xfrm>
          <a:prstGeom prst="rect">
            <a:avLst/>
          </a:prstGeom>
        </p:spPr>
        <p:txBody>
          <a:bodyPr wrap="none">
            <a:spAutoFit/>
          </a:bodyPr>
          <a:lstStyle/>
          <a:p>
            <a:r>
              <a:rPr lang="en-US" sz="800" dirty="0" smtClean="0">
                <a:solidFill>
                  <a:schemeClr val="accent3"/>
                </a:solidFill>
              </a:rPr>
              <a:t>30</a:t>
            </a:r>
            <a:endParaRPr lang="en-US" sz="800" dirty="0">
              <a:solidFill>
                <a:schemeClr val="accent3"/>
              </a:solidFill>
            </a:endParaRPr>
          </a:p>
        </p:txBody>
      </p:sp>
    </p:spTree>
    <p:extLst>
      <p:ext uri="{BB962C8B-B14F-4D97-AF65-F5344CB8AC3E}">
        <p14:creationId xmlns:p14="http://schemas.microsoft.com/office/powerpoint/2010/main" val="3842361877"/>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Step-by-step SmartFix</a:t>
            </a:r>
            <a:r>
              <a:rPr lang="en-US" baseline="30000" smtClean="0"/>
              <a:t>®</a:t>
            </a:r>
            <a:r>
              <a:rPr lang="en-US" smtClean="0"/>
              <a:t> Guide EV(optional)</a:t>
            </a:r>
            <a:endParaRPr lang="en-US" dirty="0"/>
          </a:p>
        </p:txBody>
      </p:sp>
      <p:sp>
        <p:nvSpPr>
          <p:cNvPr id="5" name="Date Placeholder 4"/>
          <p:cNvSpPr>
            <a:spLocks noGrp="1"/>
          </p:cNvSpPr>
          <p:nvPr>
            <p:ph type="dt" sz="half" idx="10"/>
          </p:nvPr>
        </p:nvSpPr>
        <p:spPr>
          <a:xfrm>
            <a:off x="842175" y="6498562"/>
            <a:ext cx="1037025" cy="176675"/>
          </a:xfrm>
        </p:spPr>
        <p:txBody>
          <a:bodyPr/>
          <a:lstStyle/>
          <a:p>
            <a:fld id="{01153257-9C03-9749-9723-9F8FDBF56004}" type="datetime1">
              <a:rPr lang="sv-SE" smtClean="0"/>
              <a:t>2017-09-25</a:t>
            </a:fld>
            <a:endParaRPr lang="en-GB" dirty="0"/>
          </a:p>
        </p:txBody>
      </p:sp>
      <p:sp>
        <p:nvSpPr>
          <p:cNvPr id="6" name="Slide Number Placeholder 5"/>
          <p:cNvSpPr>
            <a:spLocks noGrp="1"/>
          </p:cNvSpPr>
          <p:nvPr>
            <p:ph type="sldNum" sz="quarter" idx="4294967295"/>
          </p:nvPr>
        </p:nvSpPr>
        <p:spPr>
          <a:xfrm>
            <a:off x="330201" y="6498562"/>
            <a:ext cx="382599" cy="176675"/>
          </a:xfrm>
        </p:spPr>
        <p:txBody>
          <a:bodyPr/>
          <a:lstStyle/>
          <a:p>
            <a:fld id="{45D37B1E-C366-494F-A587-962AD9AABC83}" type="slidenum">
              <a:rPr lang="en-GB" smtClean="0"/>
              <a:pPr/>
              <a:t>33</a:t>
            </a:fld>
            <a:endParaRPr lang="en-GB" dirty="0"/>
          </a:p>
        </p:txBody>
      </p:sp>
      <p:sp>
        <p:nvSpPr>
          <p:cNvPr id="9" name="Content Placeholder 2"/>
          <p:cNvSpPr txBox="1">
            <a:spLocks/>
          </p:cNvSpPr>
          <p:nvPr/>
        </p:nvSpPr>
        <p:spPr>
          <a:xfrm>
            <a:off x="457016" y="4342451"/>
            <a:ext cx="3668945" cy="1484609"/>
          </a:xfrm>
          <a:prstGeom prst="rect">
            <a:avLst/>
          </a:prstGeom>
        </p:spPr>
        <p:txBody>
          <a:bodyPr vert="horz" lIns="0" tIns="0" rIns="0" bIns="0" rtlCol="0">
            <a:noAutofit/>
          </a:bodyPr>
          <a:lstStyle>
            <a:lvl1pPr marL="180000" indent="-180000" algn="l" defTabSz="914400" rtl="0" eaLnBrk="1" latinLnBrk="0" hangingPunct="1">
              <a:lnSpc>
                <a:spcPct val="90000"/>
              </a:lnSpc>
              <a:spcBef>
                <a:spcPts val="600"/>
              </a:spcBef>
              <a:buClr>
                <a:schemeClr val="accent2"/>
              </a:buClr>
              <a:buFont typeface="Wingdings" panose="05000000000000000000" pitchFamily="2" charset="2"/>
              <a:buChar char="§"/>
              <a:defRPr sz="2000" kern="1200">
                <a:solidFill>
                  <a:schemeClr val="tx2"/>
                </a:solidFill>
                <a:latin typeface="+mn-lt"/>
                <a:ea typeface="+mn-ea"/>
                <a:cs typeface="+mn-cs"/>
              </a:defRPr>
            </a:lvl1pPr>
            <a:lvl2pPr marL="360000" indent="-180000" algn="l" defTabSz="914400" rtl="0" eaLnBrk="1" latinLnBrk="0" hangingPunct="1">
              <a:lnSpc>
                <a:spcPct val="90000"/>
              </a:lnSpc>
              <a:spcBef>
                <a:spcPts val="600"/>
              </a:spcBef>
              <a:buClr>
                <a:schemeClr val="accent2"/>
              </a:buClr>
              <a:buFont typeface="Wingdings" panose="05000000000000000000" pitchFamily="2" charset="2"/>
              <a:buChar char="§"/>
              <a:defRPr sz="1800" kern="1200" baseline="0">
                <a:solidFill>
                  <a:schemeClr val="tx2"/>
                </a:solidFill>
                <a:latin typeface="+mn-lt"/>
                <a:ea typeface="+mn-ea"/>
                <a:cs typeface="+mn-cs"/>
              </a:defRPr>
            </a:lvl2pPr>
            <a:lvl3pPr marL="540000" indent="-180000"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3pPr>
            <a:lvl4pPr marL="720000" indent="-180000" algn="l" defTabSz="914400" rtl="0" eaLnBrk="1" latinLnBrk="0" hangingPunct="1">
              <a:lnSpc>
                <a:spcPct val="100000"/>
              </a:lnSpc>
              <a:spcBef>
                <a:spcPts val="600"/>
              </a:spcBef>
              <a:spcAft>
                <a:spcPts val="600"/>
              </a:spcAft>
              <a:buClr>
                <a:schemeClr val="accent2"/>
              </a:buClr>
              <a:buFont typeface="Wingdings" panose="05000000000000000000" pitchFamily="2" charset="2"/>
              <a:buChar char="§"/>
              <a:defRPr sz="1400" kern="1200">
                <a:solidFill>
                  <a:schemeClr val="tx2"/>
                </a:solidFill>
                <a:latin typeface="+mn-lt"/>
                <a:ea typeface="+mn-ea"/>
                <a:cs typeface="+mn-cs"/>
              </a:defRPr>
            </a:lvl4pPr>
            <a:lvl5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5pPr>
            <a:lvl6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6pPr>
            <a:lvl7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7pPr>
            <a:lvl8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8pPr>
            <a:lvl9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9pPr>
          </a:lstStyle>
          <a:p>
            <a:r>
              <a:rPr lang="en-US" sz="1600" dirty="0"/>
              <a:t>After raising a flap, prepare an </a:t>
            </a:r>
            <a:r>
              <a:rPr lang="en-US" sz="1600" dirty="0" smtClean="0"/>
              <a:t>osteotomy for </a:t>
            </a:r>
            <a:r>
              <a:rPr lang="en-US" sz="1600" dirty="0"/>
              <a:t>the SmartFix Guide</a:t>
            </a:r>
          </a:p>
          <a:p>
            <a:r>
              <a:rPr lang="en-US" sz="1600" dirty="0"/>
              <a:t>Drill in the midline using 1-Twist Drill EV 1.9 to a depth of </a:t>
            </a:r>
            <a:r>
              <a:rPr lang="en-US" sz="1600" dirty="0" smtClean="0"/>
              <a:t>11 </a:t>
            </a:r>
            <a:r>
              <a:rPr lang="en-US" sz="1600" dirty="0"/>
              <a:t>mm.</a:t>
            </a:r>
          </a:p>
          <a:p>
            <a:endParaRPr lang="en-US" sz="1600" dirty="0"/>
          </a:p>
        </p:txBody>
      </p:sp>
      <p:pic>
        <p:nvPicPr>
          <p:cNvPr id="7" name="Picture 6"/>
          <p:cNvPicPr>
            <a:picLocks noChangeAspect="1"/>
          </p:cNvPicPr>
          <p:nvPr/>
        </p:nvPicPr>
        <p:blipFill>
          <a:blip r:embed="rId3"/>
          <a:stretch>
            <a:fillRect/>
          </a:stretch>
        </p:blipFill>
        <p:spPr>
          <a:xfrm>
            <a:off x="536333" y="1541928"/>
            <a:ext cx="3819928" cy="2347319"/>
          </a:xfrm>
          <a:prstGeom prst="rect">
            <a:avLst/>
          </a:prstGeom>
        </p:spPr>
      </p:pic>
      <p:grpSp>
        <p:nvGrpSpPr>
          <p:cNvPr id="15" name="Group 14"/>
          <p:cNvGrpSpPr/>
          <p:nvPr/>
        </p:nvGrpSpPr>
        <p:grpSpPr>
          <a:xfrm>
            <a:off x="4574723" y="1534116"/>
            <a:ext cx="3777096" cy="4255025"/>
            <a:chOff x="4574723" y="1534116"/>
            <a:chExt cx="3777096" cy="4255025"/>
          </a:xfrm>
        </p:grpSpPr>
        <p:sp>
          <p:nvSpPr>
            <p:cNvPr id="13" name="Content Placeholder 2"/>
            <p:cNvSpPr txBox="1">
              <a:spLocks/>
            </p:cNvSpPr>
            <p:nvPr/>
          </p:nvSpPr>
          <p:spPr>
            <a:xfrm>
              <a:off x="4574723" y="4342451"/>
              <a:ext cx="3668945" cy="1446690"/>
            </a:xfrm>
            <a:prstGeom prst="rect">
              <a:avLst/>
            </a:prstGeom>
          </p:spPr>
          <p:txBody>
            <a:bodyPr vert="horz" lIns="0" tIns="0" rIns="0" bIns="0" rtlCol="0">
              <a:noAutofit/>
            </a:bodyPr>
            <a:lstStyle>
              <a:lvl1pPr marL="180000" indent="-180000" algn="l" defTabSz="914400" rtl="0" eaLnBrk="1" latinLnBrk="0" hangingPunct="1">
                <a:lnSpc>
                  <a:spcPct val="90000"/>
                </a:lnSpc>
                <a:spcBef>
                  <a:spcPts val="600"/>
                </a:spcBef>
                <a:buClr>
                  <a:schemeClr val="accent2"/>
                </a:buClr>
                <a:buFont typeface="Wingdings" panose="05000000000000000000" pitchFamily="2" charset="2"/>
                <a:buChar char="§"/>
                <a:defRPr sz="2000" kern="1200">
                  <a:solidFill>
                    <a:schemeClr val="tx2"/>
                  </a:solidFill>
                  <a:latin typeface="+mn-lt"/>
                  <a:ea typeface="+mn-ea"/>
                  <a:cs typeface="+mn-cs"/>
                </a:defRPr>
              </a:lvl1pPr>
              <a:lvl2pPr marL="360000" indent="-180000" algn="l" defTabSz="914400" rtl="0" eaLnBrk="1" latinLnBrk="0" hangingPunct="1">
                <a:lnSpc>
                  <a:spcPct val="90000"/>
                </a:lnSpc>
                <a:spcBef>
                  <a:spcPts val="600"/>
                </a:spcBef>
                <a:buClr>
                  <a:schemeClr val="accent2"/>
                </a:buClr>
                <a:buFont typeface="Wingdings" panose="05000000000000000000" pitchFamily="2" charset="2"/>
                <a:buChar char="§"/>
                <a:defRPr sz="1800" kern="1200" baseline="0">
                  <a:solidFill>
                    <a:schemeClr val="tx2"/>
                  </a:solidFill>
                  <a:latin typeface="+mn-lt"/>
                  <a:ea typeface="+mn-ea"/>
                  <a:cs typeface="+mn-cs"/>
                </a:defRPr>
              </a:lvl2pPr>
              <a:lvl3pPr marL="540000" indent="-180000"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3pPr>
              <a:lvl4pPr marL="720000" indent="-180000" algn="l" defTabSz="914400" rtl="0" eaLnBrk="1" latinLnBrk="0" hangingPunct="1">
                <a:lnSpc>
                  <a:spcPct val="100000"/>
                </a:lnSpc>
                <a:spcBef>
                  <a:spcPts val="600"/>
                </a:spcBef>
                <a:spcAft>
                  <a:spcPts val="600"/>
                </a:spcAft>
                <a:buClr>
                  <a:schemeClr val="accent2"/>
                </a:buClr>
                <a:buFont typeface="Wingdings" panose="05000000000000000000" pitchFamily="2" charset="2"/>
                <a:buChar char="§"/>
                <a:defRPr sz="1400" kern="1200">
                  <a:solidFill>
                    <a:schemeClr val="tx2"/>
                  </a:solidFill>
                  <a:latin typeface="+mn-lt"/>
                  <a:ea typeface="+mn-ea"/>
                  <a:cs typeface="+mn-cs"/>
                </a:defRPr>
              </a:lvl4pPr>
              <a:lvl5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5pPr>
              <a:lvl6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6pPr>
              <a:lvl7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7pPr>
              <a:lvl8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8pPr>
              <a:lvl9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9pPr>
            </a:lstStyle>
            <a:p>
              <a:r>
                <a:rPr lang="en-US" sz="1600" dirty="0" smtClean="0"/>
                <a:t>Assemble </a:t>
              </a:r>
              <a:r>
                <a:rPr lang="en-US" sz="1600" dirty="0"/>
                <a:t>the guide and </a:t>
              </a:r>
              <a:r>
                <a:rPr lang="en-US" sz="1600" dirty="0" smtClean="0"/>
                <a:t>secure </a:t>
              </a:r>
              <a:r>
                <a:rPr lang="en-US" sz="1600" dirty="0"/>
                <a:t>by manually tightening the </a:t>
              </a:r>
              <a:r>
                <a:rPr lang="en-US" sz="1600" dirty="0" smtClean="0"/>
                <a:t>screw</a:t>
              </a:r>
            </a:p>
            <a:p>
              <a:r>
                <a:rPr lang="en-US" sz="1600" dirty="0" smtClean="0"/>
                <a:t>The </a:t>
              </a:r>
              <a:r>
                <a:rPr lang="en-US" sz="1600" dirty="0"/>
                <a:t>guide can be pre-shaped outside the oral </a:t>
              </a:r>
              <a:r>
                <a:rPr lang="en-US" sz="1600" dirty="0" smtClean="0"/>
                <a:t>cavity</a:t>
              </a:r>
            </a:p>
            <a:p>
              <a:endParaRPr lang="en-US" sz="1600" dirty="0"/>
            </a:p>
            <a:p>
              <a:endParaRPr lang="en-US" sz="1600" dirty="0"/>
            </a:p>
          </p:txBody>
        </p:sp>
        <p:pic>
          <p:nvPicPr>
            <p:cNvPr id="10" name="Picture 9"/>
            <p:cNvPicPr>
              <a:picLocks noChangeAspect="1"/>
            </p:cNvPicPr>
            <p:nvPr/>
          </p:nvPicPr>
          <p:blipFill>
            <a:blip r:embed="rId4"/>
            <a:stretch>
              <a:fillRect/>
            </a:stretch>
          </p:blipFill>
          <p:spPr>
            <a:xfrm>
              <a:off x="4574723" y="1534116"/>
              <a:ext cx="3777096" cy="2355131"/>
            </a:xfrm>
            <a:prstGeom prst="rect">
              <a:avLst/>
            </a:prstGeom>
          </p:spPr>
        </p:pic>
      </p:grpSp>
    </p:spTree>
    <p:extLst>
      <p:ext uri="{BB962C8B-B14F-4D97-AF65-F5344CB8AC3E}">
        <p14:creationId xmlns:p14="http://schemas.microsoft.com/office/powerpoint/2010/main" val="2377009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Step-by-step procedure - I</a:t>
            </a:r>
            <a:r>
              <a:rPr lang="sv-SE" dirty="0" err="1" smtClean="0"/>
              <a:t>mplant</a:t>
            </a:r>
            <a:r>
              <a:rPr lang="sv-SE" dirty="0" smtClean="0"/>
              <a:t> installation</a:t>
            </a:r>
            <a:endParaRPr lang="en-US" dirty="0"/>
          </a:p>
        </p:txBody>
      </p:sp>
      <p:sp>
        <p:nvSpPr>
          <p:cNvPr id="3" name="Content Placeholder 2"/>
          <p:cNvSpPr>
            <a:spLocks noGrp="1"/>
          </p:cNvSpPr>
          <p:nvPr>
            <p:ph sz="half" idx="1"/>
          </p:nvPr>
        </p:nvSpPr>
        <p:spPr>
          <a:xfrm>
            <a:off x="579486" y="4166450"/>
            <a:ext cx="3713415" cy="1484608"/>
          </a:xfrm>
        </p:spPr>
        <p:txBody>
          <a:bodyPr/>
          <a:lstStyle/>
          <a:p>
            <a:r>
              <a:rPr lang="en-US" sz="1600" dirty="0" smtClean="0"/>
              <a:t>Choose </a:t>
            </a:r>
            <a:r>
              <a:rPr lang="en-US" sz="1600" dirty="0"/>
              <a:t>a starting point and an angle which results in an osteotomy that does not interfere with the maxillary </a:t>
            </a:r>
            <a:r>
              <a:rPr lang="en-US" sz="1600" dirty="0" smtClean="0"/>
              <a:t>sinus</a:t>
            </a:r>
          </a:p>
          <a:p>
            <a:r>
              <a:rPr lang="en-US" sz="1600" dirty="0"/>
              <a:t>Drill to appropriate depth and check for correct angulation, by using the SmartFix  guide</a:t>
            </a:r>
          </a:p>
          <a:p>
            <a:endParaRPr lang="en-US" sz="1600" dirty="0"/>
          </a:p>
        </p:txBody>
      </p:sp>
      <p:sp>
        <p:nvSpPr>
          <p:cNvPr id="5" name="Date Placeholder 4"/>
          <p:cNvSpPr>
            <a:spLocks noGrp="1"/>
          </p:cNvSpPr>
          <p:nvPr>
            <p:ph type="dt" sz="half" idx="10"/>
          </p:nvPr>
        </p:nvSpPr>
        <p:spPr>
          <a:xfrm>
            <a:off x="842175" y="6498562"/>
            <a:ext cx="1037025" cy="176675"/>
          </a:xfrm>
        </p:spPr>
        <p:txBody>
          <a:bodyPr/>
          <a:lstStyle/>
          <a:p>
            <a:fld id="{01153257-9C03-9749-9723-9F8FDBF56004}" type="datetime1">
              <a:rPr lang="sv-SE" smtClean="0"/>
              <a:t>2017-09-25</a:t>
            </a:fld>
            <a:endParaRPr lang="en-GB" dirty="0"/>
          </a:p>
        </p:txBody>
      </p:sp>
      <p:sp>
        <p:nvSpPr>
          <p:cNvPr id="6" name="Slide Number Placeholder 5"/>
          <p:cNvSpPr>
            <a:spLocks noGrp="1"/>
          </p:cNvSpPr>
          <p:nvPr>
            <p:ph type="sldNum" sz="quarter" idx="4294967295"/>
          </p:nvPr>
        </p:nvSpPr>
        <p:spPr>
          <a:xfrm>
            <a:off x="330201" y="6498562"/>
            <a:ext cx="382599" cy="176675"/>
          </a:xfrm>
        </p:spPr>
        <p:txBody>
          <a:bodyPr/>
          <a:lstStyle/>
          <a:p>
            <a:fld id="{45D37B1E-C366-494F-A587-962AD9AABC83}" type="slidenum">
              <a:rPr lang="en-GB" smtClean="0"/>
              <a:pPr/>
              <a:t>34</a:t>
            </a:fld>
            <a:endParaRPr lang="en-GB" dirty="0"/>
          </a:p>
        </p:txBody>
      </p:sp>
      <p:pic>
        <p:nvPicPr>
          <p:cNvPr id="11" name="Picture 10"/>
          <p:cNvPicPr>
            <a:picLocks noChangeAspect="1"/>
          </p:cNvPicPr>
          <p:nvPr/>
        </p:nvPicPr>
        <p:blipFill>
          <a:blip r:embed="rId3"/>
          <a:stretch>
            <a:fillRect/>
          </a:stretch>
        </p:blipFill>
        <p:spPr>
          <a:xfrm>
            <a:off x="464525" y="1545146"/>
            <a:ext cx="3816184" cy="2355131"/>
          </a:xfrm>
          <a:prstGeom prst="rect">
            <a:avLst/>
          </a:prstGeom>
        </p:spPr>
      </p:pic>
      <p:grpSp>
        <p:nvGrpSpPr>
          <p:cNvPr id="15" name="Group 14"/>
          <p:cNvGrpSpPr/>
          <p:nvPr/>
        </p:nvGrpSpPr>
        <p:grpSpPr>
          <a:xfrm>
            <a:off x="4373933" y="2146987"/>
            <a:ext cx="3707911" cy="3466153"/>
            <a:chOff x="4373933" y="2146987"/>
            <a:chExt cx="3707911" cy="3466153"/>
          </a:xfrm>
        </p:grpSpPr>
        <p:sp>
          <p:nvSpPr>
            <p:cNvPr id="13" name="Content Placeholder 2"/>
            <p:cNvSpPr txBox="1">
              <a:spLocks/>
            </p:cNvSpPr>
            <p:nvPr/>
          </p:nvSpPr>
          <p:spPr>
            <a:xfrm>
              <a:off x="4412899" y="4166450"/>
              <a:ext cx="3668945" cy="1446690"/>
            </a:xfrm>
            <a:prstGeom prst="rect">
              <a:avLst/>
            </a:prstGeom>
          </p:spPr>
          <p:txBody>
            <a:bodyPr vert="horz" lIns="0" tIns="0" rIns="0" bIns="0" rtlCol="0">
              <a:noAutofit/>
            </a:bodyPr>
            <a:lstStyle>
              <a:lvl1pPr marL="180000" indent="-180000" algn="l" defTabSz="914400" rtl="0" eaLnBrk="1" latinLnBrk="0" hangingPunct="1">
                <a:lnSpc>
                  <a:spcPct val="90000"/>
                </a:lnSpc>
                <a:spcBef>
                  <a:spcPts val="600"/>
                </a:spcBef>
                <a:buClr>
                  <a:schemeClr val="accent2"/>
                </a:buClr>
                <a:buFont typeface="Wingdings" panose="05000000000000000000" pitchFamily="2" charset="2"/>
                <a:buChar char="§"/>
                <a:defRPr sz="2000" kern="1200">
                  <a:solidFill>
                    <a:schemeClr val="tx2"/>
                  </a:solidFill>
                  <a:latin typeface="+mn-lt"/>
                  <a:ea typeface="+mn-ea"/>
                  <a:cs typeface="+mn-cs"/>
                </a:defRPr>
              </a:lvl1pPr>
              <a:lvl2pPr marL="360000" indent="-180000" algn="l" defTabSz="914400" rtl="0" eaLnBrk="1" latinLnBrk="0" hangingPunct="1">
                <a:lnSpc>
                  <a:spcPct val="90000"/>
                </a:lnSpc>
                <a:spcBef>
                  <a:spcPts val="600"/>
                </a:spcBef>
                <a:buClr>
                  <a:schemeClr val="accent2"/>
                </a:buClr>
                <a:buFont typeface="Wingdings" panose="05000000000000000000" pitchFamily="2" charset="2"/>
                <a:buChar char="§"/>
                <a:defRPr sz="1800" kern="1200" baseline="0">
                  <a:solidFill>
                    <a:schemeClr val="tx2"/>
                  </a:solidFill>
                  <a:latin typeface="+mn-lt"/>
                  <a:ea typeface="+mn-ea"/>
                  <a:cs typeface="+mn-cs"/>
                </a:defRPr>
              </a:lvl2pPr>
              <a:lvl3pPr marL="540000" indent="-180000"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3pPr>
              <a:lvl4pPr marL="720000" indent="-180000" algn="l" defTabSz="914400" rtl="0" eaLnBrk="1" latinLnBrk="0" hangingPunct="1">
                <a:lnSpc>
                  <a:spcPct val="100000"/>
                </a:lnSpc>
                <a:spcBef>
                  <a:spcPts val="600"/>
                </a:spcBef>
                <a:spcAft>
                  <a:spcPts val="600"/>
                </a:spcAft>
                <a:buClr>
                  <a:schemeClr val="accent2"/>
                </a:buClr>
                <a:buFont typeface="Wingdings" panose="05000000000000000000" pitchFamily="2" charset="2"/>
                <a:buChar char="§"/>
                <a:defRPr sz="1400" kern="1200">
                  <a:solidFill>
                    <a:schemeClr val="tx2"/>
                  </a:solidFill>
                  <a:latin typeface="+mn-lt"/>
                  <a:ea typeface="+mn-ea"/>
                  <a:cs typeface="+mn-cs"/>
                </a:defRPr>
              </a:lvl4pPr>
              <a:lvl5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5pPr>
              <a:lvl6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6pPr>
              <a:lvl7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7pPr>
              <a:lvl8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8pPr>
              <a:lvl9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9pPr>
            </a:lstStyle>
            <a:p>
              <a:r>
                <a:rPr lang="en-US" sz="1600" dirty="0"/>
                <a:t>Prepare the implant site. All drilling should be performed at a maximum speed of 1500 rpm with profuse </a:t>
              </a:r>
              <a:r>
                <a:rPr lang="en-US" sz="1600" dirty="0" smtClean="0"/>
                <a:t>irrigation</a:t>
              </a:r>
            </a:p>
            <a:p>
              <a:r>
                <a:rPr lang="en-US" sz="1600" dirty="0" smtClean="0"/>
                <a:t>Follow the drilling protocol for OsseoSpeed EV 4.2 S implant</a:t>
              </a:r>
              <a:endParaRPr lang="en-US" sz="1600" dirty="0"/>
            </a:p>
            <a:p>
              <a:endParaRPr lang="en-US" sz="1600" dirty="0"/>
            </a:p>
          </p:txBody>
        </p:sp>
        <p:pic>
          <p:nvPicPr>
            <p:cNvPr id="12" name="Picture 11"/>
            <p:cNvPicPr>
              <a:picLocks noChangeAspect="1"/>
            </p:cNvPicPr>
            <p:nvPr/>
          </p:nvPicPr>
          <p:blipFill>
            <a:blip r:embed="rId4"/>
            <a:stretch>
              <a:fillRect/>
            </a:stretch>
          </p:blipFill>
          <p:spPr>
            <a:xfrm>
              <a:off x="4373933" y="2146987"/>
              <a:ext cx="3552000" cy="960000"/>
            </a:xfrm>
            <a:prstGeom prst="rect">
              <a:avLst/>
            </a:prstGeom>
          </p:spPr>
        </p:pic>
      </p:grpSp>
      <p:grpSp>
        <p:nvGrpSpPr>
          <p:cNvPr id="16" name="Group 15"/>
          <p:cNvGrpSpPr/>
          <p:nvPr/>
        </p:nvGrpSpPr>
        <p:grpSpPr>
          <a:xfrm>
            <a:off x="8043541" y="1545145"/>
            <a:ext cx="4063115" cy="4067995"/>
            <a:chOff x="8043541" y="1545145"/>
            <a:chExt cx="4063115" cy="4067995"/>
          </a:xfrm>
        </p:grpSpPr>
        <p:pic>
          <p:nvPicPr>
            <p:cNvPr id="8" name="Picture 7"/>
            <p:cNvPicPr>
              <a:picLocks noChangeAspect="1"/>
            </p:cNvPicPr>
            <p:nvPr/>
          </p:nvPicPr>
          <p:blipFill>
            <a:blip r:embed="rId5"/>
            <a:stretch>
              <a:fillRect/>
            </a:stretch>
          </p:blipFill>
          <p:spPr>
            <a:xfrm>
              <a:off x="8043541" y="1545145"/>
              <a:ext cx="3729845" cy="2355131"/>
            </a:xfrm>
            <a:prstGeom prst="rect">
              <a:avLst/>
            </a:prstGeom>
          </p:spPr>
        </p:pic>
        <p:sp>
          <p:nvSpPr>
            <p:cNvPr id="14" name="Content Placeholder 2"/>
            <p:cNvSpPr txBox="1">
              <a:spLocks/>
            </p:cNvSpPr>
            <p:nvPr/>
          </p:nvSpPr>
          <p:spPr>
            <a:xfrm>
              <a:off x="8116499" y="4166450"/>
              <a:ext cx="3990157" cy="1446690"/>
            </a:xfrm>
            <a:prstGeom prst="rect">
              <a:avLst/>
            </a:prstGeom>
          </p:spPr>
          <p:txBody>
            <a:bodyPr vert="horz" lIns="0" tIns="0" rIns="0" bIns="0" rtlCol="0">
              <a:noAutofit/>
            </a:bodyPr>
            <a:lstStyle>
              <a:lvl1pPr marL="180000" indent="-180000" algn="l" defTabSz="914400" rtl="0" eaLnBrk="1" latinLnBrk="0" hangingPunct="1">
                <a:lnSpc>
                  <a:spcPct val="90000"/>
                </a:lnSpc>
                <a:spcBef>
                  <a:spcPts val="600"/>
                </a:spcBef>
                <a:buClr>
                  <a:schemeClr val="accent2"/>
                </a:buClr>
                <a:buFont typeface="Wingdings" panose="05000000000000000000" pitchFamily="2" charset="2"/>
                <a:buChar char="§"/>
                <a:defRPr sz="2000" kern="1200">
                  <a:solidFill>
                    <a:schemeClr val="tx2"/>
                  </a:solidFill>
                  <a:latin typeface="+mn-lt"/>
                  <a:ea typeface="+mn-ea"/>
                  <a:cs typeface="+mn-cs"/>
                </a:defRPr>
              </a:lvl1pPr>
              <a:lvl2pPr marL="360000" indent="-180000" algn="l" defTabSz="914400" rtl="0" eaLnBrk="1" latinLnBrk="0" hangingPunct="1">
                <a:lnSpc>
                  <a:spcPct val="90000"/>
                </a:lnSpc>
                <a:spcBef>
                  <a:spcPts val="600"/>
                </a:spcBef>
                <a:buClr>
                  <a:schemeClr val="accent2"/>
                </a:buClr>
                <a:buFont typeface="Wingdings" panose="05000000000000000000" pitchFamily="2" charset="2"/>
                <a:buChar char="§"/>
                <a:defRPr sz="1800" kern="1200" baseline="0">
                  <a:solidFill>
                    <a:schemeClr val="tx2"/>
                  </a:solidFill>
                  <a:latin typeface="+mn-lt"/>
                  <a:ea typeface="+mn-ea"/>
                  <a:cs typeface="+mn-cs"/>
                </a:defRPr>
              </a:lvl2pPr>
              <a:lvl3pPr marL="540000" indent="-180000"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3pPr>
              <a:lvl4pPr marL="720000" indent="-180000" algn="l" defTabSz="914400" rtl="0" eaLnBrk="1" latinLnBrk="0" hangingPunct="1">
                <a:lnSpc>
                  <a:spcPct val="100000"/>
                </a:lnSpc>
                <a:spcBef>
                  <a:spcPts val="600"/>
                </a:spcBef>
                <a:spcAft>
                  <a:spcPts val="600"/>
                </a:spcAft>
                <a:buClr>
                  <a:schemeClr val="accent2"/>
                </a:buClr>
                <a:buFont typeface="Wingdings" panose="05000000000000000000" pitchFamily="2" charset="2"/>
                <a:buChar char="§"/>
                <a:defRPr sz="1400" kern="1200">
                  <a:solidFill>
                    <a:schemeClr val="tx2"/>
                  </a:solidFill>
                  <a:latin typeface="+mn-lt"/>
                  <a:ea typeface="+mn-ea"/>
                  <a:cs typeface="+mn-cs"/>
                </a:defRPr>
              </a:lvl4pPr>
              <a:lvl5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5pPr>
              <a:lvl6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6pPr>
              <a:lvl7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7pPr>
              <a:lvl8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8pPr>
              <a:lvl9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9pPr>
            </a:lstStyle>
            <a:p>
              <a:r>
                <a:rPr lang="en-US" sz="1600" dirty="0"/>
                <a:t>Install the implant so that the top of the implant is at bone level on the mesial side. This could result in a </a:t>
              </a:r>
              <a:r>
                <a:rPr lang="en-US" sz="1600" dirty="0" err="1"/>
                <a:t>subcrestal</a:t>
              </a:r>
              <a:r>
                <a:rPr lang="en-US" sz="1600" dirty="0"/>
                <a:t> position at the </a:t>
              </a:r>
              <a:r>
                <a:rPr lang="en-US" sz="1600" dirty="0" smtClean="0"/>
                <a:t>distal</a:t>
              </a:r>
              <a:endParaRPr lang="en-US" sz="1600" dirty="0"/>
            </a:p>
            <a:p>
              <a:endParaRPr lang="en-US" sz="1600" dirty="0"/>
            </a:p>
            <a:p>
              <a:endParaRPr lang="en-US" sz="1600" dirty="0"/>
            </a:p>
          </p:txBody>
        </p:sp>
      </p:grpSp>
    </p:spTree>
    <p:extLst>
      <p:ext uri="{BB962C8B-B14F-4D97-AF65-F5344CB8AC3E}">
        <p14:creationId xmlns:p14="http://schemas.microsoft.com/office/powerpoint/2010/main" val="1358370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500"/>
                                        <p:tgtEl>
                                          <p:spTgt spid="3">
                                            <p:txEl>
                                              <p:pRg st="0" end="0"/>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up)">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t="5262" b="1679"/>
          <a:stretch/>
        </p:blipFill>
        <p:spPr>
          <a:xfrm>
            <a:off x="463181" y="1447801"/>
            <a:ext cx="11249978" cy="4550356"/>
          </a:xfrm>
          <a:prstGeom prst="rect">
            <a:avLst/>
          </a:prstGeom>
        </p:spPr>
      </p:pic>
      <p:sp>
        <p:nvSpPr>
          <p:cNvPr id="2" name="Title 1"/>
          <p:cNvSpPr>
            <a:spLocks noGrp="1"/>
          </p:cNvSpPr>
          <p:nvPr>
            <p:ph type="title"/>
          </p:nvPr>
        </p:nvSpPr>
        <p:spPr>
          <a:xfrm>
            <a:off x="463181" y="158064"/>
            <a:ext cx="11285821" cy="1001712"/>
          </a:xfrm>
        </p:spPr>
        <p:txBody>
          <a:bodyPr/>
          <a:lstStyle/>
          <a:p>
            <a:r>
              <a:rPr lang="en-US" dirty="0" smtClean="0"/>
              <a:t>Step-by-step procedure - </a:t>
            </a:r>
            <a:r>
              <a:rPr lang="en-US" sz="2800" dirty="0" smtClean="0"/>
              <a:t>Abutment connection</a:t>
            </a:r>
            <a:br>
              <a:rPr lang="en-US" sz="2800" dirty="0" smtClean="0"/>
            </a:br>
            <a:r>
              <a:rPr lang="en-US" sz="2800" dirty="0" smtClean="0"/>
              <a:t>Multibase </a:t>
            </a:r>
            <a:r>
              <a:rPr lang="en-US" sz="2800" dirty="0"/>
              <a:t>Abutment </a:t>
            </a:r>
            <a:r>
              <a:rPr lang="en-US" sz="2800" dirty="0" smtClean="0"/>
              <a:t>EV 30</a:t>
            </a:r>
            <a:r>
              <a:rPr lang="en-US" sz="2800" dirty="0"/>
              <a:t>˚ </a:t>
            </a:r>
            <a:endParaRPr lang="en-US" dirty="0"/>
          </a:p>
        </p:txBody>
      </p:sp>
      <p:sp>
        <p:nvSpPr>
          <p:cNvPr id="16" name="Content Placeholder 15"/>
          <p:cNvSpPr>
            <a:spLocks noGrp="1"/>
          </p:cNvSpPr>
          <p:nvPr>
            <p:ph sz="half" idx="1"/>
          </p:nvPr>
        </p:nvSpPr>
        <p:spPr>
          <a:xfrm>
            <a:off x="1461187" y="1106768"/>
            <a:ext cx="1812104" cy="271459"/>
          </a:xfrm>
        </p:spPr>
        <p:txBody>
          <a:bodyPr/>
          <a:lstStyle/>
          <a:p>
            <a:pPr marL="0" indent="0" algn="ctr">
              <a:buNone/>
            </a:pPr>
            <a:r>
              <a:rPr lang="en-US" dirty="0" smtClean="0"/>
              <a:t>Abutment body</a:t>
            </a:r>
            <a:endParaRPr lang="en-US" dirty="0"/>
          </a:p>
        </p:txBody>
      </p:sp>
      <p:sp>
        <p:nvSpPr>
          <p:cNvPr id="5" name="Date Placeholder 4"/>
          <p:cNvSpPr>
            <a:spLocks noGrp="1"/>
          </p:cNvSpPr>
          <p:nvPr>
            <p:ph type="dt" sz="half" idx="10"/>
          </p:nvPr>
        </p:nvSpPr>
        <p:spPr/>
        <p:txBody>
          <a:bodyPr/>
          <a:lstStyle/>
          <a:p>
            <a:fld id="{01153257-9C03-9749-9723-9F8FDBF56004}" type="datetime1">
              <a:rPr lang="sv-SE" smtClean="0"/>
              <a:t>2017-09-25</a:t>
            </a:fld>
            <a:endParaRPr lang="en-GB" dirty="0"/>
          </a:p>
        </p:txBody>
      </p:sp>
      <p:sp>
        <p:nvSpPr>
          <p:cNvPr id="6" name="Slide Number Placeholder 5"/>
          <p:cNvSpPr>
            <a:spLocks noGrp="1"/>
          </p:cNvSpPr>
          <p:nvPr>
            <p:ph type="sldNum" sz="quarter" idx="4294967295"/>
          </p:nvPr>
        </p:nvSpPr>
        <p:spPr>
          <a:xfrm>
            <a:off x="330201" y="6498561"/>
            <a:ext cx="382599" cy="176675"/>
          </a:xfrm>
        </p:spPr>
        <p:txBody>
          <a:bodyPr/>
          <a:lstStyle/>
          <a:p>
            <a:fld id="{45D37B1E-C366-494F-A587-962AD9AABC83}" type="slidenum">
              <a:rPr lang="en-GB" smtClean="0"/>
              <a:pPr/>
              <a:t>35</a:t>
            </a:fld>
            <a:endParaRPr lang="en-GB" dirty="0"/>
          </a:p>
        </p:txBody>
      </p:sp>
      <p:sp>
        <p:nvSpPr>
          <p:cNvPr id="18" name="Content Placeholder 15"/>
          <p:cNvSpPr txBox="1">
            <a:spLocks/>
          </p:cNvSpPr>
          <p:nvPr/>
        </p:nvSpPr>
        <p:spPr>
          <a:xfrm>
            <a:off x="4931669" y="1118431"/>
            <a:ext cx="2444186" cy="324399"/>
          </a:xfrm>
          <a:prstGeom prst="rect">
            <a:avLst/>
          </a:prstGeom>
        </p:spPr>
        <p:txBody>
          <a:bodyPr vert="horz" lIns="0" tIns="0" rIns="0" bIns="0" rtlCol="0">
            <a:noAutofit/>
          </a:bodyPr>
          <a:lstStyle>
            <a:lvl1pPr marL="180000" indent="-180000" algn="l" defTabSz="914400" rtl="0" eaLnBrk="1" latinLnBrk="0" hangingPunct="1">
              <a:lnSpc>
                <a:spcPct val="90000"/>
              </a:lnSpc>
              <a:spcBef>
                <a:spcPts val="600"/>
              </a:spcBef>
              <a:buClr>
                <a:schemeClr val="accent2"/>
              </a:buClr>
              <a:buFont typeface="Wingdings" panose="05000000000000000000" pitchFamily="2" charset="2"/>
              <a:buChar char="§"/>
              <a:defRPr sz="2000" kern="1200">
                <a:solidFill>
                  <a:schemeClr val="tx2"/>
                </a:solidFill>
                <a:latin typeface="+mn-lt"/>
                <a:ea typeface="+mn-ea"/>
                <a:cs typeface="+mn-cs"/>
              </a:defRPr>
            </a:lvl1pPr>
            <a:lvl2pPr marL="360000" indent="-180000" algn="l" defTabSz="914400" rtl="0" eaLnBrk="1" latinLnBrk="0" hangingPunct="1">
              <a:lnSpc>
                <a:spcPct val="90000"/>
              </a:lnSpc>
              <a:spcBef>
                <a:spcPts val="600"/>
              </a:spcBef>
              <a:buClr>
                <a:schemeClr val="accent2"/>
              </a:buClr>
              <a:buFont typeface="Wingdings" panose="05000000000000000000" pitchFamily="2" charset="2"/>
              <a:buChar char="§"/>
              <a:defRPr sz="1800" kern="1200" baseline="0">
                <a:solidFill>
                  <a:schemeClr val="tx2"/>
                </a:solidFill>
                <a:latin typeface="+mn-lt"/>
                <a:ea typeface="+mn-ea"/>
                <a:cs typeface="+mn-cs"/>
              </a:defRPr>
            </a:lvl2pPr>
            <a:lvl3pPr marL="540000" indent="-180000"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3pPr>
            <a:lvl4pPr marL="720000" indent="-180000" algn="l" defTabSz="914400" rtl="0" eaLnBrk="1" latinLnBrk="0" hangingPunct="1">
              <a:lnSpc>
                <a:spcPct val="100000"/>
              </a:lnSpc>
              <a:spcBef>
                <a:spcPts val="600"/>
              </a:spcBef>
              <a:spcAft>
                <a:spcPts val="600"/>
              </a:spcAft>
              <a:buClr>
                <a:schemeClr val="accent2"/>
              </a:buClr>
              <a:buFont typeface="Wingdings" panose="05000000000000000000" pitchFamily="2" charset="2"/>
              <a:buChar char="§"/>
              <a:defRPr sz="1400" kern="1200">
                <a:solidFill>
                  <a:schemeClr val="tx2"/>
                </a:solidFill>
                <a:latin typeface="+mn-lt"/>
                <a:ea typeface="+mn-ea"/>
                <a:cs typeface="+mn-cs"/>
              </a:defRPr>
            </a:lvl4pPr>
            <a:lvl5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5pPr>
            <a:lvl6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6pPr>
            <a:lvl7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7pPr>
            <a:lvl8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8pPr>
            <a:lvl9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9pPr>
          </a:lstStyle>
          <a:p>
            <a:pPr marL="0" indent="0" algn="ctr">
              <a:buFont typeface="Wingdings" panose="05000000000000000000" pitchFamily="2" charset="2"/>
              <a:buNone/>
            </a:pPr>
            <a:r>
              <a:rPr lang="en-US" dirty="0" smtClean="0"/>
              <a:t>Abutment body/head</a:t>
            </a:r>
            <a:endParaRPr lang="en-US" dirty="0"/>
          </a:p>
        </p:txBody>
      </p:sp>
      <p:sp>
        <p:nvSpPr>
          <p:cNvPr id="19" name="Content Placeholder 15"/>
          <p:cNvSpPr txBox="1">
            <a:spLocks/>
          </p:cNvSpPr>
          <p:nvPr/>
        </p:nvSpPr>
        <p:spPr>
          <a:xfrm>
            <a:off x="8961905" y="1093520"/>
            <a:ext cx="1812104" cy="271459"/>
          </a:xfrm>
          <a:prstGeom prst="rect">
            <a:avLst/>
          </a:prstGeom>
        </p:spPr>
        <p:txBody>
          <a:bodyPr vert="horz" lIns="0" tIns="0" rIns="0" bIns="0" rtlCol="0">
            <a:noAutofit/>
          </a:bodyPr>
          <a:lstStyle>
            <a:lvl1pPr marL="180000" indent="-180000" algn="l" defTabSz="914400" rtl="0" eaLnBrk="1" latinLnBrk="0" hangingPunct="1">
              <a:lnSpc>
                <a:spcPct val="90000"/>
              </a:lnSpc>
              <a:spcBef>
                <a:spcPts val="600"/>
              </a:spcBef>
              <a:buClr>
                <a:schemeClr val="accent2"/>
              </a:buClr>
              <a:buFont typeface="Wingdings" panose="05000000000000000000" pitchFamily="2" charset="2"/>
              <a:buChar char="§"/>
              <a:defRPr sz="2000" kern="1200">
                <a:solidFill>
                  <a:schemeClr val="tx2"/>
                </a:solidFill>
                <a:latin typeface="+mn-lt"/>
                <a:ea typeface="+mn-ea"/>
                <a:cs typeface="+mn-cs"/>
              </a:defRPr>
            </a:lvl1pPr>
            <a:lvl2pPr marL="360000" indent="-180000" algn="l" defTabSz="914400" rtl="0" eaLnBrk="1" latinLnBrk="0" hangingPunct="1">
              <a:lnSpc>
                <a:spcPct val="90000"/>
              </a:lnSpc>
              <a:spcBef>
                <a:spcPts val="600"/>
              </a:spcBef>
              <a:buClr>
                <a:schemeClr val="accent2"/>
              </a:buClr>
              <a:buFont typeface="Wingdings" panose="05000000000000000000" pitchFamily="2" charset="2"/>
              <a:buChar char="§"/>
              <a:defRPr sz="1800" kern="1200" baseline="0">
                <a:solidFill>
                  <a:schemeClr val="tx2"/>
                </a:solidFill>
                <a:latin typeface="+mn-lt"/>
                <a:ea typeface="+mn-ea"/>
                <a:cs typeface="+mn-cs"/>
              </a:defRPr>
            </a:lvl2pPr>
            <a:lvl3pPr marL="540000" indent="-180000"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3pPr>
            <a:lvl4pPr marL="720000" indent="-180000" algn="l" defTabSz="914400" rtl="0" eaLnBrk="1" latinLnBrk="0" hangingPunct="1">
              <a:lnSpc>
                <a:spcPct val="100000"/>
              </a:lnSpc>
              <a:spcBef>
                <a:spcPts val="600"/>
              </a:spcBef>
              <a:spcAft>
                <a:spcPts val="600"/>
              </a:spcAft>
              <a:buClr>
                <a:schemeClr val="accent2"/>
              </a:buClr>
              <a:buFont typeface="Wingdings" panose="05000000000000000000" pitchFamily="2" charset="2"/>
              <a:buChar char="§"/>
              <a:defRPr sz="1400" kern="1200">
                <a:solidFill>
                  <a:schemeClr val="tx2"/>
                </a:solidFill>
                <a:latin typeface="+mn-lt"/>
                <a:ea typeface="+mn-ea"/>
                <a:cs typeface="+mn-cs"/>
              </a:defRPr>
            </a:lvl4pPr>
            <a:lvl5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5pPr>
            <a:lvl6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6pPr>
            <a:lvl7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7pPr>
            <a:lvl8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8pPr>
            <a:lvl9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9pPr>
          </a:lstStyle>
          <a:p>
            <a:pPr marL="0" indent="0" algn="ctr">
              <a:buFont typeface="Wingdings" panose="05000000000000000000" pitchFamily="2" charset="2"/>
              <a:buNone/>
            </a:pPr>
            <a:r>
              <a:rPr lang="en-US" dirty="0" smtClean="0"/>
              <a:t>Abutment head</a:t>
            </a:r>
            <a:endParaRPr lang="en-US" dirty="0"/>
          </a:p>
        </p:txBody>
      </p:sp>
    </p:spTree>
    <p:extLst>
      <p:ext uri="{BB962C8B-B14F-4D97-AF65-F5344CB8AC3E}">
        <p14:creationId xmlns:p14="http://schemas.microsoft.com/office/powerpoint/2010/main" val="1480762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up)">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181" y="158064"/>
            <a:ext cx="11285821" cy="1001712"/>
          </a:xfrm>
        </p:spPr>
        <p:txBody>
          <a:bodyPr/>
          <a:lstStyle/>
          <a:p>
            <a:r>
              <a:rPr lang="en-US" dirty="0" smtClean="0"/>
              <a:t>Step-by-step procedure - </a:t>
            </a:r>
            <a:r>
              <a:rPr lang="en-US" sz="2800" dirty="0" smtClean="0"/>
              <a:t>Abutment </a:t>
            </a:r>
            <a:r>
              <a:rPr lang="en-US" sz="2800" dirty="0"/>
              <a:t>connection </a:t>
            </a:r>
            <a:br>
              <a:rPr lang="en-US" sz="2800" dirty="0"/>
            </a:br>
            <a:r>
              <a:rPr lang="en-US" sz="2800" dirty="0" smtClean="0"/>
              <a:t>Multibase Abutment EV </a:t>
            </a:r>
            <a:r>
              <a:rPr lang="en-US" sz="2800" dirty="0"/>
              <a:t>straight</a:t>
            </a:r>
            <a:endParaRPr lang="en-US" dirty="0"/>
          </a:p>
        </p:txBody>
      </p:sp>
      <p:sp>
        <p:nvSpPr>
          <p:cNvPr id="16" name="Content Placeholder 15"/>
          <p:cNvSpPr>
            <a:spLocks noGrp="1"/>
          </p:cNvSpPr>
          <p:nvPr>
            <p:ph sz="half" idx="1"/>
          </p:nvPr>
        </p:nvSpPr>
        <p:spPr>
          <a:xfrm>
            <a:off x="712800" y="1106768"/>
            <a:ext cx="2958052" cy="317775"/>
          </a:xfrm>
        </p:spPr>
        <p:txBody>
          <a:bodyPr/>
          <a:lstStyle/>
          <a:p>
            <a:pPr marL="0" indent="0" algn="ctr">
              <a:buNone/>
            </a:pPr>
            <a:r>
              <a:rPr lang="en-US" dirty="0"/>
              <a:t>Abutment connection </a:t>
            </a:r>
          </a:p>
        </p:txBody>
      </p:sp>
      <p:sp>
        <p:nvSpPr>
          <p:cNvPr id="5" name="Date Placeholder 4"/>
          <p:cNvSpPr>
            <a:spLocks noGrp="1"/>
          </p:cNvSpPr>
          <p:nvPr>
            <p:ph type="dt" sz="half" idx="10"/>
          </p:nvPr>
        </p:nvSpPr>
        <p:spPr/>
        <p:txBody>
          <a:bodyPr/>
          <a:lstStyle/>
          <a:p>
            <a:fld id="{01153257-9C03-9749-9723-9F8FDBF56004}" type="datetime1">
              <a:rPr lang="sv-SE" smtClean="0"/>
              <a:t>2017-09-25</a:t>
            </a:fld>
            <a:endParaRPr lang="en-GB" dirty="0"/>
          </a:p>
        </p:txBody>
      </p:sp>
      <p:sp>
        <p:nvSpPr>
          <p:cNvPr id="6" name="Slide Number Placeholder 5"/>
          <p:cNvSpPr>
            <a:spLocks noGrp="1"/>
          </p:cNvSpPr>
          <p:nvPr>
            <p:ph type="sldNum" sz="quarter" idx="4294967295"/>
          </p:nvPr>
        </p:nvSpPr>
        <p:spPr>
          <a:xfrm>
            <a:off x="330201" y="6498561"/>
            <a:ext cx="382599" cy="176675"/>
          </a:xfrm>
        </p:spPr>
        <p:txBody>
          <a:bodyPr/>
          <a:lstStyle/>
          <a:p>
            <a:fld id="{45D37B1E-C366-494F-A587-962AD9AABC83}" type="slidenum">
              <a:rPr lang="en-GB" smtClean="0"/>
              <a:pPr/>
              <a:t>36</a:t>
            </a:fld>
            <a:endParaRPr lang="en-GB" dirty="0"/>
          </a:p>
        </p:txBody>
      </p:sp>
      <p:sp>
        <p:nvSpPr>
          <p:cNvPr id="11" name="Content Placeholder 15"/>
          <p:cNvSpPr>
            <a:spLocks noGrp="1"/>
          </p:cNvSpPr>
          <p:nvPr>
            <p:ph sz="half" idx="1"/>
          </p:nvPr>
        </p:nvSpPr>
        <p:spPr>
          <a:xfrm>
            <a:off x="4622405" y="1106767"/>
            <a:ext cx="2958052" cy="317775"/>
          </a:xfrm>
        </p:spPr>
        <p:txBody>
          <a:bodyPr/>
          <a:lstStyle/>
          <a:p>
            <a:pPr marL="0" indent="0" algn="ctr">
              <a:buNone/>
            </a:pPr>
            <a:r>
              <a:rPr lang="en-US" dirty="0"/>
              <a:t>Abutment connection </a:t>
            </a:r>
          </a:p>
        </p:txBody>
      </p:sp>
      <p:pic>
        <p:nvPicPr>
          <p:cNvPr id="3" name="Picture 2"/>
          <p:cNvPicPr>
            <a:picLocks noChangeAspect="1"/>
          </p:cNvPicPr>
          <p:nvPr/>
        </p:nvPicPr>
        <p:blipFill rotWithShape="1">
          <a:blip r:embed="rId3"/>
          <a:srcRect t="1812" b="1856"/>
          <a:stretch/>
        </p:blipFill>
        <p:spPr>
          <a:xfrm>
            <a:off x="445300" y="1414087"/>
            <a:ext cx="7467505" cy="4556760"/>
          </a:xfrm>
          <a:prstGeom prst="rect">
            <a:avLst/>
          </a:prstGeom>
        </p:spPr>
      </p:pic>
    </p:spTree>
    <p:extLst>
      <p:ext uri="{BB962C8B-B14F-4D97-AF65-F5344CB8AC3E}">
        <p14:creationId xmlns:p14="http://schemas.microsoft.com/office/powerpoint/2010/main" val="763428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up)">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up)">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181" y="158064"/>
            <a:ext cx="11728819" cy="1001712"/>
          </a:xfrm>
        </p:spPr>
        <p:txBody>
          <a:bodyPr/>
          <a:lstStyle/>
          <a:p>
            <a:r>
              <a:rPr lang="en-US" dirty="0" smtClean="0"/>
              <a:t>Step-by-step procedure – Immediate temporization </a:t>
            </a:r>
            <a:br>
              <a:rPr lang="en-US" dirty="0" smtClean="0"/>
            </a:br>
            <a:r>
              <a:rPr lang="en-US" sz="2000" dirty="0" smtClean="0"/>
              <a:t>The </a:t>
            </a:r>
            <a:r>
              <a:rPr lang="en-US" sz="2000" dirty="0"/>
              <a:t>following procedure is a technique where a </a:t>
            </a:r>
            <a:r>
              <a:rPr lang="en-US" sz="2000" dirty="0" smtClean="0"/>
              <a:t>denture is </a:t>
            </a:r>
            <a:r>
              <a:rPr lang="en-US" sz="2000" dirty="0"/>
              <a:t>used as the base for a temporary restoration.</a:t>
            </a:r>
            <a:endParaRPr lang="en-US" dirty="0"/>
          </a:p>
        </p:txBody>
      </p:sp>
      <p:sp>
        <p:nvSpPr>
          <p:cNvPr id="16" name="Content Placeholder 15"/>
          <p:cNvSpPr>
            <a:spLocks noGrp="1"/>
          </p:cNvSpPr>
          <p:nvPr>
            <p:ph sz="half" idx="1"/>
          </p:nvPr>
        </p:nvSpPr>
        <p:spPr>
          <a:xfrm>
            <a:off x="409713" y="1082384"/>
            <a:ext cx="3897242" cy="349314"/>
          </a:xfrm>
        </p:spPr>
        <p:txBody>
          <a:bodyPr/>
          <a:lstStyle/>
          <a:p>
            <a:pPr marL="0" indent="0" algn="ctr">
              <a:buNone/>
            </a:pPr>
            <a:r>
              <a:rPr lang="en-US" dirty="0"/>
              <a:t>Multibase EV Temporary Cylinder </a:t>
            </a:r>
            <a:endParaRPr lang="en-US" b="1" dirty="0">
              <a:solidFill>
                <a:schemeClr val="tx1"/>
              </a:solidFill>
            </a:endParaRPr>
          </a:p>
        </p:txBody>
      </p:sp>
      <p:sp>
        <p:nvSpPr>
          <p:cNvPr id="5" name="Date Placeholder 4"/>
          <p:cNvSpPr>
            <a:spLocks noGrp="1"/>
          </p:cNvSpPr>
          <p:nvPr>
            <p:ph type="dt" sz="half" idx="10"/>
          </p:nvPr>
        </p:nvSpPr>
        <p:spPr/>
        <p:txBody>
          <a:bodyPr/>
          <a:lstStyle/>
          <a:p>
            <a:fld id="{01153257-9C03-9749-9723-9F8FDBF56004}" type="datetime1">
              <a:rPr lang="sv-SE" smtClean="0"/>
              <a:t>2017-09-25</a:t>
            </a:fld>
            <a:endParaRPr lang="en-GB" dirty="0"/>
          </a:p>
        </p:txBody>
      </p:sp>
      <p:sp>
        <p:nvSpPr>
          <p:cNvPr id="6" name="Slide Number Placeholder 5"/>
          <p:cNvSpPr>
            <a:spLocks noGrp="1"/>
          </p:cNvSpPr>
          <p:nvPr>
            <p:ph type="sldNum" sz="quarter" idx="4294967295"/>
          </p:nvPr>
        </p:nvSpPr>
        <p:spPr>
          <a:xfrm>
            <a:off x="330201" y="6498561"/>
            <a:ext cx="382599" cy="176675"/>
          </a:xfrm>
        </p:spPr>
        <p:txBody>
          <a:bodyPr/>
          <a:lstStyle/>
          <a:p>
            <a:fld id="{45D37B1E-C366-494F-A587-962AD9AABC83}" type="slidenum">
              <a:rPr lang="en-GB" smtClean="0"/>
              <a:pPr/>
              <a:t>37</a:t>
            </a:fld>
            <a:endParaRPr lang="en-GB" dirty="0"/>
          </a:p>
        </p:txBody>
      </p:sp>
      <p:sp>
        <p:nvSpPr>
          <p:cNvPr id="18" name="Content Placeholder 15"/>
          <p:cNvSpPr txBox="1">
            <a:spLocks/>
          </p:cNvSpPr>
          <p:nvPr/>
        </p:nvSpPr>
        <p:spPr>
          <a:xfrm>
            <a:off x="4858517" y="1094047"/>
            <a:ext cx="2444186" cy="324399"/>
          </a:xfrm>
          <a:prstGeom prst="rect">
            <a:avLst/>
          </a:prstGeom>
        </p:spPr>
        <p:txBody>
          <a:bodyPr vert="horz" lIns="0" tIns="0" rIns="0" bIns="0" rtlCol="0">
            <a:noAutofit/>
          </a:bodyPr>
          <a:lstStyle>
            <a:lvl1pPr marL="180000" indent="-180000" algn="l" defTabSz="914400" rtl="0" eaLnBrk="1" latinLnBrk="0" hangingPunct="1">
              <a:lnSpc>
                <a:spcPct val="90000"/>
              </a:lnSpc>
              <a:spcBef>
                <a:spcPts val="600"/>
              </a:spcBef>
              <a:buClr>
                <a:schemeClr val="accent2"/>
              </a:buClr>
              <a:buFont typeface="Wingdings" panose="05000000000000000000" pitchFamily="2" charset="2"/>
              <a:buChar char="§"/>
              <a:defRPr sz="2000" kern="1200">
                <a:solidFill>
                  <a:schemeClr val="tx2"/>
                </a:solidFill>
                <a:latin typeface="+mn-lt"/>
                <a:ea typeface="+mn-ea"/>
                <a:cs typeface="+mn-cs"/>
              </a:defRPr>
            </a:lvl1pPr>
            <a:lvl2pPr marL="360000" indent="-180000" algn="l" defTabSz="914400" rtl="0" eaLnBrk="1" latinLnBrk="0" hangingPunct="1">
              <a:lnSpc>
                <a:spcPct val="90000"/>
              </a:lnSpc>
              <a:spcBef>
                <a:spcPts val="600"/>
              </a:spcBef>
              <a:buClr>
                <a:schemeClr val="accent2"/>
              </a:buClr>
              <a:buFont typeface="Wingdings" panose="05000000000000000000" pitchFamily="2" charset="2"/>
              <a:buChar char="§"/>
              <a:defRPr sz="1800" kern="1200" baseline="0">
                <a:solidFill>
                  <a:schemeClr val="tx2"/>
                </a:solidFill>
                <a:latin typeface="+mn-lt"/>
                <a:ea typeface="+mn-ea"/>
                <a:cs typeface="+mn-cs"/>
              </a:defRPr>
            </a:lvl2pPr>
            <a:lvl3pPr marL="540000" indent="-180000"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3pPr>
            <a:lvl4pPr marL="720000" indent="-180000" algn="l" defTabSz="914400" rtl="0" eaLnBrk="1" latinLnBrk="0" hangingPunct="1">
              <a:lnSpc>
                <a:spcPct val="100000"/>
              </a:lnSpc>
              <a:spcBef>
                <a:spcPts val="600"/>
              </a:spcBef>
              <a:spcAft>
                <a:spcPts val="600"/>
              </a:spcAft>
              <a:buClr>
                <a:schemeClr val="accent2"/>
              </a:buClr>
              <a:buFont typeface="Wingdings" panose="05000000000000000000" pitchFamily="2" charset="2"/>
              <a:buChar char="§"/>
              <a:defRPr sz="1400" kern="1200">
                <a:solidFill>
                  <a:schemeClr val="tx2"/>
                </a:solidFill>
                <a:latin typeface="+mn-lt"/>
                <a:ea typeface="+mn-ea"/>
                <a:cs typeface="+mn-cs"/>
              </a:defRPr>
            </a:lvl4pPr>
            <a:lvl5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5pPr>
            <a:lvl6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6pPr>
            <a:lvl7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7pPr>
            <a:lvl8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8pPr>
            <a:lvl9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9pPr>
          </a:lstStyle>
          <a:p>
            <a:pPr marL="0" indent="0" algn="ctr">
              <a:buNone/>
            </a:pPr>
            <a:r>
              <a:rPr lang="en-US" dirty="0"/>
              <a:t>Adjust the denture </a:t>
            </a:r>
          </a:p>
        </p:txBody>
      </p:sp>
      <p:sp>
        <p:nvSpPr>
          <p:cNvPr id="19" name="Content Placeholder 15"/>
          <p:cNvSpPr txBox="1">
            <a:spLocks/>
          </p:cNvSpPr>
          <p:nvPr/>
        </p:nvSpPr>
        <p:spPr>
          <a:xfrm>
            <a:off x="7781675" y="1069136"/>
            <a:ext cx="4055165" cy="284707"/>
          </a:xfrm>
          <a:prstGeom prst="rect">
            <a:avLst/>
          </a:prstGeom>
        </p:spPr>
        <p:txBody>
          <a:bodyPr vert="horz" lIns="0" tIns="0" rIns="0" bIns="0" rtlCol="0">
            <a:noAutofit/>
          </a:bodyPr>
          <a:lstStyle>
            <a:lvl1pPr marL="180000" indent="-180000" algn="l" defTabSz="914400" rtl="0" eaLnBrk="1" latinLnBrk="0" hangingPunct="1">
              <a:lnSpc>
                <a:spcPct val="90000"/>
              </a:lnSpc>
              <a:spcBef>
                <a:spcPts val="600"/>
              </a:spcBef>
              <a:buClr>
                <a:schemeClr val="accent2"/>
              </a:buClr>
              <a:buFont typeface="Wingdings" panose="05000000000000000000" pitchFamily="2" charset="2"/>
              <a:buChar char="§"/>
              <a:defRPr sz="2000" kern="1200">
                <a:solidFill>
                  <a:schemeClr val="tx2"/>
                </a:solidFill>
                <a:latin typeface="+mn-lt"/>
                <a:ea typeface="+mn-ea"/>
                <a:cs typeface="+mn-cs"/>
              </a:defRPr>
            </a:lvl1pPr>
            <a:lvl2pPr marL="360000" indent="-180000" algn="l" defTabSz="914400" rtl="0" eaLnBrk="1" latinLnBrk="0" hangingPunct="1">
              <a:lnSpc>
                <a:spcPct val="90000"/>
              </a:lnSpc>
              <a:spcBef>
                <a:spcPts val="600"/>
              </a:spcBef>
              <a:buClr>
                <a:schemeClr val="accent2"/>
              </a:buClr>
              <a:buFont typeface="Wingdings" panose="05000000000000000000" pitchFamily="2" charset="2"/>
              <a:buChar char="§"/>
              <a:defRPr sz="1800" kern="1200" baseline="0">
                <a:solidFill>
                  <a:schemeClr val="tx2"/>
                </a:solidFill>
                <a:latin typeface="+mn-lt"/>
                <a:ea typeface="+mn-ea"/>
                <a:cs typeface="+mn-cs"/>
              </a:defRPr>
            </a:lvl2pPr>
            <a:lvl3pPr marL="540000" indent="-180000"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3pPr>
            <a:lvl4pPr marL="720000" indent="-180000" algn="l" defTabSz="914400" rtl="0" eaLnBrk="1" latinLnBrk="0" hangingPunct="1">
              <a:lnSpc>
                <a:spcPct val="100000"/>
              </a:lnSpc>
              <a:spcBef>
                <a:spcPts val="600"/>
              </a:spcBef>
              <a:spcAft>
                <a:spcPts val="600"/>
              </a:spcAft>
              <a:buClr>
                <a:schemeClr val="accent2"/>
              </a:buClr>
              <a:buFont typeface="Wingdings" panose="05000000000000000000" pitchFamily="2" charset="2"/>
              <a:buChar char="§"/>
              <a:defRPr sz="1400" kern="1200">
                <a:solidFill>
                  <a:schemeClr val="tx2"/>
                </a:solidFill>
                <a:latin typeface="+mn-lt"/>
                <a:ea typeface="+mn-ea"/>
                <a:cs typeface="+mn-cs"/>
              </a:defRPr>
            </a:lvl4pPr>
            <a:lvl5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5pPr>
            <a:lvl6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6pPr>
            <a:lvl7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7pPr>
            <a:lvl8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8pPr>
            <a:lvl9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9pPr>
          </a:lstStyle>
          <a:p>
            <a:pPr marL="0" indent="0" algn="ctr">
              <a:buNone/>
            </a:pPr>
            <a:r>
              <a:rPr lang="en-US" dirty="0"/>
              <a:t>Attach temporary cylinders </a:t>
            </a:r>
          </a:p>
        </p:txBody>
      </p:sp>
      <p:pic>
        <p:nvPicPr>
          <p:cNvPr id="3" name="Picture 2"/>
          <p:cNvPicPr>
            <a:picLocks noChangeAspect="1"/>
          </p:cNvPicPr>
          <p:nvPr/>
        </p:nvPicPr>
        <p:blipFill rotWithShape="1">
          <a:blip r:embed="rId3"/>
          <a:srcRect t="1609" b="1332"/>
          <a:stretch/>
        </p:blipFill>
        <p:spPr>
          <a:xfrm>
            <a:off x="516096" y="1432560"/>
            <a:ext cx="11050143" cy="4626872"/>
          </a:xfrm>
          <a:prstGeom prst="rect">
            <a:avLst/>
          </a:prstGeom>
        </p:spPr>
      </p:pic>
    </p:spTree>
    <p:extLst>
      <p:ext uri="{BB962C8B-B14F-4D97-AF65-F5344CB8AC3E}">
        <p14:creationId xmlns:p14="http://schemas.microsoft.com/office/powerpoint/2010/main" val="602706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up)">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181" y="158064"/>
            <a:ext cx="11728819" cy="1001712"/>
          </a:xfrm>
        </p:spPr>
        <p:txBody>
          <a:bodyPr/>
          <a:lstStyle/>
          <a:p>
            <a:r>
              <a:rPr lang="en-US" dirty="0" smtClean="0"/>
              <a:t>Step-by-step </a:t>
            </a:r>
            <a:r>
              <a:rPr lang="en-US" dirty="0"/>
              <a:t>procedure – Immediate temporization  </a:t>
            </a:r>
            <a:r>
              <a:rPr lang="en-US" dirty="0" smtClean="0"/>
              <a:t/>
            </a:r>
            <a:br>
              <a:rPr lang="en-US" dirty="0" smtClean="0"/>
            </a:br>
            <a:r>
              <a:rPr lang="en-US" sz="2000" dirty="0"/>
              <a:t>The following procedure is a technique where a denture is used as the base for a temporary restoration.</a:t>
            </a:r>
            <a:endParaRPr lang="en-US" dirty="0"/>
          </a:p>
        </p:txBody>
      </p:sp>
      <p:sp>
        <p:nvSpPr>
          <p:cNvPr id="16" name="Content Placeholder 15"/>
          <p:cNvSpPr>
            <a:spLocks noGrp="1"/>
          </p:cNvSpPr>
          <p:nvPr>
            <p:ph sz="half" idx="1"/>
          </p:nvPr>
        </p:nvSpPr>
        <p:spPr>
          <a:xfrm>
            <a:off x="340348" y="1106768"/>
            <a:ext cx="3976298" cy="349314"/>
          </a:xfrm>
        </p:spPr>
        <p:txBody>
          <a:bodyPr/>
          <a:lstStyle/>
          <a:p>
            <a:pPr marL="0" indent="0" algn="ctr">
              <a:buNone/>
            </a:pPr>
            <a:r>
              <a:rPr lang="en-US" dirty="0"/>
              <a:t>Connect Multibase EV Heal Cap </a:t>
            </a:r>
          </a:p>
        </p:txBody>
      </p:sp>
      <p:sp>
        <p:nvSpPr>
          <p:cNvPr id="5" name="Date Placeholder 4"/>
          <p:cNvSpPr>
            <a:spLocks noGrp="1"/>
          </p:cNvSpPr>
          <p:nvPr>
            <p:ph type="dt" sz="half" idx="10"/>
          </p:nvPr>
        </p:nvSpPr>
        <p:spPr/>
        <p:txBody>
          <a:bodyPr/>
          <a:lstStyle/>
          <a:p>
            <a:fld id="{01153257-9C03-9749-9723-9F8FDBF56004}" type="datetime1">
              <a:rPr lang="sv-SE" smtClean="0"/>
              <a:t>2017-09-25</a:t>
            </a:fld>
            <a:endParaRPr lang="en-GB" dirty="0"/>
          </a:p>
        </p:txBody>
      </p:sp>
      <p:sp>
        <p:nvSpPr>
          <p:cNvPr id="6" name="Slide Number Placeholder 5"/>
          <p:cNvSpPr>
            <a:spLocks noGrp="1"/>
          </p:cNvSpPr>
          <p:nvPr>
            <p:ph type="sldNum" sz="quarter" idx="4294967295"/>
          </p:nvPr>
        </p:nvSpPr>
        <p:spPr>
          <a:xfrm>
            <a:off x="330201" y="6498561"/>
            <a:ext cx="382599" cy="176675"/>
          </a:xfrm>
        </p:spPr>
        <p:txBody>
          <a:bodyPr/>
          <a:lstStyle/>
          <a:p>
            <a:fld id="{45D37B1E-C366-494F-A587-962AD9AABC83}" type="slidenum">
              <a:rPr lang="en-GB" smtClean="0"/>
              <a:pPr/>
              <a:t>38</a:t>
            </a:fld>
            <a:endParaRPr lang="en-GB" dirty="0"/>
          </a:p>
        </p:txBody>
      </p:sp>
      <p:sp>
        <p:nvSpPr>
          <p:cNvPr id="18" name="Content Placeholder 15"/>
          <p:cNvSpPr txBox="1">
            <a:spLocks/>
          </p:cNvSpPr>
          <p:nvPr/>
        </p:nvSpPr>
        <p:spPr>
          <a:xfrm>
            <a:off x="4858517" y="1118431"/>
            <a:ext cx="2444186" cy="324399"/>
          </a:xfrm>
          <a:prstGeom prst="rect">
            <a:avLst/>
          </a:prstGeom>
        </p:spPr>
        <p:txBody>
          <a:bodyPr vert="horz" lIns="0" tIns="0" rIns="0" bIns="0" rtlCol="0">
            <a:noAutofit/>
          </a:bodyPr>
          <a:lstStyle>
            <a:lvl1pPr marL="180000" indent="-180000" algn="l" defTabSz="914400" rtl="0" eaLnBrk="1" latinLnBrk="0" hangingPunct="1">
              <a:lnSpc>
                <a:spcPct val="90000"/>
              </a:lnSpc>
              <a:spcBef>
                <a:spcPts val="600"/>
              </a:spcBef>
              <a:buClr>
                <a:schemeClr val="accent2"/>
              </a:buClr>
              <a:buFont typeface="Wingdings" panose="05000000000000000000" pitchFamily="2" charset="2"/>
              <a:buChar char="§"/>
              <a:defRPr sz="2000" kern="1200">
                <a:solidFill>
                  <a:schemeClr val="tx2"/>
                </a:solidFill>
                <a:latin typeface="+mn-lt"/>
                <a:ea typeface="+mn-ea"/>
                <a:cs typeface="+mn-cs"/>
              </a:defRPr>
            </a:lvl1pPr>
            <a:lvl2pPr marL="360000" indent="-180000" algn="l" defTabSz="914400" rtl="0" eaLnBrk="1" latinLnBrk="0" hangingPunct="1">
              <a:lnSpc>
                <a:spcPct val="90000"/>
              </a:lnSpc>
              <a:spcBef>
                <a:spcPts val="600"/>
              </a:spcBef>
              <a:buClr>
                <a:schemeClr val="accent2"/>
              </a:buClr>
              <a:buFont typeface="Wingdings" panose="05000000000000000000" pitchFamily="2" charset="2"/>
              <a:buChar char="§"/>
              <a:defRPr sz="1800" kern="1200" baseline="0">
                <a:solidFill>
                  <a:schemeClr val="tx2"/>
                </a:solidFill>
                <a:latin typeface="+mn-lt"/>
                <a:ea typeface="+mn-ea"/>
                <a:cs typeface="+mn-cs"/>
              </a:defRPr>
            </a:lvl2pPr>
            <a:lvl3pPr marL="540000" indent="-180000"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3pPr>
            <a:lvl4pPr marL="720000" indent="-180000" algn="l" defTabSz="914400" rtl="0" eaLnBrk="1" latinLnBrk="0" hangingPunct="1">
              <a:lnSpc>
                <a:spcPct val="100000"/>
              </a:lnSpc>
              <a:spcBef>
                <a:spcPts val="600"/>
              </a:spcBef>
              <a:spcAft>
                <a:spcPts val="600"/>
              </a:spcAft>
              <a:buClr>
                <a:schemeClr val="accent2"/>
              </a:buClr>
              <a:buFont typeface="Wingdings" panose="05000000000000000000" pitchFamily="2" charset="2"/>
              <a:buChar char="§"/>
              <a:defRPr sz="1400" kern="1200">
                <a:solidFill>
                  <a:schemeClr val="tx2"/>
                </a:solidFill>
                <a:latin typeface="+mn-lt"/>
                <a:ea typeface="+mn-ea"/>
                <a:cs typeface="+mn-cs"/>
              </a:defRPr>
            </a:lvl4pPr>
            <a:lvl5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5pPr>
            <a:lvl6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6pPr>
            <a:lvl7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7pPr>
            <a:lvl8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8pPr>
            <a:lvl9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9pPr>
          </a:lstStyle>
          <a:p>
            <a:pPr marL="0" indent="0" algn="ctr">
              <a:buNone/>
            </a:pPr>
            <a:r>
              <a:rPr lang="en-US" dirty="0"/>
              <a:t>Modify denture </a:t>
            </a:r>
          </a:p>
        </p:txBody>
      </p:sp>
      <p:sp>
        <p:nvSpPr>
          <p:cNvPr id="19" name="Content Placeholder 15"/>
          <p:cNvSpPr txBox="1">
            <a:spLocks/>
          </p:cNvSpPr>
          <p:nvPr/>
        </p:nvSpPr>
        <p:spPr>
          <a:xfrm>
            <a:off x="8017566" y="1093520"/>
            <a:ext cx="3400131" cy="349310"/>
          </a:xfrm>
          <a:prstGeom prst="rect">
            <a:avLst/>
          </a:prstGeom>
        </p:spPr>
        <p:txBody>
          <a:bodyPr vert="horz" lIns="0" tIns="0" rIns="0" bIns="0" rtlCol="0">
            <a:noAutofit/>
          </a:bodyPr>
          <a:lstStyle>
            <a:lvl1pPr marL="180000" indent="-180000" algn="l" defTabSz="914400" rtl="0" eaLnBrk="1" latinLnBrk="0" hangingPunct="1">
              <a:lnSpc>
                <a:spcPct val="90000"/>
              </a:lnSpc>
              <a:spcBef>
                <a:spcPts val="600"/>
              </a:spcBef>
              <a:buClr>
                <a:schemeClr val="accent2"/>
              </a:buClr>
              <a:buFont typeface="Wingdings" panose="05000000000000000000" pitchFamily="2" charset="2"/>
              <a:buChar char="§"/>
              <a:defRPr sz="2000" kern="1200">
                <a:solidFill>
                  <a:schemeClr val="tx2"/>
                </a:solidFill>
                <a:latin typeface="+mn-lt"/>
                <a:ea typeface="+mn-ea"/>
                <a:cs typeface="+mn-cs"/>
              </a:defRPr>
            </a:lvl1pPr>
            <a:lvl2pPr marL="360000" indent="-180000" algn="l" defTabSz="914400" rtl="0" eaLnBrk="1" latinLnBrk="0" hangingPunct="1">
              <a:lnSpc>
                <a:spcPct val="90000"/>
              </a:lnSpc>
              <a:spcBef>
                <a:spcPts val="600"/>
              </a:spcBef>
              <a:buClr>
                <a:schemeClr val="accent2"/>
              </a:buClr>
              <a:buFont typeface="Wingdings" panose="05000000000000000000" pitchFamily="2" charset="2"/>
              <a:buChar char="§"/>
              <a:defRPr sz="1800" kern="1200" baseline="0">
                <a:solidFill>
                  <a:schemeClr val="tx2"/>
                </a:solidFill>
                <a:latin typeface="+mn-lt"/>
                <a:ea typeface="+mn-ea"/>
                <a:cs typeface="+mn-cs"/>
              </a:defRPr>
            </a:lvl2pPr>
            <a:lvl3pPr marL="540000" indent="-180000"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3pPr>
            <a:lvl4pPr marL="720000" indent="-180000" algn="l" defTabSz="914400" rtl="0" eaLnBrk="1" latinLnBrk="0" hangingPunct="1">
              <a:lnSpc>
                <a:spcPct val="100000"/>
              </a:lnSpc>
              <a:spcBef>
                <a:spcPts val="600"/>
              </a:spcBef>
              <a:spcAft>
                <a:spcPts val="600"/>
              </a:spcAft>
              <a:buClr>
                <a:schemeClr val="accent2"/>
              </a:buClr>
              <a:buFont typeface="Wingdings" panose="05000000000000000000" pitchFamily="2" charset="2"/>
              <a:buChar char="§"/>
              <a:defRPr sz="1400" kern="1200">
                <a:solidFill>
                  <a:schemeClr val="tx2"/>
                </a:solidFill>
                <a:latin typeface="+mn-lt"/>
                <a:ea typeface="+mn-ea"/>
                <a:cs typeface="+mn-cs"/>
              </a:defRPr>
            </a:lvl4pPr>
            <a:lvl5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5pPr>
            <a:lvl6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6pPr>
            <a:lvl7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7pPr>
            <a:lvl8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8pPr>
            <a:lvl9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9pPr>
          </a:lstStyle>
          <a:p>
            <a:pPr marL="0" indent="0" algn="ctr">
              <a:buNone/>
            </a:pPr>
            <a:r>
              <a:rPr lang="en-US" dirty="0"/>
              <a:t>Temporary bridge installation </a:t>
            </a:r>
          </a:p>
        </p:txBody>
      </p:sp>
      <p:pic>
        <p:nvPicPr>
          <p:cNvPr id="7" name="Picture 6"/>
          <p:cNvPicPr>
            <a:picLocks noChangeAspect="1"/>
          </p:cNvPicPr>
          <p:nvPr/>
        </p:nvPicPr>
        <p:blipFill rotWithShape="1">
          <a:blip r:embed="rId3"/>
          <a:srcRect l="794" t="2947" r="705"/>
          <a:stretch/>
        </p:blipFill>
        <p:spPr>
          <a:xfrm>
            <a:off x="609601" y="1783079"/>
            <a:ext cx="10988040" cy="3827147"/>
          </a:xfrm>
          <a:prstGeom prst="rect">
            <a:avLst/>
          </a:prstGeom>
        </p:spPr>
      </p:pic>
    </p:spTree>
    <p:extLst>
      <p:ext uri="{BB962C8B-B14F-4D97-AF65-F5344CB8AC3E}">
        <p14:creationId xmlns:p14="http://schemas.microsoft.com/office/powerpoint/2010/main" val="3262029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up)">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8"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181" y="267792"/>
            <a:ext cx="11285821" cy="1001712"/>
          </a:xfrm>
        </p:spPr>
        <p:txBody>
          <a:bodyPr/>
          <a:lstStyle/>
          <a:p>
            <a:pPr>
              <a:lnSpc>
                <a:spcPct val="50000"/>
              </a:lnSpc>
              <a:spcBef>
                <a:spcPts val="600"/>
              </a:spcBef>
            </a:pPr>
            <a:r>
              <a:rPr lang="en-US" dirty="0"/>
              <a:t>Step-by-step </a:t>
            </a:r>
            <a:r>
              <a:rPr lang="en-US" dirty="0" smtClean="0"/>
              <a:t>procedure - </a:t>
            </a:r>
            <a:r>
              <a:rPr lang="en-US" dirty="0"/>
              <a:t>Prosthetic and </a:t>
            </a:r>
            <a:r>
              <a:rPr lang="en-US" dirty="0" smtClean="0"/>
              <a:t>laboratory</a:t>
            </a:r>
            <a:br>
              <a:rPr lang="en-US" dirty="0" smtClean="0"/>
            </a:br>
            <a:r>
              <a:rPr lang="en-US" sz="2400" dirty="0" smtClean="0"/>
              <a:t>Below </a:t>
            </a:r>
            <a:r>
              <a:rPr lang="en-US" sz="2400" dirty="0"/>
              <a:t>is a step-by-step procedure using an open tray procedure</a:t>
            </a:r>
            <a:r>
              <a:rPr lang="en-US" sz="2000" dirty="0" smtClean="0"/>
              <a:t>.</a:t>
            </a:r>
            <a:r>
              <a:rPr lang="en-US" sz="3600" dirty="0" smtClean="0"/>
              <a:t>  </a:t>
            </a:r>
            <a:r>
              <a:rPr lang="en-US" dirty="0"/>
              <a:t/>
            </a:r>
            <a:br>
              <a:rPr lang="en-US" dirty="0"/>
            </a:br>
            <a:endParaRPr lang="en-US" dirty="0"/>
          </a:p>
        </p:txBody>
      </p:sp>
      <p:sp>
        <p:nvSpPr>
          <p:cNvPr id="16" name="Content Placeholder 15"/>
          <p:cNvSpPr>
            <a:spLocks noGrp="1"/>
          </p:cNvSpPr>
          <p:nvPr>
            <p:ph sz="half" idx="1"/>
          </p:nvPr>
        </p:nvSpPr>
        <p:spPr>
          <a:xfrm>
            <a:off x="329069" y="945128"/>
            <a:ext cx="3897242" cy="349314"/>
          </a:xfrm>
        </p:spPr>
        <p:txBody>
          <a:bodyPr/>
          <a:lstStyle/>
          <a:p>
            <a:pPr marL="0" indent="0" algn="ctr">
              <a:buNone/>
            </a:pPr>
            <a:r>
              <a:rPr lang="en-US" dirty="0"/>
              <a:t>Multibase EV </a:t>
            </a:r>
            <a:r>
              <a:rPr lang="en-US" dirty="0" smtClean="0"/>
              <a:t> Pick-up</a:t>
            </a:r>
            <a:endParaRPr lang="en-US" b="1" dirty="0">
              <a:solidFill>
                <a:schemeClr val="tx1"/>
              </a:solidFill>
            </a:endParaRPr>
          </a:p>
        </p:txBody>
      </p:sp>
      <p:sp>
        <p:nvSpPr>
          <p:cNvPr id="5" name="Date Placeholder 4"/>
          <p:cNvSpPr>
            <a:spLocks noGrp="1"/>
          </p:cNvSpPr>
          <p:nvPr>
            <p:ph type="dt" sz="half" idx="10"/>
          </p:nvPr>
        </p:nvSpPr>
        <p:spPr/>
        <p:txBody>
          <a:bodyPr/>
          <a:lstStyle/>
          <a:p>
            <a:fld id="{01153257-9C03-9749-9723-9F8FDBF56004}" type="datetime1">
              <a:rPr lang="sv-SE" smtClean="0"/>
              <a:t>2017-09-25</a:t>
            </a:fld>
            <a:endParaRPr lang="en-GB" dirty="0"/>
          </a:p>
        </p:txBody>
      </p:sp>
      <p:sp>
        <p:nvSpPr>
          <p:cNvPr id="6" name="Slide Number Placeholder 5"/>
          <p:cNvSpPr>
            <a:spLocks noGrp="1"/>
          </p:cNvSpPr>
          <p:nvPr>
            <p:ph type="sldNum" sz="quarter" idx="4294967295"/>
          </p:nvPr>
        </p:nvSpPr>
        <p:spPr>
          <a:xfrm>
            <a:off x="330201" y="6498561"/>
            <a:ext cx="382599" cy="176675"/>
          </a:xfrm>
        </p:spPr>
        <p:txBody>
          <a:bodyPr/>
          <a:lstStyle/>
          <a:p>
            <a:fld id="{45D37B1E-C366-494F-A587-962AD9AABC83}" type="slidenum">
              <a:rPr lang="en-GB" smtClean="0"/>
              <a:pPr/>
              <a:t>39</a:t>
            </a:fld>
            <a:endParaRPr lang="en-GB" dirty="0"/>
          </a:p>
        </p:txBody>
      </p:sp>
      <p:sp>
        <p:nvSpPr>
          <p:cNvPr id="18" name="Content Placeholder 15"/>
          <p:cNvSpPr txBox="1">
            <a:spLocks/>
          </p:cNvSpPr>
          <p:nvPr/>
        </p:nvSpPr>
        <p:spPr>
          <a:xfrm>
            <a:off x="4360423" y="944599"/>
            <a:ext cx="3490902" cy="324399"/>
          </a:xfrm>
          <a:prstGeom prst="rect">
            <a:avLst/>
          </a:prstGeom>
        </p:spPr>
        <p:txBody>
          <a:bodyPr vert="horz" lIns="0" tIns="0" rIns="0" bIns="0" rtlCol="0">
            <a:noAutofit/>
          </a:bodyPr>
          <a:lstStyle>
            <a:lvl1pPr marL="180000" indent="-180000" algn="l" defTabSz="914400" rtl="0" eaLnBrk="1" latinLnBrk="0" hangingPunct="1">
              <a:lnSpc>
                <a:spcPct val="90000"/>
              </a:lnSpc>
              <a:spcBef>
                <a:spcPts val="600"/>
              </a:spcBef>
              <a:buClr>
                <a:schemeClr val="accent2"/>
              </a:buClr>
              <a:buFont typeface="Wingdings" panose="05000000000000000000" pitchFamily="2" charset="2"/>
              <a:buChar char="§"/>
              <a:defRPr sz="2000" kern="1200">
                <a:solidFill>
                  <a:schemeClr val="tx2"/>
                </a:solidFill>
                <a:latin typeface="+mn-lt"/>
                <a:ea typeface="+mn-ea"/>
                <a:cs typeface="+mn-cs"/>
              </a:defRPr>
            </a:lvl1pPr>
            <a:lvl2pPr marL="360000" indent="-180000" algn="l" defTabSz="914400" rtl="0" eaLnBrk="1" latinLnBrk="0" hangingPunct="1">
              <a:lnSpc>
                <a:spcPct val="90000"/>
              </a:lnSpc>
              <a:spcBef>
                <a:spcPts val="600"/>
              </a:spcBef>
              <a:buClr>
                <a:schemeClr val="accent2"/>
              </a:buClr>
              <a:buFont typeface="Wingdings" panose="05000000000000000000" pitchFamily="2" charset="2"/>
              <a:buChar char="§"/>
              <a:defRPr sz="1800" kern="1200" baseline="0">
                <a:solidFill>
                  <a:schemeClr val="tx2"/>
                </a:solidFill>
                <a:latin typeface="+mn-lt"/>
                <a:ea typeface="+mn-ea"/>
                <a:cs typeface="+mn-cs"/>
              </a:defRPr>
            </a:lvl2pPr>
            <a:lvl3pPr marL="540000" indent="-180000"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3pPr>
            <a:lvl4pPr marL="720000" indent="-180000" algn="l" defTabSz="914400" rtl="0" eaLnBrk="1" latinLnBrk="0" hangingPunct="1">
              <a:lnSpc>
                <a:spcPct val="100000"/>
              </a:lnSpc>
              <a:spcBef>
                <a:spcPts val="600"/>
              </a:spcBef>
              <a:spcAft>
                <a:spcPts val="600"/>
              </a:spcAft>
              <a:buClr>
                <a:schemeClr val="accent2"/>
              </a:buClr>
              <a:buFont typeface="Wingdings" panose="05000000000000000000" pitchFamily="2" charset="2"/>
              <a:buChar char="§"/>
              <a:defRPr sz="1400" kern="1200">
                <a:solidFill>
                  <a:schemeClr val="tx2"/>
                </a:solidFill>
                <a:latin typeface="+mn-lt"/>
                <a:ea typeface="+mn-ea"/>
                <a:cs typeface="+mn-cs"/>
              </a:defRPr>
            </a:lvl4pPr>
            <a:lvl5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5pPr>
            <a:lvl6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6pPr>
            <a:lvl7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7pPr>
            <a:lvl8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8pPr>
            <a:lvl9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9pPr>
          </a:lstStyle>
          <a:p>
            <a:pPr marL="0" indent="0" algn="ctr">
              <a:buNone/>
            </a:pPr>
            <a:r>
              <a:rPr lang="en-US" dirty="0"/>
              <a:t>Applying impression material </a:t>
            </a:r>
          </a:p>
        </p:txBody>
      </p:sp>
      <p:sp>
        <p:nvSpPr>
          <p:cNvPr id="19" name="Content Placeholder 15"/>
          <p:cNvSpPr txBox="1">
            <a:spLocks/>
          </p:cNvSpPr>
          <p:nvPr/>
        </p:nvSpPr>
        <p:spPr>
          <a:xfrm>
            <a:off x="7781675" y="919688"/>
            <a:ext cx="4055165" cy="284707"/>
          </a:xfrm>
          <a:prstGeom prst="rect">
            <a:avLst/>
          </a:prstGeom>
        </p:spPr>
        <p:txBody>
          <a:bodyPr vert="horz" lIns="0" tIns="0" rIns="0" bIns="0" rtlCol="0">
            <a:noAutofit/>
          </a:bodyPr>
          <a:lstStyle>
            <a:lvl1pPr marL="180000" indent="-180000" algn="l" defTabSz="914400" rtl="0" eaLnBrk="1" latinLnBrk="0" hangingPunct="1">
              <a:lnSpc>
                <a:spcPct val="90000"/>
              </a:lnSpc>
              <a:spcBef>
                <a:spcPts val="600"/>
              </a:spcBef>
              <a:buClr>
                <a:schemeClr val="accent2"/>
              </a:buClr>
              <a:buFont typeface="Wingdings" panose="05000000000000000000" pitchFamily="2" charset="2"/>
              <a:buChar char="§"/>
              <a:defRPr sz="2000" kern="1200">
                <a:solidFill>
                  <a:schemeClr val="tx2"/>
                </a:solidFill>
                <a:latin typeface="+mn-lt"/>
                <a:ea typeface="+mn-ea"/>
                <a:cs typeface="+mn-cs"/>
              </a:defRPr>
            </a:lvl1pPr>
            <a:lvl2pPr marL="360000" indent="-180000" algn="l" defTabSz="914400" rtl="0" eaLnBrk="1" latinLnBrk="0" hangingPunct="1">
              <a:lnSpc>
                <a:spcPct val="90000"/>
              </a:lnSpc>
              <a:spcBef>
                <a:spcPts val="600"/>
              </a:spcBef>
              <a:buClr>
                <a:schemeClr val="accent2"/>
              </a:buClr>
              <a:buFont typeface="Wingdings" panose="05000000000000000000" pitchFamily="2" charset="2"/>
              <a:buChar char="§"/>
              <a:defRPr sz="1800" kern="1200" baseline="0">
                <a:solidFill>
                  <a:schemeClr val="tx2"/>
                </a:solidFill>
                <a:latin typeface="+mn-lt"/>
                <a:ea typeface="+mn-ea"/>
                <a:cs typeface="+mn-cs"/>
              </a:defRPr>
            </a:lvl2pPr>
            <a:lvl3pPr marL="540000" indent="-180000"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3pPr>
            <a:lvl4pPr marL="720000" indent="-180000" algn="l" defTabSz="914400" rtl="0" eaLnBrk="1" latinLnBrk="0" hangingPunct="1">
              <a:lnSpc>
                <a:spcPct val="100000"/>
              </a:lnSpc>
              <a:spcBef>
                <a:spcPts val="600"/>
              </a:spcBef>
              <a:spcAft>
                <a:spcPts val="600"/>
              </a:spcAft>
              <a:buClr>
                <a:schemeClr val="accent2"/>
              </a:buClr>
              <a:buFont typeface="Wingdings" panose="05000000000000000000" pitchFamily="2" charset="2"/>
              <a:buChar char="§"/>
              <a:defRPr sz="1400" kern="1200">
                <a:solidFill>
                  <a:schemeClr val="tx2"/>
                </a:solidFill>
                <a:latin typeface="+mn-lt"/>
                <a:ea typeface="+mn-ea"/>
                <a:cs typeface="+mn-cs"/>
              </a:defRPr>
            </a:lvl4pPr>
            <a:lvl5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5pPr>
            <a:lvl6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6pPr>
            <a:lvl7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7pPr>
            <a:lvl8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8pPr>
            <a:lvl9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9pPr>
          </a:lstStyle>
          <a:p>
            <a:pPr marL="0" indent="0" algn="ctr">
              <a:buNone/>
            </a:pPr>
            <a:r>
              <a:rPr lang="en-US" dirty="0"/>
              <a:t>Impression </a:t>
            </a:r>
          </a:p>
        </p:txBody>
      </p:sp>
      <p:pic>
        <p:nvPicPr>
          <p:cNvPr id="7" name="Picture 6"/>
          <p:cNvPicPr>
            <a:picLocks noChangeAspect="1"/>
          </p:cNvPicPr>
          <p:nvPr/>
        </p:nvPicPr>
        <p:blipFill rotWithShape="1">
          <a:blip r:embed="rId3"/>
          <a:srcRect t="1791" b="1059"/>
          <a:stretch/>
        </p:blipFill>
        <p:spPr>
          <a:xfrm>
            <a:off x="433387" y="1325880"/>
            <a:ext cx="11241119" cy="4698761"/>
          </a:xfrm>
          <a:prstGeom prst="rect">
            <a:avLst/>
          </a:prstGeom>
        </p:spPr>
      </p:pic>
    </p:spTree>
    <p:extLst>
      <p:ext uri="{BB962C8B-B14F-4D97-AF65-F5344CB8AC3E}">
        <p14:creationId xmlns:p14="http://schemas.microsoft.com/office/powerpoint/2010/main" val="3430089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up)">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dirty="0" smtClean="0"/>
              <a:t>SmartFix</a:t>
            </a:r>
            <a:r>
              <a:rPr lang="sv-SE" b="1" baseline="30000" dirty="0" smtClean="0">
                <a:solidFill>
                  <a:srgbClr val="0070C0"/>
                </a:solidFill>
              </a:rPr>
              <a:t>®</a:t>
            </a:r>
            <a:r>
              <a:rPr lang="en-US" dirty="0" smtClean="0"/>
              <a:t> concept? </a:t>
            </a:r>
            <a:r>
              <a:rPr lang="en-US" dirty="0"/>
              <a:t/>
            </a:r>
            <a:br>
              <a:rPr lang="en-US" dirty="0"/>
            </a:br>
            <a:r>
              <a:rPr lang="en-US" dirty="0"/>
              <a:t/>
            </a:r>
            <a:br>
              <a:rPr lang="en-US" dirty="0"/>
            </a:br>
            <a:endParaRPr lang="en-US" dirty="0"/>
          </a:p>
        </p:txBody>
      </p:sp>
      <p:sp>
        <p:nvSpPr>
          <p:cNvPr id="3" name="Content Placeholder 2"/>
          <p:cNvSpPr>
            <a:spLocks noGrp="1"/>
          </p:cNvSpPr>
          <p:nvPr>
            <p:ph sz="half" idx="1"/>
          </p:nvPr>
        </p:nvSpPr>
        <p:spPr>
          <a:xfrm>
            <a:off x="311151" y="1825625"/>
            <a:ext cx="11530011" cy="3943350"/>
          </a:xfrm>
        </p:spPr>
        <p:txBody>
          <a:bodyPr/>
          <a:lstStyle/>
          <a:p>
            <a:pPr marL="182562" indent="0">
              <a:buNone/>
            </a:pPr>
            <a:r>
              <a:rPr lang="en-US" sz="2400" dirty="0"/>
              <a:t>Financial </a:t>
            </a:r>
            <a:r>
              <a:rPr lang="en-US" sz="2400" dirty="0" smtClean="0"/>
              <a:t>arguments</a:t>
            </a:r>
            <a:endParaRPr lang="en-US" sz="2400" dirty="0"/>
          </a:p>
          <a:p>
            <a:pPr marL="525462" indent="-342900"/>
            <a:r>
              <a:rPr lang="en-US" sz="2000" dirty="0" smtClean="0"/>
              <a:t>Lower </a:t>
            </a:r>
            <a:r>
              <a:rPr lang="en-US" sz="2000" dirty="0"/>
              <a:t>cost </a:t>
            </a:r>
            <a:r>
              <a:rPr lang="en-US" sz="2000" dirty="0" smtClean="0"/>
              <a:t>– more affordable </a:t>
            </a:r>
            <a:r>
              <a:rPr lang="en-US" sz="2000" dirty="0"/>
              <a:t>for </a:t>
            </a:r>
            <a:r>
              <a:rPr lang="en-US" sz="2000" dirty="0" smtClean="0"/>
              <a:t>patients</a:t>
            </a:r>
          </a:p>
          <a:p>
            <a:pPr marL="525462" indent="-342900"/>
            <a:r>
              <a:rPr lang="en-US" sz="2000" dirty="0" smtClean="0"/>
              <a:t>Potentially fewer </a:t>
            </a:r>
            <a:r>
              <a:rPr lang="en-US" sz="2000" dirty="0"/>
              <a:t>visits – time </a:t>
            </a:r>
            <a:r>
              <a:rPr lang="en-US" sz="2000" dirty="0" smtClean="0"/>
              <a:t>saving</a:t>
            </a:r>
          </a:p>
          <a:p>
            <a:pPr marL="525462" indent="-342900"/>
            <a:r>
              <a:rPr lang="en-US" sz="2000" dirty="0" smtClean="0"/>
              <a:t>Attracting </a:t>
            </a:r>
            <a:r>
              <a:rPr lang="en-US" sz="2000" dirty="0"/>
              <a:t>new patient groups - p</a:t>
            </a:r>
            <a:r>
              <a:rPr lang="en-US" sz="2000" dirty="0" smtClean="0"/>
              <a:t>ractice building</a:t>
            </a:r>
            <a:endParaRPr lang="en-US" dirty="0"/>
          </a:p>
          <a:p>
            <a:pPr marL="182562" indent="0">
              <a:buNone/>
            </a:pPr>
            <a:endParaRPr lang="en-US" dirty="0"/>
          </a:p>
        </p:txBody>
      </p:sp>
      <p:sp>
        <p:nvSpPr>
          <p:cNvPr id="4" name="Date Placeholder 3"/>
          <p:cNvSpPr>
            <a:spLocks noGrp="1"/>
          </p:cNvSpPr>
          <p:nvPr>
            <p:ph type="dt" sz="half" idx="2"/>
          </p:nvPr>
        </p:nvSpPr>
        <p:spPr/>
        <p:txBody>
          <a:bodyPr/>
          <a:lstStyle/>
          <a:p>
            <a:fld id="{60CEF676-3624-EA48-BEEB-9D394F2ACE5E}" type="datetime1">
              <a:rPr lang="sv-SE" smtClean="0"/>
              <a:t>2017-09-25</a:t>
            </a:fld>
            <a:endParaRPr lang="en-GB" dirty="0"/>
          </a:p>
        </p:txBody>
      </p:sp>
      <p:sp>
        <p:nvSpPr>
          <p:cNvPr id="6" name="Slide Number Placeholder 5"/>
          <p:cNvSpPr>
            <a:spLocks noGrp="1"/>
          </p:cNvSpPr>
          <p:nvPr>
            <p:ph type="sldNum" sz="quarter" idx="4294967295"/>
          </p:nvPr>
        </p:nvSpPr>
        <p:spPr>
          <a:xfrm>
            <a:off x="330201" y="6498561"/>
            <a:ext cx="382599" cy="176675"/>
          </a:xfrm>
        </p:spPr>
        <p:txBody>
          <a:bodyPr/>
          <a:lstStyle/>
          <a:p>
            <a:fld id="{45D37B1E-C366-494F-A587-962AD9AABC83}" type="slidenum">
              <a:rPr lang="en-GB" smtClean="0"/>
              <a:pPr/>
              <a:t>4</a:t>
            </a:fld>
            <a:endParaRPr lang="en-GB" dirty="0"/>
          </a:p>
        </p:txBody>
      </p:sp>
      <p:pic>
        <p:nvPicPr>
          <p:cNvPr id="10" name="Content Placeholder 7" descr="DSC_9738.jpg"/>
          <p:cNvPicPr>
            <a:picLocks noChangeAspect="1"/>
          </p:cNvPicPr>
          <p:nvPr/>
        </p:nvPicPr>
        <p:blipFill rotWithShape="1">
          <a:blip r:embed="rId3" cstate="screen">
            <a:extLst>
              <a:ext uri="{28A0092B-C50C-407E-A947-70E740481C1C}">
                <a14:useLocalDpi xmlns:a14="http://schemas.microsoft.com/office/drawing/2010/main"/>
              </a:ext>
            </a:extLst>
          </a:blip>
          <a:stretch/>
        </p:blipFill>
        <p:spPr>
          <a:xfrm>
            <a:off x="7900534" y="1825625"/>
            <a:ext cx="3714750" cy="2476500"/>
          </a:xfrm>
          <a:prstGeom prst="rect">
            <a:avLst/>
          </a:prstGeom>
        </p:spPr>
      </p:pic>
    </p:spTree>
    <p:extLst>
      <p:ext uri="{BB962C8B-B14F-4D97-AF65-F5344CB8AC3E}">
        <p14:creationId xmlns:p14="http://schemas.microsoft.com/office/powerpoint/2010/main" val="16630081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28" t="2582" b="2051"/>
          <a:stretch/>
        </p:blipFill>
        <p:spPr>
          <a:xfrm>
            <a:off x="518161" y="1341121"/>
            <a:ext cx="11040623" cy="4604712"/>
          </a:xfrm>
          <a:prstGeom prst="rect">
            <a:avLst/>
          </a:prstGeom>
        </p:spPr>
      </p:pic>
      <p:sp>
        <p:nvSpPr>
          <p:cNvPr id="2" name="Title 1"/>
          <p:cNvSpPr>
            <a:spLocks noGrp="1"/>
          </p:cNvSpPr>
          <p:nvPr>
            <p:ph type="title"/>
          </p:nvPr>
        </p:nvSpPr>
        <p:spPr>
          <a:xfrm>
            <a:off x="463181" y="267792"/>
            <a:ext cx="11285821" cy="1001712"/>
          </a:xfrm>
        </p:spPr>
        <p:txBody>
          <a:bodyPr/>
          <a:lstStyle/>
          <a:p>
            <a:pPr>
              <a:lnSpc>
                <a:spcPct val="50000"/>
              </a:lnSpc>
            </a:pPr>
            <a:r>
              <a:rPr lang="en-US" dirty="0"/>
              <a:t>Step-by-step </a:t>
            </a:r>
            <a:r>
              <a:rPr lang="en-US" dirty="0" smtClean="0"/>
              <a:t>procedure - Prosthetic </a:t>
            </a:r>
            <a:r>
              <a:rPr lang="en-US" dirty="0"/>
              <a:t>and </a:t>
            </a:r>
            <a:r>
              <a:rPr lang="en-US" dirty="0" smtClean="0"/>
              <a:t>laboratory</a:t>
            </a:r>
            <a:br>
              <a:rPr lang="en-US" dirty="0" smtClean="0"/>
            </a:br>
            <a:endParaRPr lang="en-US" dirty="0"/>
          </a:p>
        </p:txBody>
      </p:sp>
      <p:sp>
        <p:nvSpPr>
          <p:cNvPr id="16" name="Content Placeholder 15"/>
          <p:cNvSpPr>
            <a:spLocks noGrp="1"/>
          </p:cNvSpPr>
          <p:nvPr>
            <p:ph sz="half" idx="1"/>
          </p:nvPr>
        </p:nvSpPr>
        <p:spPr>
          <a:xfrm>
            <a:off x="329069" y="932936"/>
            <a:ext cx="3897242" cy="349314"/>
          </a:xfrm>
        </p:spPr>
        <p:txBody>
          <a:bodyPr/>
          <a:lstStyle/>
          <a:p>
            <a:pPr marL="0" indent="0" algn="ctr">
              <a:buNone/>
            </a:pPr>
            <a:r>
              <a:rPr lang="en-US" dirty="0"/>
              <a:t>Multibase EV Pick-up/ </a:t>
            </a:r>
            <a:r>
              <a:rPr lang="en-US" dirty="0" smtClean="0"/>
              <a:t>              Multibase </a:t>
            </a:r>
            <a:r>
              <a:rPr lang="en-US" dirty="0"/>
              <a:t>EV Replica </a:t>
            </a:r>
          </a:p>
        </p:txBody>
      </p:sp>
      <p:sp>
        <p:nvSpPr>
          <p:cNvPr id="5" name="Date Placeholder 4"/>
          <p:cNvSpPr>
            <a:spLocks noGrp="1"/>
          </p:cNvSpPr>
          <p:nvPr>
            <p:ph type="dt" sz="half" idx="10"/>
          </p:nvPr>
        </p:nvSpPr>
        <p:spPr/>
        <p:txBody>
          <a:bodyPr/>
          <a:lstStyle/>
          <a:p>
            <a:fld id="{01153257-9C03-9749-9723-9F8FDBF56004}" type="datetime1">
              <a:rPr lang="sv-SE" smtClean="0"/>
              <a:t>2017-09-25</a:t>
            </a:fld>
            <a:endParaRPr lang="en-GB" dirty="0"/>
          </a:p>
        </p:txBody>
      </p:sp>
      <p:sp>
        <p:nvSpPr>
          <p:cNvPr id="6" name="Slide Number Placeholder 5"/>
          <p:cNvSpPr>
            <a:spLocks noGrp="1"/>
          </p:cNvSpPr>
          <p:nvPr>
            <p:ph type="sldNum" sz="quarter" idx="4294967295"/>
          </p:nvPr>
        </p:nvSpPr>
        <p:spPr>
          <a:xfrm>
            <a:off x="330201" y="6498561"/>
            <a:ext cx="382599" cy="176675"/>
          </a:xfrm>
        </p:spPr>
        <p:txBody>
          <a:bodyPr/>
          <a:lstStyle/>
          <a:p>
            <a:fld id="{45D37B1E-C366-494F-A587-962AD9AABC83}" type="slidenum">
              <a:rPr lang="en-GB" smtClean="0"/>
              <a:pPr/>
              <a:t>40</a:t>
            </a:fld>
            <a:endParaRPr lang="en-GB" dirty="0"/>
          </a:p>
        </p:txBody>
      </p:sp>
      <p:sp>
        <p:nvSpPr>
          <p:cNvPr id="18" name="Content Placeholder 15"/>
          <p:cNvSpPr txBox="1">
            <a:spLocks/>
          </p:cNvSpPr>
          <p:nvPr/>
        </p:nvSpPr>
        <p:spPr>
          <a:xfrm>
            <a:off x="4323014" y="944599"/>
            <a:ext cx="3370824" cy="324399"/>
          </a:xfrm>
          <a:prstGeom prst="rect">
            <a:avLst/>
          </a:prstGeom>
        </p:spPr>
        <p:txBody>
          <a:bodyPr vert="horz" lIns="0" tIns="0" rIns="0" bIns="0" rtlCol="0">
            <a:noAutofit/>
          </a:bodyPr>
          <a:lstStyle>
            <a:lvl1pPr marL="180000" indent="-180000" algn="l" defTabSz="914400" rtl="0" eaLnBrk="1" latinLnBrk="0" hangingPunct="1">
              <a:lnSpc>
                <a:spcPct val="90000"/>
              </a:lnSpc>
              <a:spcBef>
                <a:spcPts val="600"/>
              </a:spcBef>
              <a:buClr>
                <a:schemeClr val="accent2"/>
              </a:buClr>
              <a:buFont typeface="Wingdings" panose="05000000000000000000" pitchFamily="2" charset="2"/>
              <a:buChar char="§"/>
              <a:defRPr sz="2000" kern="1200">
                <a:solidFill>
                  <a:schemeClr val="tx2"/>
                </a:solidFill>
                <a:latin typeface="+mn-lt"/>
                <a:ea typeface="+mn-ea"/>
                <a:cs typeface="+mn-cs"/>
              </a:defRPr>
            </a:lvl1pPr>
            <a:lvl2pPr marL="360000" indent="-180000" algn="l" defTabSz="914400" rtl="0" eaLnBrk="1" latinLnBrk="0" hangingPunct="1">
              <a:lnSpc>
                <a:spcPct val="90000"/>
              </a:lnSpc>
              <a:spcBef>
                <a:spcPts val="600"/>
              </a:spcBef>
              <a:buClr>
                <a:schemeClr val="accent2"/>
              </a:buClr>
              <a:buFont typeface="Wingdings" panose="05000000000000000000" pitchFamily="2" charset="2"/>
              <a:buChar char="§"/>
              <a:defRPr sz="1800" kern="1200" baseline="0">
                <a:solidFill>
                  <a:schemeClr val="tx2"/>
                </a:solidFill>
                <a:latin typeface="+mn-lt"/>
                <a:ea typeface="+mn-ea"/>
                <a:cs typeface="+mn-cs"/>
              </a:defRPr>
            </a:lvl2pPr>
            <a:lvl3pPr marL="540000" indent="-180000"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3pPr>
            <a:lvl4pPr marL="720000" indent="-180000" algn="l" defTabSz="914400" rtl="0" eaLnBrk="1" latinLnBrk="0" hangingPunct="1">
              <a:lnSpc>
                <a:spcPct val="100000"/>
              </a:lnSpc>
              <a:spcBef>
                <a:spcPts val="600"/>
              </a:spcBef>
              <a:spcAft>
                <a:spcPts val="600"/>
              </a:spcAft>
              <a:buClr>
                <a:schemeClr val="accent2"/>
              </a:buClr>
              <a:buFont typeface="Wingdings" panose="05000000000000000000" pitchFamily="2" charset="2"/>
              <a:buChar char="§"/>
              <a:defRPr sz="1400" kern="1200">
                <a:solidFill>
                  <a:schemeClr val="tx2"/>
                </a:solidFill>
                <a:latin typeface="+mn-lt"/>
                <a:ea typeface="+mn-ea"/>
                <a:cs typeface="+mn-cs"/>
              </a:defRPr>
            </a:lvl4pPr>
            <a:lvl5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5pPr>
            <a:lvl6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6pPr>
            <a:lvl7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7pPr>
            <a:lvl8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8pPr>
            <a:lvl9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9pPr>
          </a:lstStyle>
          <a:p>
            <a:pPr marL="0" indent="0" algn="ctr">
              <a:buNone/>
            </a:pPr>
            <a:r>
              <a:rPr lang="en-US" dirty="0"/>
              <a:t>Master model / Tooth set-up </a:t>
            </a:r>
          </a:p>
        </p:txBody>
      </p:sp>
      <p:sp>
        <p:nvSpPr>
          <p:cNvPr id="19" name="Content Placeholder 15"/>
          <p:cNvSpPr txBox="1">
            <a:spLocks/>
          </p:cNvSpPr>
          <p:nvPr/>
        </p:nvSpPr>
        <p:spPr>
          <a:xfrm>
            <a:off x="7924931" y="932936"/>
            <a:ext cx="4055165" cy="284707"/>
          </a:xfrm>
          <a:prstGeom prst="rect">
            <a:avLst/>
          </a:prstGeom>
        </p:spPr>
        <p:txBody>
          <a:bodyPr vert="horz" lIns="0" tIns="0" rIns="0" bIns="0" rtlCol="0">
            <a:noAutofit/>
          </a:bodyPr>
          <a:lstStyle>
            <a:lvl1pPr marL="180000" indent="-180000" algn="l" defTabSz="914400" rtl="0" eaLnBrk="1" latinLnBrk="0" hangingPunct="1">
              <a:lnSpc>
                <a:spcPct val="90000"/>
              </a:lnSpc>
              <a:spcBef>
                <a:spcPts val="600"/>
              </a:spcBef>
              <a:buClr>
                <a:schemeClr val="accent2"/>
              </a:buClr>
              <a:buFont typeface="Wingdings" panose="05000000000000000000" pitchFamily="2" charset="2"/>
              <a:buChar char="§"/>
              <a:defRPr sz="2000" kern="1200">
                <a:solidFill>
                  <a:schemeClr val="tx2"/>
                </a:solidFill>
                <a:latin typeface="+mn-lt"/>
                <a:ea typeface="+mn-ea"/>
                <a:cs typeface="+mn-cs"/>
              </a:defRPr>
            </a:lvl1pPr>
            <a:lvl2pPr marL="360000" indent="-180000" algn="l" defTabSz="914400" rtl="0" eaLnBrk="1" latinLnBrk="0" hangingPunct="1">
              <a:lnSpc>
                <a:spcPct val="90000"/>
              </a:lnSpc>
              <a:spcBef>
                <a:spcPts val="600"/>
              </a:spcBef>
              <a:buClr>
                <a:schemeClr val="accent2"/>
              </a:buClr>
              <a:buFont typeface="Wingdings" panose="05000000000000000000" pitchFamily="2" charset="2"/>
              <a:buChar char="§"/>
              <a:defRPr sz="1800" kern="1200" baseline="0">
                <a:solidFill>
                  <a:schemeClr val="tx2"/>
                </a:solidFill>
                <a:latin typeface="+mn-lt"/>
                <a:ea typeface="+mn-ea"/>
                <a:cs typeface="+mn-cs"/>
              </a:defRPr>
            </a:lvl2pPr>
            <a:lvl3pPr marL="540000" indent="-180000"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3pPr>
            <a:lvl4pPr marL="720000" indent="-180000" algn="l" defTabSz="914400" rtl="0" eaLnBrk="1" latinLnBrk="0" hangingPunct="1">
              <a:lnSpc>
                <a:spcPct val="100000"/>
              </a:lnSpc>
              <a:spcBef>
                <a:spcPts val="600"/>
              </a:spcBef>
              <a:spcAft>
                <a:spcPts val="600"/>
              </a:spcAft>
              <a:buClr>
                <a:schemeClr val="accent2"/>
              </a:buClr>
              <a:buFont typeface="Wingdings" panose="05000000000000000000" pitchFamily="2" charset="2"/>
              <a:buChar char="§"/>
              <a:defRPr sz="1400" kern="1200">
                <a:solidFill>
                  <a:schemeClr val="tx2"/>
                </a:solidFill>
                <a:latin typeface="+mn-lt"/>
                <a:ea typeface="+mn-ea"/>
                <a:cs typeface="+mn-cs"/>
              </a:defRPr>
            </a:lvl4pPr>
            <a:lvl5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5pPr>
            <a:lvl6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6pPr>
            <a:lvl7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7pPr>
            <a:lvl8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8pPr>
            <a:lvl9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9pPr>
          </a:lstStyle>
          <a:p>
            <a:pPr marL="0" indent="0" algn="ctr">
              <a:buNone/>
            </a:pPr>
            <a:r>
              <a:rPr lang="en-US" dirty="0"/>
              <a:t>Order – Atlantis suprastructures </a:t>
            </a:r>
          </a:p>
          <a:p>
            <a:pPr marL="0" indent="0" algn="ctr">
              <a:buNone/>
            </a:pPr>
            <a:r>
              <a:rPr lang="en-US" dirty="0" smtClean="0"/>
              <a:t> </a:t>
            </a:r>
            <a:endParaRPr lang="en-US" dirty="0"/>
          </a:p>
        </p:txBody>
      </p:sp>
    </p:spTree>
    <p:extLst>
      <p:ext uri="{BB962C8B-B14F-4D97-AF65-F5344CB8AC3E}">
        <p14:creationId xmlns:p14="http://schemas.microsoft.com/office/powerpoint/2010/main" val="1753687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up)">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8"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181" y="267792"/>
            <a:ext cx="11285821" cy="1001712"/>
          </a:xfrm>
        </p:spPr>
        <p:txBody>
          <a:bodyPr/>
          <a:lstStyle/>
          <a:p>
            <a:pPr>
              <a:lnSpc>
                <a:spcPct val="50000"/>
              </a:lnSpc>
            </a:pPr>
            <a:r>
              <a:rPr lang="en-US" dirty="0"/>
              <a:t>Step-by-step Prosthetic and laboratory </a:t>
            </a:r>
            <a:r>
              <a:rPr lang="en-US" dirty="0" smtClean="0"/>
              <a:t>procedures</a:t>
            </a:r>
            <a:br>
              <a:rPr lang="en-US" dirty="0" smtClean="0"/>
            </a:br>
            <a:endParaRPr lang="en-US" dirty="0"/>
          </a:p>
        </p:txBody>
      </p:sp>
      <p:sp>
        <p:nvSpPr>
          <p:cNvPr id="5" name="Date Placeholder 4"/>
          <p:cNvSpPr>
            <a:spLocks noGrp="1"/>
          </p:cNvSpPr>
          <p:nvPr>
            <p:ph type="dt" sz="half" idx="10"/>
          </p:nvPr>
        </p:nvSpPr>
        <p:spPr/>
        <p:txBody>
          <a:bodyPr/>
          <a:lstStyle/>
          <a:p>
            <a:fld id="{01153257-9C03-9749-9723-9F8FDBF56004}" type="datetime1">
              <a:rPr lang="sv-SE" smtClean="0"/>
              <a:t>2017-09-25</a:t>
            </a:fld>
            <a:endParaRPr lang="en-GB" dirty="0"/>
          </a:p>
        </p:txBody>
      </p:sp>
      <p:sp>
        <p:nvSpPr>
          <p:cNvPr id="6" name="Slide Number Placeholder 5"/>
          <p:cNvSpPr>
            <a:spLocks noGrp="1"/>
          </p:cNvSpPr>
          <p:nvPr>
            <p:ph type="sldNum" sz="quarter" idx="4294967295"/>
          </p:nvPr>
        </p:nvSpPr>
        <p:spPr>
          <a:xfrm>
            <a:off x="330201" y="6498561"/>
            <a:ext cx="382599" cy="176675"/>
          </a:xfrm>
        </p:spPr>
        <p:txBody>
          <a:bodyPr/>
          <a:lstStyle/>
          <a:p>
            <a:fld id="{45D37B1E-C366-494F-A587-962AD9AABC83}" type="slidenum">
              <a:rPr lang="en-GB" smtClean="0"/>
              <a:pPr/>
              <a:t>41</a:t>
            </a:fld>
            <a:endParaRPr lang="en-GB" dirty="0"/>
          </a:p>
        </p:txBody>
      </p:sp>
      <p:grpSp>
        <p:nvGrpSpPr>
          <p:cNvPr id="13" name="Group 12"/>
          <p:cNvGrpSpPr/>
          <p:nvPr/>
        </p:nvGrpSpPr>
        <p:grpSpPr>
          <a:xfrm>
            <a:off x="4226311" y="944599"/>
            <a:ext cx="3504762" cy="4974251"/>
            <a:chOff x="4226311" y="944599"/>
            <a:chExt cx="3504762" cy="4974251"/>
          </a:xfrm>
        </p:grpSpPr>
        <p:sp>
          <p:nvSpPr>
            <p:cNvPr id="18" name="Content Placeholder 15"/>
            <p:cNvSpPr txBox="1">
              <a:spLocks/>
            </p:cNvSpPr>
            <p:nvPr/>
          </p:nvSpPr>
          <p:spPr>
            <a:xfrm>
              <a:off x="4323014" y="944599"/>
              <a:ext cx="3370824" cy="324399"/>
            </a:xfrm>
            <a:prstGeom prst="rect">
              <a:avLst/>
            </a:prstGeom>
          </p:spPr>
          <p:txBody>
            <a:bodyPr vert="horz" lIns="0" tIns="0" rIns="0" bIns="0" rtlCol="0">
              <a:noAutofit/>
            </a:bodyPr>
            <a:lstStyle>
              <a:lvl1pPr marL="180000" indent="-180000" algn="l" defTabSz="914400" rtl="0" eaLnBrk="1" latinLnBrk="0" hangingPunct="1">
                <a:lnSpc>
                  <a:spcPct val="90000"/>
                </a:lnSpc>
                <a:spcBef>
                  <a:spcPts val="600"/>
                </a:spcBef>
                <a:buClr>
                  <a:schemeClr val="accent2"/>
                </a:buClr>
                <a:buFont typeface="Wingdings" panose="05000000000000000000" pitchFamily="2" charset="2"/>
                <a:buChar char="§"/>
                <a:defRPr sz="2000" kern="1200">
                  <a:solidFill>
                    <a:schemeClr val="tx2"/>
                  </a:solidFill>
                  <a:latin typeface="+mn-lt"/>
                  <a:ea typeface="+mn-ea"/>
                  <a:cs typeface="+mn-cs"/>
                </a:defRPr>
              </a:lvl1pPr>
              <a:lvl2pPr marL="360000" indent="-180000" algn="l" defTabSz="914400" rtl="0" eaLnBrk="1" latinLnBrk="0" hangingPunct="1">
                <a:lnSpc>
                  <a:spcPct val="90000"/>
                </a:lnSpc>
                <a:spcBef>
                  <a:spcPts val="600"/>
                </a:spcBef>
                <a:buClr>
                  <a:schemeClr val="accent2"/>
                </a:buClr>
                <a:buFont typeface="Wingdings" panose="05000000000000000000" pitchFamily="2" charset="2"/>
                <a:buChar char="§"/>
                <a:defRPr sz="1800" kern="1200" baseline="0">
                  <a:solidFill>
                    <a:schemeClr val="tx2"/>
                  </a:solidFill>
                  <a:latin typeface="+mn-lt"/>
                  <a:ea typeface="+mn-ea"/>
                  <a:cs typeface="+mn-cs"/>
                </a:defRPr>
              </a:lvl2pPr>
              <a:lvl3pPr marL="540000" indent="-180000"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3pPr>
              <a:lvl4pPr marL="720000" indent="-180000" algn="l" defTabSz="914400" rtl="0" eaLnBrk="1" latinLnBrk="0" hangingPunct="1">
                <a:lnSpc>
                  <a:spcPct val="100000"/>
                </a:lnSpc>
                <a:spcBef>
                  <a:spcPts val="600"/>
                </a:spcBef>
                <a:spcAft>
                  <a:spcPts val="600"/>
                </a:spcAft>
                <a:buClr>
                  <a:schemeClr val="accent2"/>
                </a:buClr>
                <a:buFont typeface="Wingdings" panose="05000000000000000000" pitchFamily="2" charset="2"/>
                <a:buChar char="§"/>
                <a:defRPr sz="1400" kern="1200">
                  <a:solidFill>
                    <a:schemeClr val="tx2"/>
                  </a:solidFill>
                  <a:latin typeface="+mn-lt"/>
                  <a:ea typeface="+mn-ea"/>
                  <a:cs typeface="+mn-cs"/>
                </a:defRPr>
              </a:lvl4pPr>
              <a:lvl5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5pPr>
              <a:lvl6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6pPr>
              <a:lvl7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7pPr>
              <a:lvl8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8pPr>
              <a:lvl9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9pPr>
            </a:lstStyle>
            <a:p>
              <a:pPr marL="0" indent="0" algn="ctr">
                <a:buNone/>
              </a:pPr>
              <a:r>
                <a:rPr lang="en-US" dirty="0"/>
                <a:t>Final restoration </a:t>
              </a:r>
              <a:r>
                <a:rPr lang="en-US" dirty="0" smtClean="0"/>
                <a:t>           Atlantis </a:t>
              </a:r>
              <a:r>
                <a:rPr lang="en-US" dirty="0"/>
                <a:t>suprastructures </a:t>
              </a:r>
            </a:p>
          </p:txBody>
        </p:sp>
        <p:pic>
          <p:nvPicPr>
            <p:cNvPr id="4" name="Picture 3"/>
            <p:cNvPicPr>
              <a:picLocks noChangeAspect="1"/>
            </p:cNvPicPr>
            <p:nvPr/>
          </p:nvPicPr>
          <p:blipFill>
            <a:blip r:embed="rId3"/>
            <a:stretch>
              <a:fillRect/>
            </a:stretch>
          </p:blipFill>
          <p:spPr>
            <a:xfrm>
              <a:off x="4226311" y="3128374"/>
              <a:ext cx="3504762" cy="2790476"/>
            </a:xfrm>
            <a:prstGeom prst="rect">
              <a:avLst/>
            </a:prstGeom>
          </p:spPr>
        </p:pic>
      </p:grpSp>
      <p:grpSp>
        <p:nvGrpSpPr>
          <p:cNvPr id="14" name="Group 13"/>
          <p:cNvGrpSpPr/>
          <p:nvPr/>
        </p:nvGrpSpPr>
        <p:grpSpPr>
          <a:xfrm>
            <a:off x="8001131" y="932936"/>
            <a:ext cx="4055165" cy="4985914"/>
            <a:chOff x="8001131" y="932936"/>
            <a:chExt cx="4055165" cy="4985914"/>
          </a:xfrm>
        </p:grpSpPr>
        <p:sp>
          <p:nvSpPr>
            <p:cNvPr id="19" name="Content Placeholder 15"/>
            <p:cNvSpPr txBox="1">
              <a:spLocks/>
            </p:cNvSpPr>
            <p:nvPr/>
          </p:nvSpPr>
          <p:spPr>
            <a:xfrm>
              <a:off x="8001131" y="932936"/>
              <a:ext cx="4055165" cy="284707"/>
            </a:xfrm>
            <a:prstGeom prst="rect">
              <a:avLst/>
            </a:prstGeom>
          </p:spPr>
          <p:txBody>
            <a:bodyPr vert="horz" lIns="0" tIns="0" rIns="0" bIns="0" rtlCol="0">
              <a:noAutofit/>
            </a:bodyPr>
            <a:lstStyle>
              <a:lvl1pPr marL="180000" indent="-180000" algn="l" defTabSz="914400" rtl="0" eaLnBrk="1" latinLnBrk="0" hangingPunct="1">
                <a:lnSpc>
                  <a:spcPct val="90000"/>
                </a:lnSpc>
                <a:spcBef>
                  <a:spcPts val="600"/>
                </a:spcBef>
                <a:buClr>
                  <a:schemeClr val="accent2"/>
                </a:buClr>
                <a:buFont typeface="Wingdings" panose="05000000000000000000" pitchFamily="2" charset="2"/>
                <a:buChar char="§"/>
                <a:defRPr sz="2000" kern="1200">
                  <a:solidFill>
                    <a:schemeClr val="tx2"/>
                  </a:solidFill>
                  <a:latin typeface="+mn-lt"/>
                  <a:ea typeface="+mn-ea"/>
                  <a:cs typeface="+mn-cs"/>
                </a:defRPr>
              </a:lvl1pPr>
              <a:lvl2pPr marL="360000" indent="-180000" algn="l" defTabSz="914400" rtl="0" eaLnBrk="1" latinLnBrk="0" hangingPunct="1">
                <a:lnSpc>
                  <a:spcPct val="90000"/>
                </a:lnSpc>
                <a:spcBef>
                  <a:spcPts val="600"/>
                </a:spcBef>
                <a:buClr>
                  <a:schemeClr val="accent2"/>
                </a:buClr>
                <a:buFont typeface="Wingdings" panose="05000000000000000000" pitchFamily="2" charset="2"/>
                <a:buChar char="§"/>
                <a:defRPr sz="1800" kern="1200" baseline="0">
                  <a:solidFill>
                    <a:schemeClr val="tx2"/>
                  </a:solidFill>
                  <a:latin typeface="+mn-lt"/>
                  <a:ea typeface="+mn-ea"/>
                  <a:cs typeface="+mn-cs"/>
                </a:defRPr>
              </a:lvl2pPr>
              <a:lvl3pPr marL="540000" indent="-180000"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3pPr>
              <a:lvl4pPr marL="720000" indent="-180000" algn="l" defTabSz="914400" rtl="0" eaLnBrk="1" latinLnBrk="0" hangingPunct="1">
                <a:lnSpc>
                  <a:spcPct val="100000"/>
                </a:lnSpc>
                <a:spcBef>
                  <a:spcPts val="600"/>
                </a:spcBef>
                <a:spcAft>
                  <a:spcPts val="600"/>
                </a:spcAft>
                <a:buClr>
                  <a:schemeClr val="accent2"/>
                </a:buClr>
                <a:buFont typeface="Wingdings" panose="05000000000000000000" pitchFamily="2" charset="2"/>
                <a:buChar char="§"/>
                <a:defRPr sz="1400" kern="1200">
                  <a:solidFill>
                    <a:schemeClr val="tx2"/>
                  </a:solidFill>
                  <a:latin typeface="+mn-lt"/>
                  <a:ea typeface="+mn-ea"/>
                  <a:cs typeface="+mn-cs"/>
                </a:defRPr>
              </a:lvl4pPr>
              <a:lvl5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5pPr>
              <a:lvl6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6pPr>
              <a:lvl7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7pPr>
              <a:lvl8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8pPr>
              <a:lvl9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9pPr>
            </a:lstStyle>
            <a:p>
              <a:pPr marL="0" indent="0" algn="ctr">
                <a:buNone/>
              </a:pPr>
              <a:r>
                <a:rPr lang="en-US" dirty="0"/>
                <a:t>Installation of the final restoration </a:t>
              </a:r>
            </a:p>
            <a:p>
              <a:pPr marL="0" indent="0" algn="ctr">
                <a:buNone/>
              </a:pPr>
              <a:endParaRPr lang="en-US" dirty="0" smtClean="0"/>
            </a:p>
            <a:p>
              <a:pPr marL="0" indent="0" algn="ctr">
                <a:buNone/>
              </a:pPr>
              <a:r>
                <a:rPr lang="en-US" dirty="0" smtClean="0"/>
                <a:t> </a:t>
              </a:r>
              <a:endParaRPr lang="en-US" dirty="0"/>
            </a:p>
          </p:txBody>
        </p:sp>
        <p:pic>
          <p:nvPicPr>
            <p:cNvPr id="8" name="Picture 7"/>
            <p:cNvPicPr>
              <a:picLocks noChangeAspect="1"/>
            </p:cNvPicPr>
            <p:nvPr/>
          </p:nvPicPr>
          <p:blipFill>
            <a:blip r:embed="rId4"/>
            <a:stretch>
              <a:fillRect/>
            </a:stretch>
          </p:blipFill>
          <p:spPr>
            <a:xfrm>
              <a:off x="8092314" y="3080755"/>
              <a:ext cx="3523809" cy="2838095"/>
            </a:xfrm>
            <a:prstGeom prst="rect">
              <a:avLst/>
            </a:prstGeom>
          </p:spPr>
        </p:pic>
      </p:grpSp>
      <p:sp>
        <p:nvSpPr>
          <p:cNvPr id="15" name="Content Placeholder 15"/>
          <p:cNvSpPr txBox="1">
            <a:spLocks/>
          </p:cNvSpPr>
          <p:nvPr/>
        </p:nvSpPr>
        <p:spPr>
          <a:xfrm>
            <a:off x="417753" y="944599"/>
            <a:ext cx="3370824" cy="324399"/>
          </a:xfrm>
          <a:prstGeom prst="rect">
            <a:avLst/>
          </a:prstGeom>
        </p:spPr>
        <p:txBody>
          <a:bodyPr vert="horz" lIns="0" tIns="0" rIns="0" bIns="0" rtlCol="0">
            <a:noAutofit/>
          </a:bodyPr>
          <a:lstStyle>
            <a:lvl1pPr marL="180000" indent="-180000" algn="l" defTabSz="914400" rtl="0" eaLnBrk="1" latinLnBrk="0" hangingPunct="1">
              <a:lnSpc>
                <a:spcPct val="90000"/>
              </a:lnSpc>
              <a:spcBef>
                <a:spcPts val="600"/>
              </a:spcBef>
              <a:buClr>
                <a:schemeClr val="accent2"/>
              </a:buClr>
              <a:buFont typeface="Wingdings" panose="05000000000000000000" pitchFamily="2" charset="2"/>
              <a:buChar char="§"/>
              <a:defRPr sz="2000" kern="1200">
                <a:solidFill>
                  <a:schemeClr val="tx2"/>
                </a:solidFill>
                <a:latin typeface="+mn-lt"/>
                <a:ea typeface="+mn-ea"/>
                <a:cs typeface="+mn-cs"/>
              </a:defRPr>
            </a:lvl1pPr>
            <a:lvl2pPr marL="360000" indent="-180000" algn="l" defTabSz="914400" rtl="0" eaLnBrk="1" latinLnBrk="0" hangingPunct="1">
              <a:lnSpc>
                <a:spcPct val="90000"/>
              </a:lnSpc>
              <a:spcBef>
                <a:spcPts val="600"/>
              </a:spcBef>
              <a:buClr>
                <a:schemeClr val="accent2"/>
              </a:buClr>
              <a:buFont typeface="Wingdings" panose="05000000000000000000" pitchFamily="2" charset="2"/>
              <a:buChar char="§"/>
              <a:defRPr sz="1800" kern="1200" baseline="0">
                <a:solidFill>
                  <a:schemeClr val="tx2"/>
                </a:solidFill>
                <a:latin typeface="+mn-lt"/>
                <a:ea typeface="+mn-ea"/>
                <a:cs typeface="+mn-cs"/>
              </a:defRPr>
            </a:lvl2pPr>
            <a:lvl3pPr marL="540000" indent="-180000"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3pPr>
            <a:lvl4pPr marL="720000" indent="-180000" algn="l" defTabSz="914400" rtl="0" eaLnBrk="1" latinLnBrk="0" hangingPunct="1">
              <a:lnSpc>
                <a:spcPct val="100000"/>
              </a:lnSpc>
              <a:spcBef>
                <a:spcPts val="600"/>
              </a:spcBef>
              <a:spcAft>
                <a:spcPts val="600"/>
              </a:spcAft>
              <a:buClr>
                <a:schemeClr val="accent2"/>
              </a:buClr>
              <a:buFont typeface="Wingdings" panose="05000000000000000000" pitchFamily="2" charset="2"/>
              <a:buChar char="§"/>
              <a:defRPr sz="1400" kern="1200">
                <a:solidFill>
                  <a:schemeClr val="tx2"/>
                </a:solidFill>
                <a:latin typeface="+mn-lt"/>
                <a:ea typeface="+mn-ea"/>
                <a:cs typeface="+mn-cs"/>
              </a:defRPr>
            </a:lvl4pPr>
            <a:lvl5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5pPr>
            <a:lvl6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6pPr>
            <a:lvl7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7pPr>
            <a:lvl8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8pPr>
            <a:lvl9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9pPr>
          </a:lstStyle>
          <a:p>
            <a:pPr marL="0" indent="0" algn="ctr">
              <a:buNone/>
            </a:pPr>
            <a:r>
              <a:rPr lang="en-US" dirty="0"/>
              <a:t>Final restoration </a:t>
            </a:r>
            <a:r>
              <a:rPr lang="en-US" dirty="0" smtClean="0"/>
              <a:t>           Atlantis </a:t>
            </a:r>
            <a:r>
              <a:rPr lang="en-US" dirty="0"/>
              <a:t>suprastructures </a:t>
            </a:r>
          </a:p>
        </p:txBody>
      </p:sp>
      <p:pic>
        <p:nvPicPr>
          <p:cNvPr id="7" name="Picture 6"/>
          <p:cNvPicPr>
            <a:picLocks noChangeAspect="1"/>
          </p:cNvPicPr>
          <p:nvPr/>
        </p:nvPicPr>
        <p:blipFill rotWithShape="1">
          <a:blip r:embed="rId5"/>
          <a:srcRect t="2454" b="1546"/>
          <a:stretch/>
        </p:blipFill>
        <p:spPr>
          <a:xfrm>
            <a:off x="463181" y="3103056"/>
            <a:ext cx="3509772" cy="2793492"/>
          </a:xfrm>
          <a:prstGeom prst="rect">
            <a:avLst/>
          </a:prstGeom>
        </p:spPr>
      </p:pic>
    </p:spTree>
    <p:extLst>
      <p:ext uri="{BB962C8B-B14F-4D97-AF65-F5344CB8AC3E}">
        <p14:creationId xmlns:p14="http://schemas.microsoft.com/office/powerpoint/2010/main" val="4258133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127" y="273820"/>
            <a:ext cx="11214169" cy="349315"/>
          </a:xfrm>
        </p:spPr>
        <p:txBody>
          <a:bodyPr/>
          <a:lstStyle/>
          <a:p>
            <a:pPr>
              <a:lnSpc>
                <a:spcPct val="50000"/>
              </a:lnSpc>
            </a:pPr>
            <a:r>
              <a:rPr lang="en-US" dirty="0"/>
              <a:t>Step-by-step </a:t>
            </a:r>
            <a:r>
              <a:rPr lang="en-US" dirty="0" smtClean="0"/>
              <a:t>procedure – </a:t>
            </a:r>
            <a:r>
              <a:rPr lang="en-US" dirty="0"/>
              <a:t>Verification jig</a:t>
            </a:r>
            <a:br>
              <a:rPr lang="en-US" dirty="0"/>
            </a:br>
            <a:endParaRPr lang="en-US" dirty="0"/>
          </a:p>
        </p:txBody>
      </p:sp>
      <p:sp>
        <p:nvSpPr>
          <p:cNvPr id="16" name="Content Placeholder 15"/>
          <p:cNvSpPr>
            <a:spLocks noGrp="1"/>
          </p:cNvSpPr>
          <p:nvPr>
            <p:ph sz="half" idx="1"/>
          </p:nvPr>
        </p:nvSpPr>
        <p:spPr>
          <a:xfrm>
            <a:off x="329069" y="905640"/>
            <a:ext cx="3897242" cy="349314"/>
          </a:xfrm>
        </p:spPr>
        <p:txBody>
          <a:bodyPr/>
          <a:lstStyle/>
          <a:p>
            <a:pPr marL="0" indent="0" algn="ctr">
              <a:buNone/>
            </a:pPr>
            <a:r>
              <a:rPr lang="en-US" dirty="0" smtClean="0"/>
              <a:t>Creating </a:t>
            </a:r>
            <a:r>
              <a:rPr lang="en-US" dirty="0"/>
              <a:t>a foundation </a:t>
            </a:r>
          </a:p>
        </p:txBody>
      </p:sp>
      <p:sp>
        <p:nvSpPr>
          <p:cNvPr id="5" name="Date Placeholder 4"/>
          <p:cNvSpPr>
            <a:spLocks noGrp="1"/>
          </p:cNvSpPr>
          <p:nvPr>
            <p:ph type="dt" sz="half" idx="10"/>
          </p:nvPr>
        </p:nvSpPr>
        <p:spPr/>
        <p:txBody>
          <a:bodyPr/>
          <a:lstStyle/>
          <a:p>
            <a:fld id="{01153257-9C03-9749-9723-9F8FDBF56004}" type="datetime1">
              <a:rPr lang="sv-SE" smtClean="0"/>
              <a:t>2017-09-25</a:t>
            </a:fld>
            <a:endParaRPr lang="en-GB" dirty="0"/>
          </a:p>
        </p:txBody>
      </p:sp>
      <p:sp>
        <p:nvSpPr>
          <p:cNvPr id="6" name="Slide Number Placeholder 5"/>
          <p:cNvSpPr>
            <a:spLocks noGrp="1"/>
          </p:cNvSpPr>
          <p:nvPr>
            <p:ph type="sldNum" sz="quarter" idx="4294967295"/>
          </p:nvPr>
        </p:nvSpPr>
        <p:spPr>
          <a:xfrm>
            <a:off x="330201" y="6498561"/>
            <a:ext cx="382599" cy="176675"/>
          </a:xfrm>
        </p:spPr>
        <p:txBody>
          <a:bodyPr/>
          <a:lstStyle/>
          <a:p>
            <a:fld id="{45D37B1E-C366-494F-A587-962AD9AABC83}" type="slidenum">
              <a:rPr lang="en-GB" smtClean="0"/>
              <a:pPr/>
              <a:t>42</a:t>
            </a:fld>
            <a:endParaRPr lang="en-GB" dirty="0"/>
          </a:p>
        </p:txBody>
      </p:sp>
      <p:sp>
        <p:nvSpPr>
          <p:cNvPr id="19" name="Content Placeholder 15"/>
          <p:cNvSpPr txBox="1">
            <a:spLocks/>
          </p:cNvSpPr>
          <p:nvPr/>
        </p:nvSpPr>
        <p:spPr>
          <a:xfrm>
            <a:off x="7803011" y="905640"/>
            <a:ext cx="4055165" cy="284707"/>
          </a:xfrm>
          <a:prstGeom prst="rect">
            <a:avLst/>
          </a:prstGeom>
        </p:spPr>
        <p:txBody>
          <a:bodyPr vert="horz" lIns="0" tIns="0" rIns="0" bIns="0" rtlCol="0">
            <a:noAutofit/>
          </a:bodyPr>
          <a:lstStyle>
            <a:lvl1pPr marL="180000" indent="-180000" algn="l" defTabSz="914400" rtl="0" eaLnBrk="1" latinLnBrk="0" hangingPunct="1">
              <a:lnSpc>
                <a:spcPct val="90000"/>
              </a:lnSpc>
              <a:spcBef>
                <a:spcPts val="600"/>
              </a:spcBef>
              <a:buClr>
                <a:schemeClr val="accent2"/>
              </a:buClr>
              <a:buFont typeface="Wingdings" panose="05000000000000000000" pitchFamily="2" charset="2"/>
              <a:buChar char="§"/>
              <a:defRPr sz="2000" kern="1200">
                <a:solidFill>
                  <a:schemeClr val="tx2"/>
                </a:solidFill>
                <a:latin typeface="+mn-lt"/>
                <a:ea typeface="+mn-ea"/>
                <a:cs typeface="+mn-cs"/>
              </a:defRPr>
            </a:lvl1pPr>
            <a:lvl2pPr marL="360000" indent="-180000" algn="l" defTabSz="914400" rtl="0" eaLnBrk="1" latinLnBrk="0" hangingPunct="1">
              <a:lnSpc>
                <a:spcPct val="90000"/>
              </a:lnSpc>
              <a:spcBef>
                <a:spcPts val="600"/>
              </a:spcBef>
              <a:buClr>
                <a:schemeClr val="accent2"/>
              </a:buClr>
              <a:buFont typeface="Wingdings" panose="05000000000000000000" pitchFamily="2" charset="2"/>
              <a:buChar char="§"/>
              <a:defRPr sz="1800" kern="1200" baseline="0">
                <a:solidFill>
                  <a:schemeClr val="tx2"/>
                </a:solidFill>
                <a:latin typeface="+mn-lt"/>
                <a:ea typeface="+mn-ea"/>
                <a:cs typeface="+mn-cs"/>
              </a:defRPr>
            </a:lvl2pPr>
            <a:lvl3pPr marL="540000" indent="-180000"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3pPr>
            <a:lvl4pPr marL="720000" indent="-180000" algn="l" defTabSz="914400" rtl="0" eaLnBrk="1" latinLnBrk="0" hangingPunct="1">
              <a:lnSpc>
                <a:spcPct val="100000"/>
              </a:lnSpc>
              <a:spcBef>
                <a:spcPts val="600"/>
              </a:spcBef>
              <a:spcAft>
                <a:spcPts val="600"/>
              </a:spcAft>
              <a:buClr>
                <a:schemeClr val="accent2"/>
              </a:buClr>
              <a:buFont typeface="Wingdings" panose="05000000000000000000" pitchFamily="2" charset="2"/>
              <a:buChar char="§"/>
              <a:defRPr sz="1400" kern="1200">
                <a:solidFill>
                  <a:schemeClr val="tx2"/>
                </a:solidFill>
                <a:latin typeface="+mn-lt"/>
                <a:ea typeface="+mn-ea"/>
                <a:cs typeface="+mn-cs"/>
              </a:defRPr>
            </a:lvl4pPr>
            <a:lvl5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5pPr>
            <a:lvl6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6pPr>
            <a:lvl7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7pPr>
            <a:lvl8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8pPr>
            <a:lvl9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9pPr>
          </a:lstStyle>
          <a:p>
            <a:pPr marL="0" indent="0" algn="ctr">
              <a:buNone/>
            </a:pPr>
            <a:r>
              <a:rPr lang="en-US" dirty="0"/>
              <a:t>Stress–free jig </a:t>
            </a:r>
          </a:p>
          <a:p>
            <a:pPr marL="0" indent="0" algn="ctr">
              <a:buNone/>
            </a:pPr>
            <a:r>
              <a:rPr lang="en-US" dirty="0" smtClean="0"/>
              <a:t> </a:t>
            </a:r>
            <a:endParaRPr lang="en-US" dirty="0"/>
          </a:p>
        </p:txBody>
      </p:sp>
      <p:sp>
        <p:nvSpPr>
          <p:cNvPr id="18" name="Content Placeholder 15"/>
          <p:cNvSpPr txBox="1">
            <a:spLocks/>
          </p:cNvSpPr>
          <p:nvPr/>
        </p:nvSpPr>
        <p:spPr>
          <a:xfrm>
            <a:off x="4323014" y="917303"/>
            <a:ext cx="3370824" cy="324399"/>
          </a:xfrm>
          <a:prstGeom prst="rect">
            <a:avLst/>
          </a:prstGeom>
        </p:spPr>
        <p:txBody>
          <a:bodyPr vert="horz" lIns="0" tIns="0" rIns="0" bIns="0" rtlCol="0">
            <a:noAutofit/>
          </a:bodyPr>
          <a:lstStyle>
            <a:lvl1pPr marL="180000" indent="-180000" algn="l" defTabSz="914400" rtl="0" eaLnBrk="1" latinLnBrk="0" hangingPunct="1">
              <a:lnSpc>
                <a:spcPct val="90000"/>
              </a:lnSpc>
              <a:spcBef>
                <a:spcPts val="600"/>
              </a:spcBef>
              <a:buClr>
                <a:schemeClr val="accent2"/>
              </a:buClr>
              <a:buFont typeface="Wingdings" panose="05000000000000000000" pitchFamily="2" charset="2"/>
              <a:buChar char="§"/>
              <a:defRPr sz="2000" kern="1200">
                <a:solidFill>
                  <a:schemeClr val="tx2"/>
                </a:solidFill>
                <a:latin typeface="+mn-lt"/>
                <a:ea typeface="+mn-ea"/>
                <a:cs typeface="+mn-cs"/>
              </a:defRPr>
            </a:lvl1pPr>
            <a:lvl2pPr marL="360000" indent="-180000" algn="l" defTabSz="914400" rtl="0" eaLnBrk="1" latinLnBrk="0" hangingPunct="1">
              <a:lnSpc>
                <a:spcPct val="90000"/>
              </a:lnSpc>
              <a:spcBef>
                <a:spcPts val="600"/>
              </a:spcBef>
              <a:buClr>
                <a:schemeClr val="accent2"/>
              </a:buClr>
              <a:buFont typeface="Wingdings" panose="05000000000000000000" pitchFamily="2" charset="2"/>
              <a:buChar char="§"/>
              <a:defRPr sz="1800" kern="1200" baseline="0">
                <a:solidFill>
                  <a:schemeClr val="tx2"/>
                </a:solidFill>
                <a:latin typeface="+mn-lt"/>
                <a:ea typeface="+mn-ea"/>
                <a:cs typeface="+mn-cs"/>
              </a:defRPr>
            </a:lvl2pPr>
            <a:lvl3pPr marL="540000" indent="-180000"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3pPr>
            <a:lvl4pPr marL="720000" indent="-180000" algn="l" defTabSz="914400" rtl="0" eaLnBrk="1" latinLnBrk="0" hangingPunct="1">
              <a:lnSpc>
                <a:spcPct val="100000"/>
              </a:lnSpc>
              <a:spcBef>
                <a:spcPts val="600"/>
              </a:spcBef>
              <a:spcAft>
                <a:spcPts val="600"/>
              </a:spcAft>
              <a:buClr>
                <a:schemeClr val="accent2"/>
              </a:buClr>
              <a:buFont typeface="Wingdings" panose="05000000000000000000" pitchFamily="2" charset="2"/>
              <a:buChar char="§"/>
              <a:defRPr sz="1400" kern="1200">
                <a:solidFill>
                  <a:schemeClr val="tx2"/>
                </a:solidFill>
                <a:latin typeface="+mn-lt"/>
                <a:ea typeface="+mn-ea"/>
                <a:cs typeface="+mn-cs"/>
              </a:defRPr>
            </a:lvl4pPr>
            <a:lvl5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5pPr>
            <a:lvl6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6pPr>
            <a:lvl7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7pPr>
            <a:lvl8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8pPr>
            <a:lvl9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9pPr>
          </a:lstStyle>
          <a:p>
            <a:pPr marL="0" indent="0" algn="ctr">
              <a:buNone/>
            </a:pPr>
            <a:r>
              <a:rPr lang="sv-SE" dirty="0"/>
              <a:t>Final restoration installation </a:t>
            </a:r>
          </a:p>
        </p:txBody>
      </p:sp>
      <p:pic>
        <p:nvPicPr>
          <p:cNvPr id="7" name="Picture 6"/>
          <p:cNvPicPr>
            <a:picLocks noChangeAspect="1"/>
          </p:cNvPicPr>
          <p:nvPr/>
        </p:nvPicPr>
        <p:blipFill rotWithShape="1">
          <a:blip r:embed="rId3"/>
          <a:srcRect t="3481"/>
          <a:stretch/>
        </p:blipFill>
        <p:spPr>
          <a:xfrm>
            <a:off x="511048" y="1310639"/>
            <a:ext cx="11155299" cy="4668795"/>
          </a:xfrm>
          <a:prstGeom prst="rect">
            <a:avLst/>
          </a:prstGeom>
        </p:spPr>
      </p:pic>
    </p:spTree>
    <p:extLst>
      <p:ext uri="{BB962C8B-B14F-4D97-AF65-F5344CB8AC3E}">
        <p14:creationId xmlns:p14="http://schemas.microsoft.com/office/powerpoint/2010/main" val="1306210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up)">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127" y="273820"/>
            <a:ext cx="11214169" cy="349315"/>
          </a:xfrm>
        </p:spPr>
        <p:txBody>
          <a:bodyPr/>
          <a:lstStyle/>
          <a:p>
            <a:pPr>
              <a:lnSpc>
                <a:spcPct val="50000"/>
              </a:lnSpc>
            </a:pPr>
            <a:r>
              <a:rPr lang="en-US" dirty="0"/>
              <a:t>Step-by-step </a:t>
            </a:r>
            <a:r>
              <a:rPr lang="en-US" dirty="0" smtClean="0"/>
              <a:t>procedure – </a:t>
            </a:r>
            <a:r>
              <a:rPr lang="en-US" dirty="0"/>
              <a:t>Verification jig</a:t>
            </a:r>
            <a:br>
              <a:rPr lang="en-US" dirty="0"/>
            </a:br>
            <a:endParaRPr lang="en-US" dirty="0"/>
          </a:p>
        </p:txBody>
      </p:sp>
      <p:sp>
        <p:nvSpPr>
          <p:cNvPr id="16" name="Content Placeholder 15"/>
          <p:cNvSpPr>
            <a:spLocks noGrp="1"/>
          </p:cNvSpPr>
          <p:nvPr>
            <p:ph sz="half" idx="1"/>
          </p:nvPr>
        </p:nvSpPr>
        <p:spPr>
          <a:xfrm>
            <a:off x="329069" y="905640"/>
            <a:ext cx="3897242" cy="349314"/>
          </a:xfrm>
        </p:spPr>
        <p:txBody>
          <a:bodyPr/>
          <a:lstStyle/>
          <a:p>
            <a:pPr marL="0" indent="0" algn="ctr">
              <a:buNone/>
            </a:pPr>
            <a:r>
              <a:rPr lang="en-US" dirty="0"/>
              <a:t>Insertion/inspection </a:t>
            </a:r>
          </a:p>
        </p:txBody>
      </p:sp>
      <p:sp>
        <p:nvSpPr>
          <p:cNvPr id="5" name="Date Placeholder 4"/>
          <p:cNvSpPr>
            <a:spLocks noGrp="1"/>
          </p:cNvSpPr>
          <p:nvPr>
            <p:ph type="dt" sz="half" idx="10"/>
          </p:nvPr>
        </p:nvSpPr>
        <p:spPr/>
        <p:txBody>
          <a:bodyPr/>
          <a:lstStyle/>
          <a:p>
            <a:fld id="{01153257-9C03-9749-9723-9F8FDBF56004}" type="datetime1">
              <a:rPr lang="sv-SE" smtClean="0"/>
              <a:t>2017-09-25</a:t>
            </a:fld>
            <a:endParaRPr lang="en-GB" dirty="0"/>
          </a:p>
        </p:txBody>
      </p:sp>
      <p:sp>
        <p:nvSpPr>
          <p:cNvPr id="6" name="Slide Number Placeholder 5"/>
          <p:cNvSpPr>
            <a:spLocks noGrp="1"/>
          </p:cNvSpPr>
          <p:nvPr>
            <p:ph type="sldNum" sz="quarter" idx="4294967295"/>
          </p:nvPr>
        </p:nvSpPr>
        <p:spPr>
          <a:xfrm>
            <a:off x="330201" y="6498561"/>
            <a:ext cx="382599" cy="176675"/>
          </a:xfrm>
        </p:spPr>
        <p:txBody>
          <a:bodyPr/>
          <a:lstStyle/>
          <a:p>
            <a:fld id="{45D37B1E-C366-494F-A587-962AD9AABC83}" type="slidenum">
              <a:rPr lang="en-GB" smtClean="0"/>
              <a:pPr/>
              <a:t>43</a:t>
            </a:fld>
            <a:endParaRPr lang="en-GB" dirty="0"/>
          </a:p>
        </p:txBody>
      </p:sp>
      <p:sp>
        <p:nvSpPr>
          <p:cNvPr id="19" name="Content Placeholder 15"/>
          <p:cNvSpPr txBox="1">
            <a:spLocks/>
          </p:cNvSpPr>
          <p:nvPr/>
        </p:nvSpPr>
        <p:spPr>
          <a:xfrm>
            <a:off x="8001131" y="905640"/>
            <a:ext cx="4055165" cy="284707"/>
          </a:xfrm>
          <a:prstGeom prst="rect">
            <a:avLst/>
          </a:prstGeom>
        </p:spPr>
        <p:txBody>
          <a:bodyPr vert="horz" lIns="0" tIns="0" rIns="0" bIns="0" rtlCol="0">
            <a:noAutofit/>
          </a:bodyPr>
          <a:lstStyle>
            <a:lvl1pPr marL="180000" indent="-180000" algn="l" defTabSz="914400" rtl="0" eaLnBrk="1" latinLnBrk="0" hangingPunct="1">
              <a:lnSpc>
                <a:spcPct val="90000"/>
              </a:lnSpc>
              <a:spcBef>
                <a:spcPts val="600"/>
              </a:spcBef>
              <a:buClr>
                <a:schemeClr val="accent2"/>
              </a:buClr>
              <a:buFont typeface="Wingdings" panose="05000000000000000000" pitchFamily="2" charset="2"/>
              <a:buChar char="§"/>
              <a:defRPr sz="2000" kern="1200">
                <a:solidFill>
                  <a:schemeClr val="tx2"/>
                </a:solidFill>
                <a:latin typeface="+mn-lt"/>
                <a:ea typeface="+mn-ea"/>
                <a:cs typeface="+mn-cs"/>
              </a:defRPr>
            </a:lvl1pPr>
            <a:lvl2pPr marL="360000" indent="-180000" algn="l" defTabSz="914400" rtl="0" eaLnBrk="1" latinLnBrk="0" hangingPunct="1">
              <a:lnSpc>
                <a:spcPct val="90000"/>
              </a:lnSpc>
              <a:spcBef>
                <a:spcPts val="600"/>
              </a:spcBef>
              <a:buClr>
                <a:schemeClr val="accent2"/>
              </a:buClr>
              <a:buFont typeface="Wingdings" panose="05000000000000000000" pitchFamily="2" charset="2"/>
              <a:buChar char="§"/>
              <a:defRPr sz="1800" kern="1200" baseline="0">
                <a:solidFill>
                  <a:schemeClr val="tx2"/>
                </a:solidFill>
                <a:latin typeface="+mn-lt"/>
                <a:ea typeface="+mn-ea"/>
                <a:cs typeface="+mn-cs"/>
              </a:defRPr>
            </a:lvl2pPr>
            <a:lvl3pPr marL="540000" indent="-180000"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3pPr>
            <a:lvl4pPr marL="720000" indent="-180000" algn="l" defTabSz="914400" rtl="0" eaLnBrk="1" latinLnBrk="0" hangingPunct="1">
              <a:lnSpc>
                <a:spcPct val="100000"/>
              </a:lnSpc>
              <a:spcBef>
                <a:spcPts val="600"/>
              </a:spcBef>
              <a:spcAft>
                <a:spcPts val="600"/>
              </a:spcAft>
              <a:buClr>
                <a:schemeClr val="accent2"/>
              </a:buClr>
              <a:buFont typeface="Wingdings" panose="05000000000000000000" pitchFamily="2" charset="2"/>
              <a:buChar char="§"/>
              <a:defRPr sz="1400" kern="1200">
                <a:solidFill>
                  <a:schemeClr val="tx2"/>
                </a:solidFill>
                <a:latin typeface="+mn-lt"/>
                <a:ea typeface="+mn-ea"/>
                <a:cs typeface="+mn-cs"/>
              </a:defRPr>
            </a:lvl4pPr>
            <a:lvl5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5pPr>
            <a:lvl6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6pPr>
            <a:lvl7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7pPr>
            <a:lvl8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8pPr>
            <a:lvl9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9pPr>
          </a:lstStyle>
          <a:p>
            <a:pPr marL="0" indent="0" algn="ctr">
              <a:buNone/>
            </a:pPr>
            <a:r>
              <a:rPr lang="en-US" dirty="0"/>
              <a:t>New impression </a:t>
            </a:r>
          </a:p>
          <a:p>
            <a:pPr marL="0" indent="0" algn="ctr">
              <a:buNone/>
            </a:pPr>
            <a:r>
              <a:rPr lang="en-US" dirty="0" smtClean="0"/>
              <a:t> </a:t>
            </a:r>
            <a:endParaRPr lang="en-US" dirty="0"/>
          </a:p>
        </p:txBody>
      </p:sp>
      <p:sp>
        <p:nvSpPr>
          <p:cNvPr id="18" name="Content Placeholder 15"/>
          <p:cNvSpPr txBox="1">
            <a:spLocks/>
          </p:cNvSpPr>
          <p:nvPr/>
        </p:nvSpPr>
        <p:spPr>
          <a:xfrm>
            <a:off x="4527733" y="917303"/>
            <a:ext cx="3370824" cy="324399"/>
          </a:xfrm>
          <a:prstGeom prst="rect">
            <a:avLst/>
          </a:prstGeom>
        </p:spPr>
        <p:txBody>
          <a:bodyPr vert="horz" lIns="0" tIns="0" rIns="0" bIns="0" rtlCol="0">
            <a:noAutofit/>
          </a:bodyPr>
          <a:lstStyle>
            <a:lvl1pPr marL="180000" indent="-180000" algn="l" defTabSz="914400" rtl="0" eaLnBrk="1" latinLnBrk="0" hangingPunct="1">
              <a:lnSpc>
                <a:spcPct val="90000"/>
              </a:lnSpc>
              <a:spcBef>
                <a:spcPts val="600"/>
              </a:spcBef>
              <a:buClr>
                <a:schemeClr val="accent2"/>
              </a:buClr>
              <a:buFont typeface="Wingdings" panose="05000000000000000000" pitchFamily="2" charset="2"/>
              <a:buChar char="§"/>
              <a:defRPr sz="2000" kern="1200">
                <a:solidFill>
                  <a:schemeClr val="tx2"/>
                </a:solidFill>
                <a:latin typeface="+mn-lt"/>
                <a:ea typeface="+mn-ea"/>
                <a:cs typeface="+mn-cs"/>
              </a:defRPr>
            </a:lvl1pPr>
            <a:lvl2pPr marL="360000" indent="-180000" algn="l" defTabSz="914400" rtl="0" eaLnBrk="1" latinLnBrk="0" hangingPunct="1">
              <a:lnSpc>
                <a:spcPct val="90000"/>
              </a:lnSpc>
              <a:spcBef>
                <a:spcPts val="600"/>
              </a:spcBef>
              <a:buClr>
                <a:schemeClr val="accent2"/>
              </a:buClr>
              <a:buFont typeface="Wingdings" panose="05000000000000000000" pitchFamily="2" charset="2"/>
              <a:buChar char="§"/>
              <a:defRPr sz="1800" kern="1200" baseline="0">
                <a:solidFill>
                  <a:schemeClr val="tx2"/>
                </a:solidFill>
                <a:latin typeface="+mn-lt"/>
                <a:ea typeface="+mn-ea"/>
                <a:cs typeface="+mn-cs"/>
              </a:defRPr>
            </a:lvl2pPr>
            <a:lvl3pPr marL="540000" indent="-180000"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3pPr>
            <a:lvl4pPr marL="720000" indent="-180000" algn="l" defTabSz="914400" rtl="0" eaLnBrk="1" latinLnBrk="0" hangingPunct="1">
              <a:lnSpc>
                <a:spcPct val="100000"/>
              </a:lnSpc>
              <a:spcBef>
                <a:spcPts val="600"/>
              </a:spcBef>
              <a:spcAft>
                <a:spcPts val="600"/>
              </a:spcAft>
              <a:buClr>
                <a:schemeClr val="accent2"/>
              </a:buClr>
              <a:buFont typeface="Wingdings" panose="05000000000000000000" pitchFamily="2" charset="2"/>
              <a:buChar char="§"/>
              <a:defRPr sz="1400" kern="1200">
                <a:solidFill>
                  <a:schemeClr val="tx2"/>
                </a:solidFill>
                <a:latin typeface="+mn-lt"/>
                <a:ea typeface="+mn-ea"/>
                <a:cs typeface="+mn-cs"/>
              </a:defRPr>
            </a:lvl4pPr>
            <a:lvl5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5pPr>
            <a:lvl6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6pPr>
            <a:lvl7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7pPr>
            <a:lvl8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8pPr>
            <a:lvl9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9pPr>
          </a:lstStyle>
          <a:p>
            <a:pPr marL="0" indent="0" algn="ctr">
              <a:buNone/>
            </a:pPr>
            <a:r>
              <a:rPr lang="en-US" dirty="0" smtClean="0"/>
              <a:t>Sectioning/resin application </a:t>
            </a:r>
            <a:endParaRPr lang="en-US" dirty="0"/>
          </a:p>
        </p:txBody>
      </p:sp>
      <p:sp>
        <p:nvSpPr>
          <p:cNvPr id="11" name="Footer Placeholder 5"/>
          <p:cNvSpPr>
            <a:spLocks noGrp="1"/>
          </p:cNvSpPr>
          <p:nvPr>
            <p:ph type="ftr" sz="quarter" idx="4294967295"/>
          </p:nvPr>
        </p:nvSpPr>
        <p:spPr>
          <a:xfrm>
            <a:off x="2008575" y="6498560"/>
            <a:ext cx="3942963" cy="176675"/>
          </a:xfrm>
        </p:spPr>
        <p:txBody>
          <a:bodyPr/>
          <a:lstStyle/>
          <a:p>
            <a:r>
              <a:rPr lang="en-GB" dirty="0" smtClean="0"/>
              <a:t>Dentsply Sirona 2017</a:t>
            </a:r>
            <a:endParaRPr lang="en-GB" dirty="0"/>
          </a:p>
        </p:txBody>
      </p:sp>
      <p:pic>
        <p:nvPicPr>
          <p:cNvPr id="4" name="Picture 3"/>
          <p:cNvPicPr>
            <a:picLocks noChangeAspect="1"/>
          </p:cNvPicPr>
          <p:nvPr/>
        </p:nvPicPr>
        <p:blipFill rotWithShape="1">
          <a:blip r:embed="rId3"/>
          <a:srcRect t="1126" b="1632"/>
          <a:stretch/>
        </p:blipFill>
        <p:spPr>
          <a:xfrm>
            <a:off x="704379" y="1249681"/>
            <a:ext cx="11117104" cy="4729060"/>
          </a:xfrm>
          <a:prstGeom prst="rect">
            <a:avLst/>
          </a:prstGeom>
        </p:spPr>
      </p:pic>
    </p:spTree>
    <p:extLst>
      <p:ext uri="{BB962C8B-B14F-4D97-AF65-F5344CB8AC3E}">
        <p14:creationId xmlns:p14="http://schemas.microsoft.com/office/powerpoint/2010/main" val="1127599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up)">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The </a:t>
            </a:r>
            <a:r>
              <a:rPr lang="en-US" dirty="0"/>
              <a:t>ease of using the </a:t>
            </a:r>
            <a:r>
              <a:rPr lang="en-US" dirty="0" smtClean="0"/>
              <a:t>SmartFix</a:t>
            </a:r>
            <a:r>
              <a:rPr lang="en-US" baseline="30000" dirty="0" smtClean="0"/>
              <a:t>®</a:t>
            </a:r>
            <a:r>
              <a:rPr lang="en-US" dirty="0" smtClean="0"/>
              <a:t> </a:t>
            </a:r>
            <a:r>
              <a:rPr lang="en-US" dirty="0"/>
              <a:t>concept</a:t>
            </a:r>
          </a:p>
        </p:txBody>
      </p:sp>
      <p:sp>
        <p:nvSpPr>
          <p:cNvPr id="8" name="Content Placeholder 7"/>
          <p:cNvSpPr>
            <a:spLocks noGrp="1"/>
          </p:cNvSpPr>
          <p:nvPr>
            <p:ph sz="half" idx="1"/>
          </p:nvPr>
        </p:nvSpPr>
        <p:spPr>
          <a:xfrm>
            <a:off x="460827" y="1825625"/>
            <a:ext cx="7463973" cy="3943350"/>
          </a:xfrm>
        </p:spPr>
        <p:txBody>
          <a:bodyPr/>
          <a:lstStyle/>
          <a:p>
            <a:pPr>
              <a:spcBef>
                <a:spcPts val="1200"/>
              </a:spcBef>
            </a:pPr>
            <a:r>
              <a:rPr lang="en-US" dirty="0" smtClean="0"/>
              <a:t>Reduces </a:t>
            </a:r>
            <a:r>
              <a:rPr lang="en-US" dirty="0"/>
              <a:t>treatment time for the patient</a:t>
            </a:r>
          </a:p>
          <a:p>
            <a:pPr>
              <a:spcBef>
                <a:spcPts val="1200"/>
              </a:spcBef>
            </a:pPr>
            <a:r>
              <a:rPr lang="en-US" dirty="0"/>
              <a:t>Involves all team members in the treatment plan to ensure a quality outcome</a:t>
            </a:r>
          </a:p>
          <a:p>
            <a:pPr>
              <a:spcBef>
                <a:spcPts val="1200"/>
              </a:spcBef>
            </a:pPr>
            <a:r>
              <a:rPr lang="en-US" dirty="0"/>
              <a:t>Uses a prosthetically driven protocol to improve the esthetic result</a:t>
            </a:r>
          </a:p>
          <a:p>
            <a:pPr>
              <a:spcBef>
                <a:spcPts val="1200"/>
              </a:spcBef>
            </a:pPr>
            <a:r>
              <a:rPr lang="en-US" dirty="0"/>
              <a:t>Allows the patient to leave </a:t>
            </a:r>
            <a:r>
              <a:rPr lang="en-US"/>
              <a:t>the </a:t>
            </a:r>
            <a:r>
              <a:rPr lang="en-US" smtClean="0"/>
              <a:t>clinic </a:t>
            </a:r>
            <a:r>
              <a:rPr lang="en-US" dirty="0"/>
              <a:t>with </a:t>
            </a:r>
            <a:r>
              <a:rPr lang="en-US" smtClean="0"/>
              <a:t>implant-retained </a:t>
            </a:r>
            <a:r>
              <a:rPr lang="en-US" smtClean="0"/>
              <a:t>teeth </a:t>
            </a:r>
            <a:r>
              <a:rPr lang="en-US" dirty="0" smtClean="0"/>
              <a:t>on the </a:t>
            </a:r>
            <a:r>
              <a:rPr lang="en-US" dirty="0"/>
              <a:t>day of surgery</a:t>
            </a:r>
          </a:p>
          <a:p>
            <a:pPr>
              <a:spcBef>
                <a:spcPts val="1200"/>
              </a:spcBef>
            </a:pPr>
            <a:r>
              <a:rPr lang="en-US" dirty="0" smtClean="0"/>
              <a:t>Provides </a:t>
            </a:r>
            <a:r>
              <a:rPr lang="en-US" dirty="0"/>
              <a:t>a simplified restorative concept to reduce chair time</a:t>
            </a:r>
          </a:p>
          <a:p>
            <a:pPr>
              <a:spcBef>
                <a:spcPts val="1200"/>
              </a:spcBef>
            </a:pPr>
            <a:r>
              <a:rPr lang="en-US" dirty="0"/>
              <a:t>Increases patient acceptance </a:t>
            </a:r>
            <a:r>
              <a:rPr lang="en-US" dirty="0" smtClean="0"/>
              <a:t>by </a:t>
            </a:r>
            <a:r>
              <a:rPr lang="en-US" dirty="0"/>
              <a:t>minimizing costs</a:t>
            </a:r>
          </a:p>
          <a:p>
            <a:endParaRPr lang="en-US" dirty="0"/>
          </a:p>
        </p:txBody>
      </p:sp>
      <p:sp>
        <p:nvSpPr>
          <p:cNvPr id="4" name="Date Placeholder 3"/>
          <p:cNvSpPr>
            <a:spLocks noGrp="1"/>
          </p:cNvSpPr>
          <p:nvPr>
            <p:ph type="dt" sz="half" idx="2"/>
          </p:nvPr>
        </p:nvSpPr>
        <p:spPr/>
        <p:txBody>
          <a:bodyPr/>
          <a:lstStyle/>
          <a:p>
            <a:fld id="{42D6602D-A9B7-F949-A2F7-1CC7A5D225FC}" type="datetime1">
              <a:rPr lang="sv-SE" smtClean="0"/>
              <a:t>2017-09-25</a:t>
            </a:fld>
            <a:endParaRPr lang="en-GB" dirty="0"/>
          </a:p>
        </p:txBody>
      </p:sp>
      <p:sp>
        <p:nvSpPr>
          <p:cNvPr id="5" name="Slide Number Placeholder 4"/>
          <p:cNvSpPr>
            <a:spLocks noGrp="1"/>
          </p:cNvSpPr>
          <p:nvPr>
            <p:ph type="sldNum" sz="quarter" idx="4294967295"/>
          </p:nvPr>
        </p:nvSpPr>
        <p:spPr>
          <a:xfrm>
            <a:off x="330201" y="6498561"/>
            <a:ext cx="382599" cy="176675"/>
          </a:xfrm>
        </p:spPr>
        <p:txBody>
          <a:bodyPr/>
          <a:lstStyle/>
          <a:p>
            <a:fld id="{45D37B1E-C366-494F-A587-962AD9AABC83}" type="slidenum">
              <a:rPr lang="en-GB" smtClean="0"/>
              <a:pPr/>
              <a:t>44</a:t>
            </a:fld>
            <a:endParaRPr lang="en-GB" dirty="0"/>
          </a:p>
        </p:txBody>
      </p:sp>
      <p:pic>
        <p:nvPicPr>
          <p:cNvPr id="9" name="Picture 8"/>
          <p:cNvPicPr>
            <a:picLocks noChangeAspect="1"/>
          </p:cNvPicPr>
          <p:nvPr/>
        </p:nvPicPr>
        <p:blipFill>
          <a:blip r:embed="rId3"/>
          <a:stretch>
            <a:fillRect/>
          </a:stretch>
        </p:blipFill>
        <p:spPr>
          <a:xfrm>
            <a:off x="8986104" y="1825625"/>
            <a:ext cx="2347609" cy="2586718"/>
          </a:xfrm>
          <a:prstGeom prst="rect">
            <a:avLst/>
          </a:prstGeom>
        </p:spPr>
      </p:pic>
    </p:spTree>
    <p:extLst>
      <p:ext uri="{BB962C8B-B14F-4D97-AF65-F5344CB8AC3E}">
        <p14:creationId xmlns:p14="http://schemas.microsoft.com/office/powerpoint/2010/main" val="17858523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solidFill>
                  <a:srgbClr val="0070C0"/>
                </a:solidFill>
              </a:rPr>
              <a:t>SmartFix</a:t>
            </a:r>
            <a:r>
              <a:rPr lang="sv-SE" baseline="30000" dirty="0">
                <a:solidFill>
                  <a:srgbClr val="0070C0"/>
                </a:solidFill>
              </a:rPr>
              <a:t>®</a:t>
            </a:r>
            <a:r>
              <a:rPr lang="sv-SE" dirty="0">
                <a:solidFill>
                  <a:srgbClr val="0070C0"/>
                </a:solidFill>
              </a:rPr>
              <a:t> concept – Astra Tech Implant System</a:t>
            </a:r>
            <a:r>
              <a:rPr lang="sv-SE" baseline="30000" dirty="0">
                <a:solidFill>
                  <a:srgbClr val="0070C0"/>
                </a:solidFill>
              </a:rPr>
              <a:t>®</a:t>
            </a:r>
            <a:r>
              <a:rPr lang="sv-SE" dirty="0">
                <a:solidFill>
                  <a:srgbClr val="0070C0"/>
                </a:solidFill>
              </a:rPr>
              <a:t> </a:t>
            </a:r>
            <a:r>
              <a:rPr lang="sv-SE" dirty="0" smtClean="0">
                <a:solidFill>
                  <a:srgbClr val="0070C0"/>
                </a:solidFill>
              </a:rPr>
              <a:t>EV</a:t>
            </a:r>
            <a:endParaRPr lang="en-US" dirty="0"/>
          </a:p>
        </p:txBody>
      </p:sp>
      <p:sp>
        <p:nvSpPr>
          <p:cNvPr id="3" name="Content Placeholder 2"/>
          <p:cNvSpPr>
            <a:spLocks noGrp="1"/>
          </p:cNvSpPr>
          <p:nvPr>
            <p:ph sz="half" idx="1"/>
          </p:nvPr>
        </p:nvSpPr>
        <p:spPr>
          <a:xfrm>
            <a:off x="473077" y="1825625"/>
            <a:ext cx="6595938" cy="3943350"/>
          </a:xfrm>
        </p:spPr>
        <p:txBody>
          <a:bodyPr/>
          <a:lstStyle/>
          <a:p>
            <a:pPr marL="0" indent="0">
              <a:buNone/>
            </a:pPr>
            <a:r>
              <a:rPr lang="en-US" sz="2400" dirty="0">
                <a:ea typeface="Times New Roman" panose="02020603050405020304" pitchFamily="18" charset="0"/>
                <a:cs typeface="Times New Roman" panose="02020603050405020304" pitchFamily="18" charset="0"/>
              </a:rPr>
              <a:t>Clinical application </a:t>
            </a:r>
          </a:p>
          <a:p>
            <a:pPr lvl="1">
              <a:spcBef>
                <a:spcPts val="1200"/>
              </a:spcBef>
            </a:pPr>
            <a:r>
              <a:rPr lang="en-US" sz="2000" dirty="0">
                <a:ea typeface="Times New Roman" panose="02020603050405020304" pitchFamily="18" charset="0"/>
                <a:cs typeface="Times New Roman" panose="02020603050405020304" pitchFamily="18" charset="0"/>
              </a:rPr>
              <a:t>The concept includes a </a:t>
            </a:r>
            <a:r>
              <a:rPr lang="en-US" sz="2000" dirty="0" smtClean="0">
                <a:ea typeface="Times New Roman" panose="02020603050405020304" pitchFamily="18" charset="0"/>
                <a:cs typeface="Times New Roman" panose="02020603050405020304" pitchFamily="18" charset="0"/>
              </a:rPr>
              <a:t>screw-retained, </a:t>
            </a:r>
            <a:r>
              <a:rPr lang="en-US" sz="2000" dirty="0">
                <a:ea typeface="Times New Roman" panose="02020603050405020304" pitchFamily="18" charset="0"/>
                <a:cs typeface="Times New Roman" panose="02020603050405020304" pitchFamily="18" charset="0"/>
              </a:rPr>
              <a:t>fixed bridge or </a:t>
            </a:r>
            <a:r>
              <a:rPr lang="en-US" sz="2000" dirty="0" smtClean="0">
                <a:ea typeface="Times New Roman" panose="02020603050405020304" pitchFamily="18" charset="0"/>
                <a:cs typeface="Times New Roman" panose="02020603050405020304" pitchFamily="18" charset="0"/>
              </a:rPr>
              <a:t>a bar-supported </a:t>
            </a:r>
            <a:r>
              <a:rPr lang="en-US" sz="2000" dirty="0">
                <a:ea typeface="Times New Roman" panose="02020603050405020304" pitchFamily="18" charset="0"/>
                <a:cs typeface="Times New Roman" panose="02020603050405020304" pitchFamily="18" charset="0"/>
              </a:rPr>
              <a:t>removable, full arch restoration with a maximum of 12 teeth</a:t>
            </a:r>
            <a:endParaRPr lang="sv-SE" sz="2000" dirty="0">
              <a:ea typeface="Times New Roman" panose="02020603050405020304" pitchFamily="18" charset="0"/>
              <a:cs typeface="Times New Roman" panose="02020603050405020304" pitchFamily="18" charset="0"/>
            </a:endParaRPr>
          </a:p>
          <a:p>
            <a:pPr lvl="1">
              <a:spcBef>
                <a:spcPts val="1200"/>
              </a:spcBef>
            </a:pPr>
            <a:r>
              <a:rPr lang="en-US" sz="2000" dirty="0">
                <a:ea typeface="Times New Roman" panose="02020603050405020304" pitchFamily="18" charset="0"/>
                <a:cs typeface="Times New Roman" panose="02020603050405020304" pitchFamily="18" charset="0"/>
              </a:rPr>
              <a:t>For </a:t>
            </a:r>
            <a:r>
              <a:rPr lang="en-US" sz="2000" dirty="0" smtClean="0">
                <a:ea typeface="Times New Roman" panose="02020603050405020304" pitchFamily="18" charset="0"/>
                <a:cs typeface="Times New Roman" panose="02020603050405020304" pitchFamily="18" charset="0"/>
              </a:rPr>
              <a:t>maxilla </a:t>
            </a:r>
            <a:r>
              <a:rPr lang="en-US" sz="2000" dirty="0">
                <a:ea typeface="Times New Roman" panose="02020603050405020304" pitchFamily="18" charset="0"/>
                <a:cs typeface="Times New Roman" panose="02020603050405020304" pitchFamily="18" charset="0"/>
              </a:rPr>
              <a:t>and/or </a:t>
            </a:r>
            <a:r>
              <a:rPr lang="en-US" sz="2000" dirty="0" smtClean="0">
                <a:ea typeface="Times New Roman" panose="02020603050405020304" pitchFamily="18" charset="0"/>
                <a:cs typeface="Times New Roman" panose="02020603050405020304" pitchFamily="18" charset="0"/>
              </a:rPr>
              <a:t>mandible</a:t>
            </a:r>
          </a:p>
          <a:p>
            <a:pPr lvl="1">
              <a:spcBef>
                <a:spcPts val="1200"/>
              </a:spcBef>
            </a:pPr>
            <a:r>
              <a:rPr lang="en-US" sz="2000" dirty="0">
                <a:ea typeface="Times New Roman" panose="02020603050405020304" pitchFamily="18" charset="0"/>
                <a:cs typeface="Times New Roman" panose="02020603050405020304" pitchFamily="18" charset="0"/>
              </a:rPr>
              <a:t>F</a:t>
            </a:r>
            <a:r>
              <a:rPr lang="en-US" sz="2000" dirty="0" smtClean="0">
                <a:ea typeface="Times New Roman" panose="02020603050405020304" pitchFamily="18" charset="0"/>
                <a:cs typeface="Times New Roman" panose="02020603050405020304" pitchFamily="18" charset="0"/>
              </a:rPr>
              <a:t>or </a:t>
            </a:r>
            <a:r>
              <a:rPr lang="en-US" sz="2000" dirty="0">
                <a:ea typeface="Times New Roman" panose="02020603050405020304" pitchFamily="18" charset="0"/>
                <a:cs typeface="Times New Roman" panose="02020603050405020304" pitchFamily="18" charset="0"/>
              </a:rPr>
              <a:t>immediate, early or delayed loading </a:t>
            </a:r>
            <a:r>
              <a:rPr lang="en-US" sz="2000" dirty="0" smtClean="0">
                <a:ea typeface="Times New Roman" panose="02020603050405020304" pitchFamily="18" charset="0"/>
                <a:cs typeface="Times New Roman" panose="02020603050405020304" pitchFamily="18" charset="0"/>
              </a:rPr>
              <a:t>protocols</a:t>
            </a:r>
            <a:endParaRPr lang="en-US" sz="2000" dirty="0">
              <a:ea typeface="Times New Roman" panose="02020603050405020304" pitchFamily="18" charset="0"/>
              <a:cs typeface="Times New Roman" panose="02020603050405020304" pitchFamily="18" charset="0"/>
            </a:endParaRPr>
          </a:p>
          <a:p>
            <a:pPr lvl="1">
              <a:spcBef>
                <a:spcPts val="1200"/>
              </a:spcBef>
            </a:pPr>
            <a:r>
              <a:rPr lang="en-US" sz="2000" dirty="0">
                <a:ea typeface="Times New Roman" panose="02020603050405020304" pitchFamily="18" charset="0"/>
                <a:cs typeface="Times New Roman" panose="02020603050405020304" pitchFamily="18" charset="0"/>
              </a:rPr>
              <a:t>One- or two-stage surgery </a:t>
            </a:r>
            <a:endParaRPr lang="sv-SE" sz="2000" dirty="0">
              <a:ea typeface="Times New Roman" panose="02020603050405020304" pitchFamily="18" charset="0"/>
              <a:cs typeface="Times New Roman" panose="02020603050405020304" pitchFamily="18" charset="0"/>
            </a:endParaRPr>
          </a:p>
          <a:p>
            <a:pPr lvl="1">
              <a:spcBef>
                <a:spcPts val="1200"/>
              </a:spcBef>
            </a:pPr>
            <a:r>
              <a:rPr lang="en-US" sz="2000" dirty="0">
                <a:ea typeface="Times New Roman" panose="02020603050405020304" pitchFamily="18" charset="0"/>
                <a:cs typeface="Times New Roman" panose="02020603050405020304" pitchFamily="18" charset="0"/>
              </a:rPr>
              <a:t>Minimum </a:t>
            </a:r>
            <a:r>
              <a:rPr lang="en-US" sz="2000" dirty="0" smtClean="0">
                <a:ea typeface="Times New Roman" panose="02020603050405020304" pitchFamily="18" charset="0"/>
                <a:cs typeface="Times New Roman" panose="02020603050405020304" pitchFamily="18" charset="0"/>
              </a:rPr>
              <a:t>of four </a:t>
            </a:r>
            <a:r>
              <a:rPr lang="en-US" sz="2000" dirty="0">
                <a:ea typeface="Times New Roman" panose="02020603050405020304" pitchFamily="18" charset="0"/>
                <a:cs typeface="Times New Roman" panose="02020603050405020304" pitchFamily="18" charset="0"/>
              </a:rPr>
              <a:t>implants, two anterior and two posterior with a distal inclination </a:t>
            </a:r>
            <a:r>
              <a:rPr lang="en-US" sz="2000" dirty="0" smtClean="0">
                <a:ea typeface="Times New Roman" panose="02020603050405020304" pitchFamily="18" charset="0"/>
                <a:cs typeface="Times New Roman" panose="02020603050405020304" pitchFamily="18" charset="0"/>
              </a:rPr>
              <a:t>allowing </a:t>
            </a:r>
            <a:r>
              <a:rPr lang="en-US" sz="2000" dirty="0">
                <a:ea typeface="Times New Roman" panose="02020603050405020304" pitchFamily="18" charset="0"/>
                <a:cs typeface="Times New Roman" panose="02020603050405020304" pitchFamily="18" charset="0"/>
              </a:rPr>
              <a:t>for a reduction in cantilever length</a:t>
            </a:r>
            <a:endParaRPr lang="sv-SE" sz="2000" dirty="0">
              <a:ea typeface="Times New Roman" panose="02020603050405020304" pitchFamily="18" charset="0"/>
              <a:cs typeface="Times New Roman" panose="02020603050405020304" pitchFamily="18" charset="0"/>
            </a:endParaRPr>
          </a:p>
          <a:p>
            <a:endParaRPr lang="en-US" dirty="0"/>
          </a:p>
        </p:txBody>
      </p:sp>
      <p:sp>
        <p:nvSpPr>
          <p:cNvPr id="4" name="Date Placeholder 3"/>
          <p:cNvSpPr>
            <a:spLocks noGrp="1"/>
          </p:cNvSpPr>
          <p:nvPr>
            <p:ph type="dt" sz="half" idx="2"/>
          </p:nvPr>
        </p:nvSpPr>
        <p:spPr/>
        <p:txBody>
          <a:bodyPr/>
          <a:lstStyle/>
          <a:p>
            <a:fld id="{60CEF676-3624-EA48-BEEB-9D394F2ACE5E}" type="datetime1">
              <a:rPr lang="sv-SE" smtClean="0"/>
              <a:t>2017-09-25</a:t>
            </a:fld>
            <a:endParaRPr lang="en-GB" dirty="0"/>
          </a:p>
        </p:txBody>
      </p:sp>
      <p:sp>
        <p:nvSpPr>
          <p:cNvPr id="6" name="Slide Number Placeholder 5"/>
          <p:cNvSpPr>
            <a:spLocks noGrp="1"/>
          </p:cNvSpPr>
          <p:nvPr>
            <p:ph type="sldNum" sz="quarter" idx="4294967295"/>
          </p:nvPr>
        </p:nvSpPr>
        <p:spPr>
          <a:xfrm>
            <a:off x="330201" y="6498561"/>
            <a:ext cx="382599" cy="176675"/>
          </a:xfrm>
        </p:spPr>
        <p:txBody>
          <a:bodyPr/>
          <a:lstStyle/>
          <a:p>
            <a:fld id="{45D37B1E-C366-494F-A587-962AD9AABC83}" type="slidenum">
              <a:rPr lang="en-GB" smtClean="0"/>
              <a:pPr/>
              <a:t>5</a:t>
            </a:fld>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535" y="1825625"/>
            <a:ext cx="4114800" cy="2314575"/>
          </a:xfrm>
          <a:prstGeom prst="rect">
            <a:avLst/>
          </a:prstGeom>
        </p:spPr>
      </p:pic>
    </p:spTree>
    <p:extLst>
      <p:ext uri="{BB962C8B-B14F-4D97-AF65-F5344CB8AC3E}">
        <p14:creationId xmlns:p14="http://schemas.microsoft.com/office/powerpoint/2010/main" val="4742429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solidFill>
                  <a:srgbClr val="0070C0"/>
                </a:solidFill>
              </a:rPr>
              <a:t>SmartFix</a:t>
            </a:r>
            <a:r>
              <a:rPr lang="sv-SE" baseline="30000" dirty="0">
                <a:solidFill>
                  <a:srgbClr val="0070C0"/>
                </a:solidFill>
              </a:rPr>
              <a:t>®</a:t>
            </a:r>
            <a:r>
              <a:rPr lang="sv-SE" dirty="0">
                <a:solidFill>
                  <a:srgbClr val="0070C0"/>
                </a:solidFill>
              </a:rPr>
              <a:t> concept – Astra Tech Implant System</a:t>
            </a:r>
            <a:r>
              <a:rPr lang="sv-SE" baseline="30000" dirty="0">
                <a:solidFill>
                  <a:srgbClr val="0070C0"/>
                </a:solidFill>
              </a:rPr>
              <a:t>®</a:t>
            </a:r>
            <a:r>
              <a:rPr lang="sv-SE" dirty="0">
                <a:solidFill>
                  <a:srgbClr val="0070C0"/>
                </a:solidFill>
              </a:rPr>
              <a:t> </a:t>
            </a:r>
            <a:r>
              <a:rPr lang="sv-SE" dirty="0" smtClean="0">
                <a:solidFill>
                  <a:srgbClr val="0070C0"/>
                </a:solidFill>
              </a:rPr>
              <a:t>EV</a:t>
            </a:r>
            <a:endParaRPr lang="en-US" dirty="0"/>
          </a:p>
        </p:txBody>
      </p:sp>
      <p:sp>
        <p:nvSpPr>
          <p:cNvPr id="3" name="Content Placeholder 2"/>
          <p:cNvSpPr>
            <a:spLocks noGrp="1"/>
          </p:cNvSpPr>
          <p:nvPr>
            <p:ph sz="half" idx="1"/>
          </p:nvPr>
        </p:nvSpPr>
        <p:spPr>
          <a:xfrm>
            <a:off x="473077" y="1825625"/>
            <a:ext cx="6881034" cy="3943350"/>
          </a:xfrm>
        </p:spPr>
        <p:txBody>
          <a:bodyPr/>
          <a:lstStyle/>
          <a:p>
            <a:pPr marL="0" indent="0">
              <a:buNone/>
            </a:pPr>
            <a:r>
              <a:rPr lang="en-US" sz="2400" dirty="0" smtClean="0"/>
              <a:t>Pre-operative considerations</a:t>
            </a:r>
            <a:endParaRPr lang="en-US" dirty="0" smtClean="0"/>
          </a:p>
          <a:p>
            <a:r>
              <a:rPr lang="en-US" dirty="0" smtClean="0"/>
              <a:t>Both parts of the Multibase EV abutment need to be tightened to 25 Ncm to secure a stable screw joint and pre-load. Thus implants need to be stable enough to withstand this tightening torque if you consider immediate temporization </a:t>
            </a:r>
          </a:p>
          <a:p>
            <a:r>
              <a:rPr lang="en-US" dirty="0" smtClean="0"/>
              <a:t>For tilted posterior implants, plan for the emergence of the screw access hole to be located within the occlusal surfaces of the posterior teeth</a:t>
            </a:r>
          </a:p>
          <a:p>
            <a:endParaRPr lang="en-US" dirty="0"/>
          </a:p>
        </p:txBody>
      </p:sp>
      <p:sp>
        <p:nvSpPr>
          <p:cNvPr id="4" name="Date Placeholder 3"/>
          <p:cNvSpPr>
            <a:spLocks noGrp="1"/>
          </p:cNvSpPr>
          <p:nvPr>
            <p:ph type="dt" sz="half" idx="2"/>
          </p:nvPr>
        </p:nvSpPr>
        <p:spPr/>
        <p:txBody>
          <a:bodyPr/>
          <a:lstStyle/>
          <a:p>
            <a:fld id="{60CEF676-3624-EA48-BEEB-9D394F2ACE5E}" type="datetime1">
              <a:rPr lang="sv-SE" smtClean="0"/>
              <a:t>2017-09-25</a:t>
            </a:fld>
            <a:endParaRPr lang="en-GB" dirty="0"/>
          </a:p>
        </p:txBody>
      </p:sp>
      <p:sp>
        <p:nvSpPr>
          <p:cNvPr id="6" name="Slide Number Placeholder 5"/>
          <p:cNvSpPr>
            <a:spLocks noGrp="1"/>
          </p:cNvSpPr>
          <p:nvPr>
            <p:ph type="sldNum" sz="quarter" idx="4294967295"/>
          </p:nvPr>
        </p:nvSpPr>
        <p:spPr>
          <a:xfrm>
            <a:off x="330201" y="6498561"/>
            <a:ext cx="382599" cy="176675"/>
          </a:xfrm>
        </p:spPr>
        <p:txBody>
          <a:bodyPr/>
          <a:lstStyle/>
          <a:p>
            <a:fld id="{45D37B1E-C366-494F-A587-962AD9AABC83}" type="slidenum">
              <a:rPr lang="en-GB" smtClean="0"/>
              <a:pPr/>
              <a:t>6</a:t>
            </a:fld>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535" y="1825625"/>
            <a:ext cx="4114800" cy="2314575"/>
          </a:xfrm>
          <a:prstGeom prst="rect">
            <a:avLst/>
          </a:prstGeom>
        </p:spPr>
      </p:pic>
    </p:spTree>
    <p:extLst>
      <p:ext uri="{BB962C8B-B14F-4D97-AF65-F5344CB8AC3E}">
        <p14:creationId xmlns:p14="http://schemas.microsoft.com/office/powerpoint/2010/main" val="27469944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707" y="517918"/>
            <a:ext cx="10962106" cy="478128"/>
          </a:xfrm>
        </p:spPr>
        <p:txBody>
          <a:bodyPr/>
          <a:lstStyle/>
          <a:p>
            <a:pPr lvl="0"/>
            <a:r>
              <a:rPr lang="en-US" dirty="0"/>
              <a:t>Why choose SmartFix</a:t>
            </a:r>
            <a:r>
              <a:rPr lang="en-US" baseline="30000" dirty="0"/>
              <a:t>®</a:t>
            </a:r>
            <a:r>
              <a:rPr lang="en-US" dirty="0"/>
              <a:t> concept </a:t>
            </a:r>
            <a:r>
              <a:rPr lang="en-US" dirty="0" smtClean="0"/>
              <a:t/>
            </a:r>
            <a:br>
              <a:rPr lang="en-US" dirty="0" smtClean="0"/>
            </a:br>
            <a:r>
              <a:rPr lang="en-US" dirty="0" smtClean="0"/>
              <a:t>- Simplant</a:t>
            </a:r>
            <a:r>
              <a:rPr lang="en-US" baseline="30000" dirty="0"/>
              <a:t>®</a:t>
            </a:r>
            <a:r>
              <a:rPr lang="en-US" dirty="0"/>
              <a:t> computer guided implant treatment </a:t>
            </a:r>
          </a:p>
        </p:txBody>
      </p:sp>
      <p:sp>
        <p:nvSpPr>
          <p:cNvPr id="3" name="Content Placeholder 2"/>
          <p:cNvSpPr>
            <a:spLocks noGrp="1"/>
          </p:cNvSpPr>
          <p:nvPr>
            <p:ph sz="half" idx="1"/>
          </p:nvPr>
        </p:nvSpPr>
        <p:spPr>
          <a:xfrm>
            <a:off x="716702" y="1712501"/>
            <a:ext cx="6320202" cy="2572420"/>
          </a:xfrm>
        </p:spPr>
        <p:txBody>
          <a:bodyPr/>
          <a:lstStyle/>
          <a:p>
            <a:pPr fontAlgn="base">
              <a:spcBef>
                <a:spcPts val="1200"/>
              </a:spcBef>
              <a:spcAft>
                <a:spcPts val="600"/>
              </a:spcAft>
              <a:defRPr/>
            </a:pPr>
            <a:r>
              <a:rPr lang="en-US" sz="1800" dirty="0"/>
              <a:t>Simplant software and surgical guides can be used for the SmartFix concept to ensure accurate planning for optimized implant position and placement</a:t>
            </a:r>
          </a:p>
          <a:p>
            <a:pPr>
              <a:spcAft>
                <a:spcPts val="600"/>
              </a:spcAft>
            </a:pPr>
            <a:r>
              <a:rPr lang="en-US" sz="1800" dirty="0" smtClean="0"/>
              <a:t>The </a:t>
            </a:r>
            <a:r>
              <a:rPr lang="en-US" sz="1800" dirty="0"/>
              <a:t>available implant diameters for Multibase EV abutments and guided surgery are 3.6 / 4.2 / 4.8, and the maximum implant length for use with a Simplant SAFE Guide is 15 </a:t>
            </a:r>
            <a:r>
              <a:rPr lang="en-US" sz="1800" dirty="0" smtClean="0"/>
              <a:t>mm</a:t>
            </a:r>
            <a:endParaRPr lang="sv-SE" sz="1800" dirty="0"/>
          </a:p>
          <a:p>
            <a:r>
              <a:rPr lang="en-US" sz="1800" dirty="0"/>
              <a:t>Multibase EV abutments (straight, 17° and 30°) can be selected in the Simplant </a:t>
            </a:r>
            <a:r>
              <a:rPr lang="en-US" sz="1800" dirty="0" smtClean="0"/>
              <a:t>Library</a:t>
            </a:r>
            <a:endParaRPr lang="en-US" sz="1800" dirty="0" smtClean="0">
              <a:ea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2"/>
          </p:nvPr>
        </p:nvSpPr>
        <p:spPr/>
        <p:txBody>
          <a:bodyPr/>
          <a:lstStyle/>
          <a:p>
            <a:fld id="{60CEF676-3624-EA48-BEEB-9D394F2ACE5E}" type="datetime1">
              <a:rPr lang="sv-SE" smtClean="0"/>
              <a:t>2017-09-25</a:t>
            </a:fld>
            <a:endParaRPr lang="en-GB" dirty="0"/>
          </a:p>
        </p:txBody>
      </p:sp>
      <p:sp>
        <p:nvSpPr>
          <p:cNvPr id="6" name="Slide Number Placeholder 5"/>
          <p:cNvSpPr>
            <a:spLocks noGrp="1"/>
          </p:cNvSpPr>
          <p:nvPr>
            <p:ph type="sldNum" sz="quarter" idx="4294967295"/>
          </p:nvPr>
        </p:nvSpPr>
        <p:spPr>
          <a:xfrm>
            <a:off x="330201" y="6498561"/>
            <a:ext cx="382599" cy="176675"/>
          </a:xfrm>
        </p:spPr>
        <p:txBody>
          <a:bodyPr/>
          <a:lstStyle/>
          <a:p>
            <a:fld id="{45D37B1E-C366-494F-A587-962AD9AABC83}" type="slidenum">
              <a:rPr lang="en-GB" smtClean="0"/>
              <a:pPr/>
              <a:t>7</a:t>
            </a:fld>
            <a:endParaRPr lang="en-GB" dirty="0"/>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0833" y="3977274"/>
            <a:ext cx="3782646" cy="2053558"/>
          </a:xfrm>
          <a:prstGeom prst="rect">
            <a:avLst/>
          </a:prstGeom>
        </p:spPr>
      </p:pic>
      <p:pic>
        <p:nvPicPr>
          <p:cNvPr id="7" name="Picture 6"/>
          <p:cNvPicPr>
            <a:picLocks noChangeAspect="1"/>
          </p:cNvPicPr>
          <p:nvPr/>
        </p:nvPicPr>
        <p:blipFill>
          <a:blip r:embed="rId4"/>
          <a:stretch>
            <a:fillRect/>
          </a:stretch>
        </p:blipFill>
        <p:spPr>
          <a:xfrm>
            <a:off x="7206453" y="1515007"/>
            <a:ext cx="4776071" cy="2560700"/>
          </a:xfrm>
          <a:prstGeom prst="rect">
            <a:avLst/>
          </a:prstGeom>
        </p:spPr>
      </p:pic>
      <p:pic>
        <p:nvPicPr>
          <p:cNvPr id="10" name="Picture 9"/>
          <p:cNvPicPr>
            <a:picLocks noChangeAspect="1"/>
          </p:cNvPicPr>
          <p:nvPr/>
        </p:nvPicPr>
        <p:blipFill>
          <a:blip r:embed="rId5"/>
          <a:stretch>
            <a:fillRect/>
          </a:stretch>
        </p:blipFill>
        <p:spPr>
          <a:xfrm>
            <a:off x="9594488" y="4284920"/>
            <a:ext cx="2340395" cy="1650307"/>
          </a:xfrm>
          <a:prstGeom prst="rect">
            <a:avLst/>
          </a:prstGeom>
        </p:spPr>
      </p:pic>
      <p:pic>
        <p:nvPicPr>
          <p:cNvPr id="11" name="Picture 10"/>
          <p:cNvPicPr>
            <a:picLocks noChangeAspect="1"/>
          </p:cNvPicPr>
          <p:nvPr/>
        </p:nvPicPr>
        <p:blipFill rotWithShape="1">
          <a:blip r:embed="rId6"/>
          <a:srcRect l="33039" t="31323" r="41972" b="36679"/>
          <a:stretch/>
        </p:blipFill>
        <p:spPr>
          <a:xfrm>
            <a:off x="7206453" y="4284921"/>
            <a:ext cx="2291147" cy="1650307"/>
          </a:xfrm>
          <a:prstGeom prst="rect">
            <a:avLst/>
          </a:prstGeom>
          <a:noFill/>
          <a:ln>
            <a:noFill/>
          </a:ln>
        </p:spPr>
      </p:pic>
    </p:spTree>
    <p:extLst>
      <p:ext uri="{BB962C8B-B14F-4D97-AF65-F5344CB8AC3E}">
        <p14:creationId xmlns:p14="http://schemas.microsoft.com/office/powerpoint/2010/main" val="13224131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707" y="517918"/>
            <a:ext cx="10962106" cy="478128"/>
          </a:xfrm>
        </p:spPr>
        <p:txBody>
          <a:bodyPr/>
          <a:lstStyle/>
          <a:p>
            <a:pPr lvl="0"/>
            <a:r>
              <a:rPr lang="en-US" dirty="0" smtClean="0"/>
              <a:t>Why choose SmartFix</a:t>
            </a:r>
            <a:r>
              <a:rPr lang="en-US" baseline="30000" dirty="0" smtClean="0"/>
              <a:t>®</a:t>
            </a:r>
            <a:r>
              <a:rPr lang="en-US" dirty="0" smtClean="0"/>
              <a:t> concept</a:t>
            </a:r>
            <a:br>
              <a:rPr lang="en-US" dirty="0" smtClean="0"/>
            </a:br>
            <a:r>
              <a:rPr lang="en-US" dirty="0" smtClean="0"/>
              <a:t>- Astra Tech Implant System</a:t>
            </a:r>
            <a:r>
              <a:rPr lang="en-US" baseline="30000" dirty="0" smtClean="0"/>
              <a:t>®</a:t>
            </a:r>
            <a:r>
              <a:rPr lang="en-US" dirty="0" smtClean="0"/>
              <a:t> EV</a:t>
            </a:r>
            <a:br>
              <a:rPr lang="en-US" dirty="0" smtClean="0"/>
            </a:br>
            <a:endParaRPr lang="en-US" dirty="0"/>
          </a:p>
        </p:txBody>
      </p:sp>
      <p:sp>
        <p:nvSpPr>
          <p:cNvPr id="3" name="Content Placeholder 2"/>
          <p:cNvSpPr>
            <a:spLocks noGrp="1"/>
          </p:cNvSpPr>
          <p:nvPr>
            <p:ph sz="half" idx="1"/>
          </p:nvPr>
        </p:nvSpPr>
        <p:spPr>
          <a:xfrm>
            <a:off x="716702" y="1712501"/>
            <a:ext cx="6810533" cy="3943350"/>
          </a:xfrm>
        </p:spPr>
        <p:txBody>
          <a:bodyPr/>
          <a:lstStyle/>
          <a:p>
            <a:pPr marL="0" indent="0">
              <a:spcAft>
                <a:spcPts val="600"/>
              </a:spcAft>
              <a:buNone/>
            </a:pPr>
            <a:r>
              <a:rPr lang="en-US" sz="2400" dirty="0"/>
              <a:t>Maximize marginal bone </a:t>
            </a:r>
            <a:r>
              <a:rPr lang="en-US" sz="2400" dirty="0" smtClean="0"/>
              <a:t>preservation using </a:t>
            </a:r>
            <a:r>
              <a:rPr lang="en-US" sz="2400" dirty="0"/>
              <a:t>OsseoSpeed Profile </a:t>
            </a:r>
            <a:r>
              <a:rPr lang="en-US" sz="2400" dirty="0" smtClean="0"/>
              <a:t>EV</a:t>
            </a:r>
          </a:p>
          <a:p>
            <a:r>
              <a:rPr lang="en-US" dirty="0"/>
              <a:t>Placement of the uniquely designed OsseoSpeed Profile EV at an angle can help to eliminate/reduce the need for bone removal at </a:t>
            </a:r>
            <a:r>
              <a:rPr lang="en-US" dirty="0" smtClean="0"/>
              <a:t>installation </a:t>
            </a:r>
            <a:endParaRPr lang="en-US" dirty="0"/>
          </a:p>
          <a:p>
            <a:r>
              <a:rPr lang="en-US" dirty="0"/>
              <a:t>When placing the uniquely designed OsseoSpeed Profile EV implant distally at an angle, the implant can often be aligned flush with the marginal bone, thereby avoiding the occurrence of a partially-submerged implant </a:t>
            </a:r>
            <a:r>
              <a:rPr lang="en-US" dirty="0" smtClean="0"/>
              <a:t>margin</a:t>
            </a:r>
          </a:p>
          <a:p>
            <a:r>
              <a:rPr lang="en-US" dirty="0" smtClean="0"/>
              <a:t>As </a:t>
            </a:r>
            <a:r>
              <a:rPr lang="en-US" dirty="0"/>
              <a:t>a consequence the need for bone reamers is </a:t>
            </a:r>
            <a:r>
              <a:rPr lang="en-US" dirty="0" smtClean="0"/>
              <a:t>reduced </a:t>
            </a:r>
          </a:p>
          <a:p>
            <a:endParaRPr lang="en-US" dirty="0"/>
          </a:p>
          <a:p>
            <a:pPr marL="0" indent="0">
              <a:buNone/>
            </a:pPr>
            <a:endParaRPr lang="en-US" sz="1600" b="1" dirty="0" smtClean="0">
              <a:solidFill>
                <a:schemeClr val="tx1">
                  <a:lumMod val="50000"/>
                  <a:lumOff val="50000"/>
                </a:schemeClr>
              </a:solidFill>
            </a:endParaRPr>
          </a:p>
          <a:p>
            <a:pPr marL="0" indent="0">
              <a:buNone/>
            </a:pPr>
            <a:r>
              <a:rPr lang="en-US" sz="1600" b="1" dirty="0" smtClean="0">
                <a:solidFill>
                  <a:schemeClr val="tx1">
                    <a:lumMod val="50000"/>
                    <a:lumOff val="50000"/>
                  </a:schemeClr>
                </a:solidFill>
              </a:rPr>
              <a:t>Note</a:t>
            </a:r>
            <a:r>
              <a:rPr lang="en-US" sz="1600" b="1" dirty="0">
                <a:solidFill>
                  <a:schemeClr val="tx1">
                    <a:lumMod val="50000"/>
                    <a:lumOff val="50000"/>
                  </a:schemeClr>
                </a:solidFill>
              </a:rPr>
              <a:t>: </a:t>
            </a:r>
            <a:r>
              <a:rPr lang="en-US" sz="1600" dirty="0"/>
              <a:t>Only index-free Multibase EV abutments fit OsseoSpeed Profile </a:t>
            </a:r>
            <a:r>
              <a:rPr lang="en-US" sz="1600" dirty="0" smtClean="0"/>
              <a:t>EV.</a:t>
            </a:r>
            <a:endParaRPr lang="en-US" dirty="0" smtClean="0">
              <a:ea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2"/>
          </p:nvPr>
        </p:nvSpPr>
        <p:spPr/>
        <p:txBody>
          <a:bodyPr/>
          <a:lstStyle/>
          <a:p>
            <a:fld id="{60CEF676-3624-EA48-BEEB-9D394F2ACE5E}" type="datetime1">
              <a:rPr lang="sv-SE" smtClean="0"/>
              <a:t>2017-09-25</a:t>
            </a:fld>
            <a:endParaRPr lang="en-GB" dirty="0"/>
          </a:p>
        </p:txBody>
      </p:sp>
      <p:sp>
        <p:nvSpPr>
          <p:cNvPr id="6" name="Slide Number Placeholder 5"/>
          <p:cNvSpPr>
            <a:spLocks noGrp="1"/>
          </p:cNvSpPr>
          <p:nvPr>
            <p:ph type="sldNum" sz="quarter" idx="4294967295"/>
          </p:nvPr>
        </p:nvSpPr>
        <p:spPr>
          <a:xfrm>
            <a:off x="330201" y="6498561"/>
            <a:ext cx="382599" cy="176675"/>
          </a:xfrm>
        </p:spPr>
        <p:txBody>
          <a:bodyPr/>
          <a:lstStyle/>
          <a:p>
            <a:fld id="{45D37B1E-C366-494F-A587-962AD9AABC83}" type="slidenum">
              <a:rPr lang="en-GB" smtClean="0"/>
              <a:pPr/>
              <a:t>8</a:t>
            </a:fld>
            <a:endParaRPr lang="en-GB" dirty="0"/>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b="30772"/>
          <a:stretch/>
        </p:blipFill>
        <p:spPr>
          <a:xfrm>
            <a:off x="8535493" y="3481957"/>
            <a:ext cx="2597727" cy="2396084"/>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7027"/>
          <a:stretch/>
        </p:blipFill>
        <p:spPr>
          <a:xfrm>
            <a:off x="6394418" y="1"/>
            <a:ext cx="5797582" cy="3031958"/>
          </a:xfrm>
          <a:prstGeom prst="rect">
            <a:avLst/>
          </a:prstGeom>
        </p:spPr>
      </p:pic>
    </p:spTree>
    <p:extLst>
      <p:ext uri="{BB962C8B-B14F-4D97-AF65-F5344CB8AC3E}">
        <p14:creationId xmlns:p14="http://schemas.microsoft.com/office/powerpoint/2010/main" val="20810983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478" y="491414"/>
            <a:ext cx="10962106" cy="478128"/>
          </a:xfrm>
        </p:spPr>
        <p:txBody>
          <a:bodyPr/>
          <a:lstStyle/>
          <a:p>
            <a:pPr lvl="0"/>
            <a:r>
              <a:rPr lang="en-US" dirty="0" smtClean="0"/>
              <a:t>Why choose SmartFix</a:t>
            </a:r>
            <a:r>
              <a:rPr lang="en-US" baseline="30000" dirty="0" smtClean="0"/>
              <a:t>®</a:t>
            </a:r>
            <a:r>
              <a:rPr lang="en-US" dirty="0" smtClean="0"/>
              <a:t> concept</a:t>
            </a:r>
            <a:br>
              <a:rPr lang="en-US" dirty="0" smtClean="0"/>
            </a:br>
            <a:r>
              <a:rPr lang="en-US" dirty="0" smtClean="0"/>
              <a:t>- Atlantis</a:t>
            </a:r>
            <a:r>
              <a:rPr lang="en-US" baseline="30000" dirty="0" smtClean="0"/>
              <a:t>®</a:t>
            </a:r>
            <a:r>
              <a:rPr lang="en-US" dirty="0" smtClean="0"/>
              <a:t> </a:t>
            </a:r>
            <a:r>
              <a:rPr lang="en-US" dirty="0"/>
              <a:t>patient-specific suprastructures </a:t>
            </a:r>
          </a:p>
        </p:txBody>
      </p:sp>
      <p:sp>
        <p:nvSpPr>
          <p:cNvPr id="3" name="Content Placeholder 2"/>
          <p:cNvSpPr>
            <a:spLocks noGrp="1"/>
          </p:cNvSpPr>
          <p:nvPr>
            <p:ph sz="half" idx="1"/>
          </p:nvPr>
        </p:nvSpPr>
        <p:spPr>
          <a:xfrm>
            <a:off x="716702" y="1712501"/>
            <a:ext cx="7433749" cy="2572420"/>
          </a:xfrm>
        </p:spPr>
        <p:txBody>
          <a:bodyPr/>
          <a:lstStyle/>
          <a:p>
            <a:pPr marL="0" indent="0">
              <a:spcAft>
                <a:spcPts val="600"/>
              </a:spcAft>
              <a:buNone/>
            </a:pPr>
            <a:r>
              <a:rPr lang="en-US" sz="2400" dirty="0"/>
              <a:t>Screw-retained solutions </a:t>
            </a:r>
          </a:p>
          <a:p>
            <a:pPr lvl="0"/>
            <a:r>
              <a:rPr lang="en-US" dirty="0"/>
              <a:t>Atlantis Bridge and Atlantis Hybrid frameworks for ceramic, composite layering or denture resin</a:t>
            </a:r>
            <a:endParaRPr lang="sv-SE" dirty="0"/>
          </a:p>
          <a:p>
            <a:pPr lvl="1"/>
            <a:r>
              <a:rPr lang="en-US" dirty="0"/>
              <a:t>Optional feature of angulated screw access up to 30 degrees off the implant/abutment axis, for optimal esthetics and function</a:t>
            </a:r>
            <a:endParaRPr lang="sv-SE" dirty="0"/>
          </a:p>
          <a:p>
            <a:endParaRPr lang="sv-SE" dirty="0"/>
          </a:p>
        </p:txBody>
      </p:sp>
      <p:sp>
        <p:nvSpPr>
          <p:cNvPr id="4" name="Date Placeholder 3"/>
          <p:cNvSpPr>
            <a:spLocks noGrp="1"/>
          </p:cNvSpPr>
          <p:nvPr>
            <p:ph type="dt" sz="half" idx="2"/>
          </p:nvPr>
        </p:nvSpPr>
        <p:spPr/>
        <p:txBody>
          <a:bodyPr/>
          <a:lstStyle/>
          <a:p>
            <a:fld id="{60CEF676-3624-EA48-BEEB-9D394F2ACE5E}" type="datetime1">
              <a:rPr lang="sv-SE" smtClean="0"/>
              <a:t>2017-09-25</a:t>
            </a:fld>
            <a:endParaRPr lang="en-GB" dirty="0"/>
          </a:p>
        </p:txBody>
      </p:sp>
      <p:sp>
        <p:nvSpPr>
          <p:cNvPr id="6" name="Slide Number Placeholder 5"/>
          <p:cNvSpPr>
            <a:spLocks noGrp="1"/>
          </p:cNvSpPr>
          <p:nvPr>
            <p:ph type="sldNum" sz="quarter" idx="4294967295"/>
          </p:nvPr>
        </p:nvSpPr>
        <p:spPr>
          <a:xfrm>
            <a:off x="330201" y="6498561"/>
            <a:ext cx="382599" cy="176675"/>
          </a:xfrm>
        </p:spPr>
        <p:txBody>
          <a:bodyPr/>
          <a:lstStyle/>
          <a:p>
            <a:fld id="{45D37B1E-C366-494F-A587-962AD9AABC83}" type="slidenum">
              <a:rPr lang="en-GB" smtClean="0"/>
              <a:pPr/>
              <a:t>9</a:t>
            </a:fld>
            <a:endParaRPr lang="en-GB"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9680" y="520210"/>
            <a:ext cx="4041549" cy="303116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946" t="-2029" r="30674" b="28017"/>
          <a:stretch/>
        </p:blipFill>
        <p:spPr>
          <a:xfrm>
            <a:off x="9534294" y="3310378"/>
            <a:ext cx="1407696" cy="1949085"/>
          </a:xfrm>
          <a:prstGeom prst="rect">
            <a:avLst/>
          </a:prstGeom>
          <a:effectLst>
            <a:softEdge rad="12700"/>
          </a:effectLst>
          <a:scene3d>
            <a:camera prst="orthographicFront">
              <a:rot lat="20999997" lon="11100003" rev="10799999"/>
            </a:camera>
            <a:lightRig rig="threePt" dir="t"/>
          </a:scene3d>
        </p:spPr>
      </p:pic>
    </p:spTree>
    <p:extLst>
      <p:ext uri="{BB962C8B-B14F-4D97-AF65-F5344CB8AC3E}">
        <p14:creationId xmlns:p14="http://schemas.microsoft.com/office/powerpoint/2010/main" val="1070568307"/>
      </p:ext>
    </p:extLst>
  </p:cSld>
  <p:clrMapOvr>
    <a:masterClrMapping/>
  </p:clrMapOvr>
  <p:timing>
    <p:tnLst>
      <p:par>
        <p:cTn id="1" dur="indefinite" restart="never" nodeType="tmRoot"/>
      </p:par>
    </p:tnLst>
  </p:timing>
</p:sld>
</file>

<file path=ppt/theme/theme1.xml><?xml version="1.0" encoding="utf-8"?>
<a:theme xmlns:a="http://schemas.openxmlformats.org/drawingml/2006/main" name="PowerPoint Template DS_16_9_Primary">
  <a:themeElements>
    <a:clrScheme name="Brugerdefineret 2">
      <a:dk1>
        <a:sysClr val="windowText" lastClr="000000"/>
      </a:dk1>
      <a:lt1>
        <a:sysClr val="window" lastClr="FFFFFF"/>
      </a:lt1>
      <a:dk2>
        <a:srgbClr val="53585B"/>
      </a:dk2>
      <a:lt2>
        <a:srgbClr val="F1F0F0"/>
      </a:lt2>
      <a:accent1>
        <a:srgbClr val="0077C8"/>
      </a:accent1>
      <a:accent2>
        <a:srgbClr val="F8A700"/>
      </a:accent2>
      <a:accent3>
        <a:srgbClr val="53585B"/>
      </a:accent3>
      <a:accent4>
        <a:srgbClr val="49A0D8"/>
      </a:accent4>
      <a:accent5>
        <a:srgbClr val="FDC56B"/>
      </a:accent5>
      <a:accent6>
        <a:srgbClr val="D9D7D7"/>
      </a:accent6>
      <a:hlink>
        <a:srgbClr val="0077C8"/>
      </a:hlink>
      <a:folHlink>
        <a:srgbClr val="F8A700"/>
      </a:folHlink>
    </a:clrScheme>
    <a:fontScheme name="SD 20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72000" rIns="72000" bIns="7200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defPPr>
      </a:lstStyle>
    </a:txDef>
  </a:objectDefaults>
  <a:extraClrSchemeLst/>
  <a:extLst>
    <a:ext uri="{05A4C25C-085E-4340-85A3-A5531E510DB2}">
      <thm15:themeFamily xmlns:thm15="http://schemas.microsoft.com/office/thememl/2012/main" name="DS_16_9_fin.potx" id="{8347E96F-7458-4ED4-BA18-4B03D72AA2B0}" vid="{CB7F50BA-1587-4910-816B-B8EF6FC894DB}"/>
    </a:ext>
  </a:extLst>
</a:theme>
</file>

<file path=ppt/theme/theme2.xml><?xml version="1.0" encoding="utf-8"?>
<a:theme xmlns:a="http://schemas.openxmlformats.org/drawingml/2006/main" name="Office Theme">
  <a:themeElements>
    <a:clrScheme name="SD 2016">
      <a:dk1>
        <a:sysClr val="windowText" lastClr="000000"/>
      </a:dk1>
      <a:lt1>
        <a:sysClr val="window" lastClr="FFFFFF"/>
      </a:lt1>
      <a:dk2>
        <a:srgbClr val="53585B"/>
      </a:dk2>
      <a:lt2>
        <a:srgbClr val="F1F0F0"/>
      </a:lt2>
      <a:accent1>
        <a:srgbClr val="0077C8"/>
      </a:accent1>
      <a:accent2>
        <a:srgbClr val="F8A700"/>
      </a:accent2>
      <a:accent3>
        <a:srgbClr val="53585B"/>
      </a:accent3>
      <a:accent4>
        <a:srgbClr val="1142AA"/>
      </a:accent4>
      <a:accent5>
        <a:srgbClr val="FDC56B"/>
      </a:accent5>
      <a:accent6>
        <a:srgbClr val="49A0D8"/>
      </a:accent6>
      <a:hlink>
        <a:srgbClr val="0077C8"/>
      </a:hlink>
      <a:folHlink>
        <a:srgbClr val="F8A700"/>
      </a:folHlink>
    </a:clrScheme>
    <a:fontScheme name="SD 20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SD 2016">
      <a:dk1>
        <a:sysClr val="windowText" lastClr="000000"/>
      </a:dk1>
      <a:lt1>
        <a:sysClr val="window" lastClr="FFFFFF"/>
      </a:lt1>
      <a:dk2>
        <a:srgbClr val="53585B"/>
      </a:dk2>
      <a:lt2>
        <a:srgbClr val="F1F0F0"/>
      </a:lt2>
      <a:accent1>
        <a:srgbClr val="0077C8"/>
      </a:accent1>
      <a:accent2>
        <a:srgbClr val="F8A700"/>
      </a:accent2>
      <a:accent3>
        <a:srgbClr val="53585B"/>
      </a:accent3>
      <a:accent4>
        <a:srgbClr val="1142AA"/>
      </a:accent4>
      <a:accent5>
        <a:srgbClr val="FDC56B"/>
      </a:accent5>
      <a:accent6>
        <a:srgbClr val="49A0D8"/>
      </a:accent6>
      <a:hlink>
        <a:srgbClr val="0077C8"/>
      </a:hlink>
      <a:folHlink>
        <a:srgbClr val="F8A700"/>
      </a:folHlink>
    </a:clrScheme>
    <a:fontScheme name="SD 2016">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rugerdefineret 2">
    <a:dk1>
      <a:sysClr val="windowText" lastClr="000000"/>
    </a:dk1>
    <a:lt1>
      <a:sysClr val="window" lastClr="FFFFFF"/>
    </a:lt1>
    <a:dk2>
      <a:srgbClr val="53585B"/>
    </a:dk2>
    <a:lt2>
      <a:srgbClr val="F1F0F0"/>
    </a:lt2>
    <a:accent1>
      <a:srgbClr val="0077C8"/>
    </a:accent1>
    <a:accent2>
      <a:srgbClr val="F8A700"/>
    </a:accent2>
    <a:accent3>
      <a:srgbClr val="53585B"/>
    </a:accent3>
    <a:accent4>
      <a:srgbClr val="49A0D8"/>
    </a:accent4>
    <a:accent5>
      <a:srgbClr val="FDC56B"/>
    </a:accent5>
    <a:accent6>
      <a:srgbClr val="D9D7D7"/>
    </a:accent6>
    <a:hlink>
      <a:srgbClr val="0077C8"/>
    </a:hlink>
    <a:folHlink>
      <a:srgbClr val="F8A700"/>
    </a:folHlink>
  </a:clrScheme>
</a:themeOverride>
</file>

<file path=ppt/theme/themeOverride2.xml><?xml version="1.0" encoding="utf-8"?>
<a:themeOverride xmlns:a="http://schemas.openxmlformats.org/drawingml/2006/main">
  <a:clrScheme name="Brugerdefineret 2">
    <a:dk1>
      <a:sysClr val="windowText" lastClr="000000"/>
    </a:dk1>
    <a:lt1>
      <a:sysClr val="window" lastClr="FFFFFF"/>
    </a:lt1>
    <a:dk2>
      <a:srgbClr val="53585B"/>
    </a:dk2>
    <a:lt2>
      <a:srgbClr val="F1F0F0"/>
    </a:lt2>
    <a:accent1>
      <a:srgbClr val="0077C8"/>
    </a:accent1>
    <a:accent2>
      <a:srgbClr val="F8A700"/>
    </a:accent2>
    <a:accent3>
      <a:srgbClr val="53585B"/>
    </a:accent3>
    <a:accent4>
      <a:srgbClr val="49A0D8"/>
    </a:accent4>
    <a:accent5>
      <a:srgbClr val="FDC56B"/>
    </a:accent5>
    <a:accent6>
      <a:srgbClr val="D9D7D7"/>
    </a:accent6>
    <a:hlink>
      <a:srgbClr val="0077C8"/>
    </a:hlink>
    <a:folHlink>
      <a:srgbClr val="F8A7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T Document" ma:contentTypeID="0x010100A751B7E93A434ACAA82630F18E67A39A0041FF89283897F642A4932C043D24B26C" ma:contentTypeVersion="3" ma:contentTypeDescription="AT Document Content Type. This is the base content type for all AT document content types" ma:contentTypeScope="" ma:versionID="c6226c2bbaad97f390d65fcb640e2863">
  <xsd:schema xmlns:xsd="http://www.w3.org/2001/XMLSchema" xmlns:p="http://schemas.microsoft.com/office/2006/metadata/properties" xmlns:ns1="http://schemas.microsoft.com/sharepoint/v3" targetNamespace="http://schemas.microsoft.com/office/2006/metadata/properties" ma:root="true" ma:fieldsID="df9e1625152696435f61289fe5076994" ns1:_="">
    <xsd:import namespace="http://schemas.microsoft.com/sharepoint/v3"/>
    <xsd:element name="properties">
      <xsd:complexType>
        <xsd:sequence>
          <xsd:element name="documentManagement">
            <xsd:complexType>
              <xsd:all>
                <xsd:element ref="ns1:SC_Description" minOccurs="0"/>
                <xsd:element ref="ns1:SC_OrgId" minOccurs="0"/>
                <xsd:element ref="ns1:SC_DocumentId" minOccurs="0"/>
                <xsd:element ref="ns1:SC_ProductArea"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SC_Description" ma:index="9" nillable="true" ma:displayName="Description" ma:hidden="true" ma:internalName="SC_Description" ma:readOnly="false">
      <xsd:simpleType>
        <xsd:restriction base="dms:Note">
          <xsd:maxLength value="1000"/>
        </xsd:restriction>
      </xsd:simpleType>
    </xsd:element>
    <xsd:element name="SC_OrgId" ma:index="10" nillable="true" ma:displayName="Organization Id" ma:format="Dropdown" ma:internalName="SC_OrgId" ma:readOnly="false">
      <xsd:simpleType>
        <xsd:restriction base="dms:Choice">
          <xsd:enumeration value="T"/>
          <xsd:enumeration value="TL"/>
          <xsd:enumeration value="A"/>
          <xsd:enumeration value="AF"/>
          <xsd:enumeration value="AI"/>
          <xsd:enumeration value="AS"/>
          <xsd:enumeration value="H"/>
          <xsd:enumeration value="M"/>
          <xsd:enumeration value="MC"/>
          <xsd:enumeration value="MD"/>
          <xsd:enumeration value="MH"/>
          <xsd:enumeration value="MS"/>
          <xsd:enumeration value="MP"/>
          <xsd:enumeration value="P"/>
          <xsd:enumeration value="PA"/>
          <xsd:enumeration value="PB"/>
          <xsd:enumeration value="PH"/>
          <xsd:enumeration value="PF"/>
          <xsd:enumeration value="PG"/>
          <xsd:enumeration value="PO"/>
          <xsd:enumeration value="PS"/>
          <xsd:enumeration value="PU"/>
          <xsd:enumeration value="PV"/>
          <xsd:enumeration value="PX"/>
          <xsd:enumeration value="Q"/>
          <xsd:enumeration value="QA"/>
          <xsd:enumeration value="QD"/>
          <xsd:enumeration value="QE"/>
          <xsd:enumeration value="QL"/>
          <xsd:enumeration value="QS"/>
          <xsd:enumeration value="QU"/>
          <xsd:enumeration value="R"/>
          <xsd:enumeration value="RA"/>
          <xsd:enumeration value="RI"/>
          <xsd:enumeration value="RS"/>
          <xsd:enumeration value="RX"/>
          <xsd:enumeration value="S"/>
        </xsd:restriction>
      </xsd:simpleType>
    </xsd:element>
    <xsd:element name="SC_DocumentId" ma:index="11" nillable="true" ma:displayName="Document Id" ma:description="" ma:internalName="SC_DocumentId" ma:readOnly="true">
      <xsd:simpleType>
        <xsd:restriction base="dms:Text">
          <xsd:maxLength value="255"/>
        </xsd:restriction>
      </xsd:simpleType>
    </xsd:element>
    <xsd:element name="SC_ProductArea" ma:index="12" nillable="true" ma:displayName="Product Area" ma:format="Dropdown" ma:internalName="SC_ProductArea" ma:readOnly="false">
      <xsd:simpleType>
        <xsd:restriction base="dms:Choice">
          <xsd:enumeration value="Health Care"/>
          <xsd:enumeration value="Dental"/>
          <xsd:enumeration value="Other"/>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8"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C_ProductArea xmlns="http://schemas.microsoft.com/sharepoint/v3">Dental</SC_ProductArea>
    <SC_OrgId xmlns="http://schemas.microsoft.com/sharepoint/v3">MD</SC_OrgId>
    <SC_Description xmlns="http://schemas.microsoft.com/sharepoint/v3" xsi:nil="true"/>
    <SC_DocumentId xmlns="http://schemas.microsoft.com/sharepoint/v3">2016-0029925</SC_DocumentId>
  </documentManagement>
</p:properties>
</file>

<file path=customXml/itemProps1.xml><?xml version="1.0" encoding="utf-8"?>
<ds:datastoreItem xmlns:ds="http://schemas.openxmlformats.org/officeDocument/2006/customXml" ds:itemID="{095C7AFF-7277-4698-942B-E5F373DE9B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F58BACF0-2A03-4FA6-B906-60683CE27189}">
  <ds:schemaRefs>
    <ds:schemaRef ds:uri="http://schemas.microsoft.com/sharepoint/v3/contenttype/forms"/>
  </ds:schemaRefs>
</ds:datastoreItem>
</file>

<file path=customXml/itemProps3.xml><?xml version="1.0" encoding="utf-8"?>
<ds:datastoreItem xmlns:ds="http://schemas.openxmlformats.org/officeDocument/2006/customXml" ds:itemID="{8248B98E-646E-4220-B738-71A39C0B56C1}">
  <ds:schemaRefs>
    <ds:schemaRef ds:uri="http://schemas.microsoft.com/sharepoint/v3"/>
    <ds:schemaRef ds:uri="http://www.w3.org/XML/1998/namespace"/>
    <ds:schemaRef ds:uri="http://schemas.openxmlformats.org/package/2006/metadata/core-properties"/>
    <ds:schemaRef ds:uri="http://schemas.microsoft.com/office/2006/metadata/properties"/>
    <ds:schemaRef ds:uri="http://purl.org/dc/terms/"/>
    <ds:schemaRef ds:uri="http://purl.org/dc/elements/1.1/"/>
    <ds:schemaRef ds:uri="http://purl.org/dc/dcmitype/"/>
    <ds:schemaRef ds:uri="http://schemas.microsoft.com/office/2006/documentManagement/types"/>
  </ds:schemaRefs>
</ds:datastoreItem>
</file>

<file path=docProps/app.xml><?xml version="1.0" encoding="utf-8"?>
<Properties xmlns="http://schemas.openxmlformats.org/officeDocument/2006/extended-properties" xmlns:vt="http://schemas.openxmlformats.org/officeDocument/2006/docPropsVTypes">
  <Template/>
  <TotalTime>0</TotalTime>
  <Words>4653</Words>
  <Application>Microsoft Office PowerPoint</Application>
  <PresentationFormat>Widescreen</PresentationFormat>
  <Paragraphs>712</Paragraphs>
  <Slides>44</Slides>
  <Notes>44</Notes>
  <HiddenSlides>0</HiddenSlides>
  <MMClips>0</MMClips>
  <ScaleCrop>false</ScaleCrop>
  <HeadingPairs>
    <vt:vector size="8" baseType="variant">
      <vt:variant>
        <vt:lpstr>Fonts Used</vt:lpstr>
      </vt:variant>
      <vt:variant>
        <vt:i4>3</vt:i4>
      </vt:variant>
      <vt:variant>
        <vt:lpstr>Theme</vt:lpstr>
      </vt:variant>
      <vt:variant>
        <vt:i4>1</vt:i4>
      </vt:variant>
      <vt:variant>
        <vt:lpstr>Slide Titles</vt:lpstr>
      </vt:variant>
      <vt:variant>
        <vt:i4>44</vt:i4>
      </vt:variant>
      <vt:variant>
        <vt:lpstr>Custom Shows</vt:lpstr>
      </vt:variant>
      <vt:variant>
        <vt:i4>8</vt:i4>
      </vt:variant>
    </vt:vector>
  </HeadingPairs>
  <TitlesOfParts>
    <vt:vector size="56" baseType="lpstr">
      <vt:lpstr>Arial</vt:lpstr>
      <vt:lpstr>Times New Roman</vt:lpstr>
      <vt:lpstr>Wingdings</vt:lpstr>
      <vt:lpstr>PowerPoint Template DS_16_9_Primary</vt:lpstr>
      <vt:lpstr>SmartFix® concept   Product presentation Astra Tech Implant System® EV </vt:lpstr>
      <vt:lpstr>SmartFix® treatment concept  – Edentulous maxilla and /or mandible </vt:lpstr>
      <vt:lpstr>Why SmartFix® concept?  </vt:lpstr>
      <vt:lpstr>Why SmartFix® concept?   </vt:lpstr>
      <vt:lpstr>SmartFix® concept – Astra Tech Implant System® EV</vt:lpstr>
      <vt:lpstr>SmartFix® concept – Astra Tech Implant System® EV</vt:lpstr>
      <vt:lpstr>Why choose SmartFix® concept  - Simplant® computer guided implant treatment </vt:lpstr>
      <vt:lpstr>Why choose SmartFix® concept - Astra Tech Implant System® EV </vt:lpstr>
      <vt:lpstr>Why choose SmartFix® concept - Atlantis® patient-specific suprastructures </vt:lpstr>
      <vt:lpstr>Why choose SmartFix® concept - Atlantis® patient-specific suprastructures </vt:lpstr>
      <vt:lpstr>Why choose SmartFix® concept - Astra Tech Implant System® EV – Restorative versatility </vt:lpstr>
      <vt:lpstr>PowerPoint Presentation</vt:lpstr>
      <vt:lpstr>Multibase EV abutments</vt:lpstr>
      <vt:lpstr>PowerPoint Presentation</vt:lpstr>
      <vt:lpstr>Multibase Abutment EV 17˚and 30˚ </vt:lpstr>
      <vt:lpstr>Multibase Abutment EV 17˚ and 30˚ </vt:lpstr>
      <vt:lpstr>Multibase Abutment EV 17˚ and 30˚ specific parts   </vt:lpstr>
      <vt:lpstr>Multibase Abutment EV (straight) </vt:lpstr>
      <vt:lpstr>Multibase Abutment EV (straight) </vt:lpstr>
      <vt:lpstr>Multibase Abutment EV (straight) Specific parts</vt:lpstr>
      <vt:lpstr>General prosthetic instruments needed</vt:lpstr>
      <vt:lpstr>PowerPoint Presentation</vt:lpstr>
      <vt:lpstr>PowerPoint Presentation</vt:lpstr>
      <vt:lpstr>Minimal height for the prosthetic components </vt:lpstr>
      <vt:lpstr>PowerPoint Presentation</vt:lpstr>
      <vt:lpstr>PowerPoint Presentation</vt:lpstr>
      <vt:lpstr>PowerPoint Presentation</vt:lpstr>
      <vt:lpstr>Bone Reamers EV</vt:lpstr>
      <vt:lpstr>Bone Reamer EV</vt:lpstr>
      <vt:lpstr>Bone Reamer EV</vt:lpstr>
      <vt:lpstr>Step-by-step Bone Reamer EV(optional)</vt:lpstr>
      <vt:lpstr>PowerPoint Presentation</vt:lpstr>
      <vt:lpstr>Step-by-step SmartFix® Guide EV(optional)</vt:lpstr>
      <vt:lpstr>Step-by-step procedure - Implant installation</vt:lpstr>
      <vt:lpstr>Step-by-step procedure - Abutment connection Multibase Abutment EV 30˚ </vt:lpstr>
      <vt:lpstr>Step-by-step procedure - Abutment connection  Multibase Abutment EV straight</vt:lpstr>
      <vt:lpstr>Step-by-step procedure – Immediate temporization  The following procedure is a technique where a denture is used as the base for a temporary restoration.</vt:lpstr>
      <vt:lpstr>Step-by-step procedure – Immediate temporization   The following procedure is a technique where a denture is used as the base for a temporary restoration.</vt:lpstr>
      <vt:lpstr>Step-by-step procedure - Prosthetic and laboratory Below is a step-by-step procedure using an open tray procedure.   </vt:lpstr>
      <vt:lpstr>Step-by-step procedure - Prosthetic and laboratory </vt:lpstr>
      <vt:lpstr>Step-by-step Prosthetic and laboratory procedures </vt:lpstr>
      <vt:lpstr>Step-by-step procedure – Verification jig </vt:lpstr>
      <vt:lpstr>Step-by-step procedure – Verification jig </vt:lpstr>
      <vt:lpstr>The ease of using the SmartFix® concept</vt:lpstr>
      <vt:lpstr>SmartFix Guide</vt:lpstr>
      <vt:lpstr>Implant placement</vt:lpstr>
      <vt:lpstr>Bone Reamer EV</vt:lpstr>
      <vt:lpstr>Multibase 30</vt:lpstr>
      <vt:lpstr>Multibase straight</vt:lpstr>
      <vt:lpstr>Immediate temporization</vt:lpstr>
      <vt:lpstr>Prosthetic and lab</vt:lpstr>
      <vt:lpstr>verification jig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2016-03-03T10:33:13Z</dcterms:created>
  <dcterms:modified xsi:type="dcterms:W3CDTF">2017-09-25T19:00:48Z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www.skabelon.dk</vt:lpwstr>
  </property>
  <property fmtid="{D5CDD505-2E9C-101B-9397-08002B2CF9AE}" pid="3" name="ContentTypeId">
    <vt:lpwstr>0x010100A751B7E93A434ACAA82630F18E67A39A0041FF89283897F642A4932C043D24B26C</vt:lpwstr>
  </property>
  <property fmtid="{D5CDD505-2E9C-101B-9397-08002B2CF9AE}" pid="4" name="SharedWithUsers">
    <vt:lpwstr>Morris, Carol3978</vt:lpwstr>
  </property>
  <property fmtid="{D5CDD505-2E9C-101B-9397-08002B2CF9AE}" pid="5" name="Category">
    <vt:lpwstr>4</vt:lpwstr>
  </property>
</Properties>
</file>