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73" r:id="rId5"/>
    <p:sldId id="353" r:id="rId6"/>
    <p:sldId id="265" r:id="rId7"/>
    <p:sldId id="302" r:id="rId8"/>
    <p:sldId id="292" r:id="rId9"/>
    <p:sldId id="326" r:id="rId10"/>
    <p:sldId id="328" r:id="rId11"/>
    <p:sldId id="321" r:id="rId12"/>
    <p:sldId id="332" r:id="rId13"/>
    <p:sldId id="324" r:id="rId14"/>
    <p:sldId id="325" r:id="rId15"/>
    <p:sldId id="354" r:id="rId16"/>
    <p:sldId id="355" r:id="rId17"/>
    <p:sldId id="357" r:id="rId18"/>
    <p:sldId id="358" r:id="rId19"/>
    <p:sldId id="361" r:id="rId20"/>
    <p:sldId id="337" r:id="rId21"/>
    <p:sldId id="339" r:id="rId22"/>
    <p:sldId id="340" r:id="rId23"/>
    <p:sldId id="341" r:id="rId24"/>
    <p:sldId id="342" r:id="rId25"/>
    <p:sldId id="301" r:id="rId26"/>
    <p:sldId id="343" r:id="rId27"/>
    <p:sldId id="344" r:id="rId28"/>
    <p:sldId id="348" r:id="rId29"/>
    <p:sldId id="303" r:id="rId30"/>
    <p:sldId id="346" r:id="rId31"/>
    <p:sldId id="347" r:id="rId32"/>
    <p:sldId id="349" r:id="rId33"/>
    <p:sldId id="350" r:id="rId34"/>
    <p:sldId id="307" r:id="rId35"/>
    <p:sldId id="306" r:id="rId36"/>
    <p:sldId id="308" r:id="rId37"/>
    <p:sldId id="312" r:id="rId38"/>
    <p:sldId id="313" r:id="rId39"/>
    <p:sldId id="274" r:id="rId4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yst layout 2 - Marker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yst layout 3 - Marker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79914" autoAdjust="0"/>
  </p:normalViewPr>
  <p:slideViewPr>
    <p:cSldViewPr snapToGrid="0" showGuides="1">
      <p:cViewPr varScale="1">
        <p:scale>
          <a:sx n="106" d="100"/>
          <a:sy n="106" d="100"/>
        </p:scale>
        <p:origin x="72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4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3576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54657A-DB7C-4792-8F38-D90C0C51FA15}" type="datetimeFigureOut">
              <a:rPr lang="en-GB" smtClean="0"/>
              <a:t>16/06/2017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D580E4-869C-47B4-97E2-9E4FBD1780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031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16/06/2017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989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05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24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07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448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921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756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921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15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50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11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53585B"/>
                </a:solidFill>
              </a:rPr>
              <a:t>Designed for the widest range of dental surgery and implant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356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814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505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186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510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026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122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954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080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195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43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4502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377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749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884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9890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12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33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957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83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100% cortical human bone with minerals removed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slightly shorter integration time due to demineralized nature of the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78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100% cancellous human bone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150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Indicated for various surgical application such as extraction socket, ridge augmentation and preservation, sinus lift, </a:t>
            </a:r>
            <a:r>
              <a:rPr lang="en-US" sz="1200" dirty="0" err="1" smtClean="0"/>
              <a:t>apicoectomy</a:t>
            </a:r>
            <a:r>
              <a:rPr lang="en-US" sz="1200" dirty="0" smtClean="0"/>
              <a:t>, as well as in combination with prosthetic devices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 smtClean="0"/>
              <a:t>Combination product provides optimum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38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419792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Click on the icon to insert a picture</a:t>
            </a:r>
            <a:endParaRPr lang="en-GB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5419792"/>
            <a:ext cx="12183576" cy="143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smtClean="0"/>
          </a:p>
        </p:txBody>
      </p:sp>
      <p:sp>
        <p:nvSpPr>
          <p:cNvPr id="15" name="Rektangel 14"/>
          <p:cNvSpPr/>
          <p:nvPr userDrawn="1"/>
        </p:nvSpPr>
        <p:spPr>
          <a:xfrm>
            <a:off x="8576442" y="-10886"/>
            <a:ext cx="361555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smtClean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0200" y="2094357"/>
            <a:ext cx="4862400" cy="1231078"/>
          </a:xfrm>
          <a:noFill/>
        </p:spPr>
        <p:txBody>
          <a:bodyPr lIns="0" tIns="0" rIns="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 rotWithShape="1">
          <a:blip r:embed="rId2"/>
          <a:srcRect t="40461" r="82808" b="6382"/>
          <a:stretch/>
        </p:blipFill>
        <p:spPr>
          <a:xfrm>
            <a:off x="284953" y="5978941"/>
            <a:ext cx="825791" cy="410577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200" y="5651195"/>
            <a:ext cx="11530013" cy="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7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555625"/>
            <a:ext cx="9566837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70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555625"/>
            <a:ext cx="9566837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85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Click on the icon to insert a picture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559229"/>
            <a:ext cx="9566837" cy="2052768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9370165" y="5861278"/>
            <a:ext cx="2821836" cy="569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88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gradFill flip="none" rotWithShape="1">
          <a:gsLst>
            <a:gs pos="0">
              <a:schemeClr val="bg2"/>
            </a:gs>
            <a:gs pos="21000">
              <a:schemeClr val="bg2"/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0201" y="555625"/>
            <a:ext cx="3640668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2000" b="0" dirty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092700" y="1822450"/>
            <a:ext cx="2006600" cy="2633663"/>
            <a:chOff x="2335" y="1148"/>
            <a:chExt cx="1264" cy="1659"/>
          </a:xfrm>
        </p:grpSpPr>
        <p:sp>
          <p:nvSpPr>
            <p:cNvPr id="10" name="Freeform 18"/>
            <p:cNvSpPr>
              <a:spLocks/>
            </p:cNvSpPr>
            <p:nvPr userDrawn="1"/>
          </p:nvSpPr>
          <p:spPr bwMode="auto">
            <a:xfrm>
              <a:off x="2335" y="1148"/>
              <a:ext cx="1264" cy="1050"/>
            </a:xfrm>
            <a:custGeom>
              <a:avLst/>
              <a:gdLst>
                <a:gd name="T0" fmla="*/ 197 w 672"/>
                <a:gd name="T1" fmla="*/ 0 h 557"/>
                <a:gd name="T2" fmla="*/ 670 w 672"/>
                <a:gd name="T3" fmla="*/ 430 h 557"/>
                <a:gd name="T4" fmla="*/ 652 w 672"/>
                <a:gd name="T5" fmla="*/ 557 h 557"/>
                <a:gd name="T6" fmla="*/ 306 w 672"/>
                <a:gd name="T7" fmla="*/ 354 h 557"/>
                <a:gd name="T8" fmla="*/ 306 w 672"/>
                <a:gd name="T9" fmla="*/ 354 h 557"/>
                <a:gd name="T10" fmla="*/ 0 w 672"/>
                <a:gd name="T11" fmla="*/ 67 h 557"/>
                <a:gd name="T12" fmla="*/ 0 w 672"/>
                <a:gd name="T13" fmla="*/ 1 h 557"/>
                <a:gd name="T14" fmla="*/ 197 w 672"/>
                <a:gd name="T1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557">
                  <a:moveTo>
                    <a:pt x="197" y="0"/>
                  </a:moveTo>
                  <a:cubicBezTo>
                    <a:pt x="476" y="0"/>
                    <a:pt x="672" y="177"/>
                    <a:pt x="670" y="430"/>
                  </a:cubicBezTo>
                  <a:cubicBezTo>
                    <a:pt x="670" y="486"/>
                    <a:pt x="663" y="516"/>
                    <a:pt x="652" y="557"/>
                  </a:cubicBezTo>
                  <a:cubicBezTo>
                    <a:pt x="609" y="439"/>
                    <a:pt x="489" y="392"/>
                    <a:pt x="306" y="354"/>
                  </a:cubicBezTo>
                  <a:cubicBezTo>
                    <a:pt x="306" y="354"/>
                    <a:pt x="306" y="354"/>
                    <a:pt x="306" y="354"/>
                  </a:cubicBezTo>
                  <a:cubicBezTo>
                    <a:pt x="44" y="291"/>
                    <a:pt x="0" y="223"/>
                    <a:pt x="0" y="6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98" y="0"/>
                    <a:pt x="197" y="0"/>
                  </a:cubicBezTo>
                </a:path>
              </a:pathLst>
            </a:custGeom>
            <a:solidFill>
              <a:srgbClr val="55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9"/>
            <p:cNvSpPr>
              <a:spLocks/>
            </p:cNvSpPr>
            <p:nvPr userDrawn="1"/>
          </p:nvSpPr>
          <p:spPr bwMode="auto">
            <a:xfrm>
              <a:off x="2335" y="1923"/>
              <a:ext cx="1025" cy="884"/>
            </a:xfrm>
            <a:custGeom>
              <a:avLst/>
              <a:gdLst>
                <a:gd name="T0" fmla="*/ 545 w 545"/>
                <a:gd name="T1" fmla="*/ 286 h 469"/>
                <a:gd name="T2" fmla="*/ 260 w 545"/>
                <a:gd name="T3" fmla="*/ 100 h 469"/>
                <a:gd name="T4" fmla="*/ 0 w 545"/>
                <a:gd name="T5" fmla="*/ 0 h 469"/>
                <a:gd name="T6" fmla="*/ 0 w 545"/>
                <a:gd name="T7" fmla="*/ 391 h 469"/>
                <a:gd name="T8" fmla="*/ 250 w 545"/>
                <a:gd name="T9" fmla="*/ 469 h 469"/>
                <a:gd name="T10" fmla="*/ 545 w 545"/>
                <a:gd name="T11" fmla="*/ 28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" h="469">
                  <a:moveTo>
                    <a:pt x="545" y="286"/>
                  </a:moveTo>
                  <a:cubicBezTo>
                    <a:pt x="545" y="192"/>
                    <a:pt x="496" y="153"/>
                    <a:pt x="260" y="100"/>
                  </a:cubicBezTo>
                  <a:cubicBezTo>
                    <a:pt x="116" y="68"/>
                    <a:pt x="57" y="33"/>
                    <a:pt x="0" y="0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79" y="440"/>
                    <a:pt x="191" y="469"/>
                    <a:pt x="250" y="469"/>
                  </a:cubicBezTo>
                  <a:cubicBezTo>
                    <a:pt x="449" y="469"/>
                    <a:pt x="545" y="382"/>
                    <a:pt x="545" y="286"/>
                  </a:cubicBezTo>
                </a:path>
              </a:pathLst>
            </a:custGeom>
            <a:solidFill>
              <a:srgbClr val="55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6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0201" y="555625"/>
            <a:ext cx="3640668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2000" b="0" dirty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5092700" y="1822450"/>
            <a:ext cx="2006600" cy="2633663"/>
            <a:chOff x="2335" y="1148"/>
            <a:chExt cx="1264" cy="1659"/>
          </a:xfrm>
        </p:grpSpPr>
        <p:sp>
          <p:nvSpPr>
            <p:cNvPr id="13" name="Freeform 18"/>
            <p:cNvSpPr>
              <a:spLocks/>
            </p:cNvSpPr>
            <p:nvPr userDrawn="1"/>
          </p:nvSpPr>
          <p:spPr bwMode="auto">
            <a:xfrm>
              <a:off x="2335" y="1148"/>
              <a:ext cx="1264" cy="1050"/>
            </a:xfrm>
            <a:custGeom>
              <a:avLst/>
              <a:gdLst>
                <a:gd name="T0" fmla="*/ 197 w 672"/>
                <a:gd name="T1" fmla="*/ 0 h 557"/>
                <a:gd name="T2" fmla="*/ 670 w 672"/>
                <a:gd name="T3" fmla="*/ 430 h 557"/>
                <a:gd name="T4" fmla="*/ 652 w 672"/>
                <a:gd name="T5" fmla="*/ 557 h 557"/>
                <a:gd name="T6" fmla="*/ 306 w 672"/>
                <a:gd name="T7" fmla="*/ 354 h 557"/>
                <a:gd name="T8" fmla="*/ 306 w 672"/>
                <a:gd name="T9" fmla="*/ 354 h 557"/>
                <a:gd name="T10" fmla="*/ 0 w 672"/>
                <a:gd name="T11" fmla="*/ 67 h 557"/>
                <a:gd name="T12" fmla="*/ 0 w 672"/>
                <a:gd name="T13" fmla="*/ 1 h 557"/>
                <a:gd name="T14" fmla="*/ 197 w 672"/>
                <a:gd name="T1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557">
                  <a:moveTo>
                    <a:pt x="197" y="0"/>
                  </a:moveTo>
                  <a:cubicBezTo>
                    <a:pt x="476" y="0"/>
                    <a:pt x="672" y="177"/>
                    <a:pt x="670" y="430"/>
                  </a:cubicBezTo>
                  <a:cubicBezTo>
                    <a:pt x="670" y="486"/>
                    <a:pt x="663" y="516"/>
                    <a:pt x="652" y="557"/>
                  </a:cubicBezTo>
                  <a:cubicBezTo>
                    <a:pt x="609" y="439"/>
                    <a:pt x="489" y="392"/>
                    <a:pt x="306" y="354"/>
                  </a:cubicBezTo>
                  <a:cubicBezTo>
                    <a:pt x="306" y="354"/>
                    <a:pt x="306" y="354"/>
                    <a:pt x="306" y="354"/>
                  </a:cubicBezTo>
                  <a:cubicBezTo>
                    <a:pt x="44" y="291"/>
                    <a:pt x="0" y="223"/>
                    <a:pt x="0" y="6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98" y="0"/>
                    <a:pt x="19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9"/>
            <p:cNvSpPr>
              <a:spLocks/>
            </p:cNvSpPr>
            <p:nvPr userDrawn="1"/>
          </p:nvSpPr>
          <p:spPr bwMode="auto">
            <a:xfrm>
              <a:off x="2335" y="1923"/>
              <a:ext cx="1025" cy="884"/>
            </a:xfrm>
            <a:custGeom>
              <a:avLst/>
              <a:gdLst>
                <a:gd name="T0" fmla="*/ 545 w 545"/>
                <a:gd name="T1" fmla="*/ 286 h 469"/>
                <a:gd name="T2" fmla="*/ 260 w 545"/>
                <a:gd name="T3" fmla="*/ 100 h 469"/>
                <a:gd name="T4" fmla="*/ 0 w 545"/>
                <a:gd name="T5" fmla="*/ 0 h 469"/>
                <a:gd name="T6" fmla="*/ 0 w 545"/>
                <a:gd name="T7" fmla="*/ 391 h 469"/>
                <a:gd name="T8" fmla="*/ 250 w 545"/>
                <a:gd name="T9" fmla="*/ 469 h 469"/>
                <a:gd name="T10" fmla="*/ 545 w 545"/>
                <a:gd name="T11" fmla="*/ 28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" h="469">
                  <a:moveTo>
                    <a:pt x="545" y="286"/>
                  </a:moveTo>
                  <a:cubicBezTo>
                    <a:pt x="545" y="192"/>
                    <a:pt x="496" y="153"/>
                    <a:pt x="260" y="100"/>
                  </a:cubicBezTo>
                  <a:cubicBezTo>
                    <a:pt x="116" y="68"/>
                    <a:pt x="57" y="33"/>
                    <a:pt x="0" y="0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79" y="440"/>
                    <a:pt x="191" y="469"/>
                    <a:pt x="250" y="469"/>
                  </a:cubicBezTo>
                  <a:cubicBezTo>
                    <a:pt x="449" y="469"/>
                    <a:pt x="545" y="382"/>
                    <a:pt x="545" y="2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2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419792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Click on the icon to insert a picture</a:t>
            </a:r>
            <a:endParaRPr lang="en-GB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5419792"/>
            <a:ext cx="12183576" cy="143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smtClean="0"/>
          </a:p>
        </p:txBody>
      </p:sp>
      <p:sp>
        <p:nvSpPr>
          <p:cNvPr id="15" name="Rektangel 14"/>
          <p:cNvSpPr/>
          <p:nvPr userDrawn="1"/>
        </p:nvSpPr>
        <p:spPr>
          <a:xfrm>
            <a:off x="8576442" y="-10886"/>
            <a:ext cx="361555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200" y="5985949"/>
            <a:ext cx="5621338" cy="376755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0200" y="2094357"/>
            <a:ext cx="4862400" cy="1231078"/>
          </a:xfrm>
          <a:noFill/>
        </p:spPr>
        <p:txBody>
          <a:bodyPr lIns="0" tIns="0" rIns="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200" y="5651195"/>
            <a:ext cx="11530013" cy="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Click on the icon to insert a picture</a:t>
            </a:r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8576442" y="-10886"/>
            <a:ext cx="361555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smtClean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330200" y="2813461"/>
            <a:ext cx="4862400" cy="1231078"/>
          </a:xfrm>
          <a:noFill/>
        </p:spPr>
        <p:txBody>
          <a:bodyPr lIns="0" tIns="0" rIns="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200" y="5985949"/>
            <a:ext cx="5461000" cy="376755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uppe 2"/>
          <p:cNvGrpSpPr/>
          <p:nvPr userDrawn="1"/>
        </p:nvGrpSpPr>
        <p:grpSpPr>
          <a:xfrm>
            <a:off x="-27279783" y="-3540034"/>
            <a:ext cx="39478305" cy="3113045"/>
            <a:chOff x="0" y="-1705702"/>
            <a:chExt cx="12192000" cy="961395"/>
          </a:xfrm>
        </p:grpSpPr>
        <p:pic>
          <p:nvPicPr>
            <p:cNvPr id="18" name="Billed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-1535009"/>
              <a:ext cx="11530013" cy="91494"/>
            </a:xfrm>
            <a:prstGeom prst="rect">
              <a:avLst/>
            </a:prstGeom>
          </p:spPr>
        </p:pic>
        <p:pic>
          <p:nvPicPr>
            <p:cNvPr id="19" name="Billede 18"/>
            <p:cNvPicPr>
              <a:picLocks noChangeAspect="1"/>
            </p:cNvPicPr>
            <p:nvPr userDrawn="1"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4221" y="-1214074"/>
              <a:ext cx="1505262" cy="427995"/>
            </a:xfrm>
            <a:prstGeom prst="rect">
              <a:avLst/>
            </a:prstGeom>
          </p:spPr>
        </p:pic>
        <p:sp>
          <p:nvSpPr>
            <p:cNvPr id="2" name="Rektangel 1"/>
            <p:cNvSpPr/>
            <p:nvPr userDrawn="1"/>
          </p:nvSpPr>
          <p:spPr>
            <a:xfrm>
              <a:off x="0" y="-1705702"/>
              <a:ext cx="12192000" cy="961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9926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Click on the icon to insert a picture</a:t>
            </a:r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8576442" y="-10886"/>
            <a:ext cx="361555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smtClean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330200" y="2813461"/>
            <a:ext cx="4862400" cy="1231078"/>
          </a:xfrm>
          <a:noFill/>
        </p:spPr>
        <p:txBody>
          <a:bodyPr lIns="0" tIns="0" rIns="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200" y="5985949"/>
            <a:ext cx="5461000" cy="376755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85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200" y="555626"/>
            <a:ext cx="11529599" cy="10017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Agenda/Program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1200" y="1825625"/>
            <a:ext cx="11529599" cy="3943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Click to edit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58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Agenda/Program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1" y="1825625"/>
            <a:ext cx="11530011" cy="3943350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31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1" y="1825625"/>
            <a:ext cx="11530011" cy="39433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r>
              <a:rPr lang="en-GB" dirty="0" smtClean="0"/>
              <a:t>Click to edit</a:t>
            </a:r>
          </a:p>
          <a:p>
            <a:pPr lvl="1"/>
            <a:r>
              <a:rPr lang="en-GB" dirty="0" smtClean="0"/>
              <a:t>Click to edit</a:t>
            </a:r>
          </a:p>
          <a:p>
            <a:pPr lvl="2"/>
            <a:r>
              <a:rPr lang="en-GB" dirty="0" smtClean="0"/>
              <a:t>Click to edit</a:t>
            </a:r>
          </a:p>
          <a:p>
            <a:pPr lvl="3"/>
            <a:r>
              <a:rPr lang="en-GB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8948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1" y="1825625"/>
            <a:ext cx="5621337" cy="3943350"/>
          </a:xfrm>
        </p:spPr>
        <p:txBody>
          <a:bodyPr/>
          <a:lstStyle/>
          <a:p>
            <a:r>
              <a:rPr lang="en-GB" dirty="0" smtClean="0"/>
              <a:t>Click to edit</a:t>
            </a:r>
          </a:p>
          <a:p>
            <a:pPr lvl="1"/>
            <a:r>
              <a:rPr lang="en-GB" dirty="0" smtClean="0"/>
              <a:t>Click to edit</a:t>
            </a:r>
          </a:p>
          <a:p>
            <a:pPr lvl="2"/>
            <a:r>
              <a:rPr lang="en-GB" dirty="0" smtClean="0"/>
              <a:t>Click to edit</a:t>
            </a:r>
          </a:p>
          <a:p>
            <a:pPr lvl="3"/>
            <a:r>
              <a:rPr lang="en-GB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463" y="1825625"/>
            <a:ext cx="5619749" cy="3943350"/>
          </a:xfrm>
        </p:spPr>
        <p:txBody>
          <a:bodyPr/>
          <a:lstStyle/>
          <a:p>
            <a:r>
              <a:rPr lang="en-GB" dirty="0" smtClean="0"/>
              <a:t>Click to edit</a:t>
            </a:r>
          </a:p>
          <a:p>
            <a:pPr lvl="1"/>
            <a:r>
              <a:rPr lang="en-GB" dirty="0" smtClean="0"/>
              <a:t>Click to edit</a:t>
            </a:r>
          </a:p>
          <a:p>
            <a:pPr lvl="2"/>
            <a:r>
              <a:rPr lang="en-GB" dirty="0" smtClean="0"/>
              <a:t>Click to edit</a:t>
            </a:r>
          </a:p>
          <a:p>
            <a:pPr lvl="3"/>
            <a:r>
              <a:rPr lang="en-GB" dirty="0" smtClean="0"/>
              <a:t>Click to edit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16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555625"/>
            <a:ext cx="9566837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61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1" y="555626"/>
            <a:ext cx="11530012" cy="1001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1" y="1825625"/>
            <a:ext cx="11530012" cy="3943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level</a:t>
            </a:r>
            <a:r>
              <a:rPr lang="da-DK" dirty="0" smtClean="0"/>
              <a:t> A</a:t>
            </a:r>
          </a:p>
          <a:p>
            <a:pPr lvl="1"/>
            <a:r>
              <a:rPr lang="da-DK" dirty="0" smtClean="0"/>
              <a:t>Level B</a:t>
            </a:r>
          </a:p>
          <a:p>
            <a:pPr lvl="2"/>
            <a:r>
              <a:rPr lang="da-DK" dirty="0" smtClean="0"/>
              <a:t>Level C</a:t>
            </a:r>
          </a:p>
          <a:p>
            <a:pPr lvl="3"/>
            <a:r>
              <a:rPr lang="da-DK" dirty="0" smtClean="0"/>
              <a:t>Level D</a:t>
            </a:r>
          </a:p>
          <a:p>
            <a:pPr lvl="4"/>
            <a:r>
              <a:rPr lang="da-DK" dirty="0" smtClean="0"/>
              <a:t>Level E</a:t>
            </a:r>
          </a:p>
          <a:p>
            <a:pPr lvl="5"/>
            <a:r>
              <a:rPr lang="da-DK" dirty="0" smtClean="0"/>
              <a:t>Level F</a:t>
            </a:r>
          </a:p>
          <a:p>
            <a:pPr lvl="6"/>
            <a:r>
              <a:rPr lang="da-DK" dirty="0" smtClean="0"/>
              <a:t>Level G</a:t>
            </a:r>
          </a:p>
          <a:p>
            <a:pPr lvl="7"/>
            <a:r>
              <a:rPr lang="da-DK" dirty="0" smtClean="0"/>
              <a:t>Level H</a:t>
            </a:r>
          </a:p>
          <a:p>
            <a:pPr lvl="8"/>
            <a:r>
              <a:rPr lang="da-DK" dirty="0" smtClean="0"/>
              <a:t>Level 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lede 10"/>
          <p:cNvPicPr preferRelativeResize="0"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201" y="6088857"/>
            <a:ext cx="11530012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3" r:id="rId2"/>
    <p:sldLayoutId id="2147483665" r:id="rId3"/>
    <p:sldLayoutId id="2147483667" r:id="rId4"/>
    <p:sldLayoutId id="2147483666" r:id="rId5"/>
    <p:sldLayoutId id="2147483674" r:id="rId6"/>
    <p:sldLayoutId id="2147483663" r:id="rId7"/>
    <p:sldLayoutId id="2147483664" r:id="rId8"/>
    <p:sldLayoutId id="2147483661" r:id="rId9"/>
    <p:sldLayoutId id="2147483662" r:id="rId10"/>
    <p:sldLayoutId id="2147483669" r:id="rId11"/>
    <p:sldLayoutId id="2147483675" r:id="rId12"/>
    <p:sldLayoutId id="2147483668" r:id="rId13"/>
    <p:sldLayoutId id="2147483672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8" userDrawn="1">
          <p15:clr>
            <a:srgbClr val="F26B43"/>
          </p15:clr>
        </p15:guide>
        <p15:guide id="2" pos="7471" userDrawn="1">
          <p15:clr>
            <a:srgbClr val="F26B43"/>
          </p15:clr>
        </p15:guide>
        <p15:guide id="3" orient="horz" pos="350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pos="3749" userDrawn="1">
          <p15:clr>
            <a:srgbClr val="F26B43"/>
          </p15:clr>
        </p15:guide>
        <p15:guide id="6" orient="horz" pos="1150" userDrawn="1">
          <p15:clr>
            <a:srgbClr val="F26B43"/>
          </p15:clr>
        </p15:guide>
        <p15:guide id="7" orient="horz" pos="3634" userDrawn="1">
          <p15:clr>
            <a:srgbClr val="F26B43"/>
          </p15:clr>
        </p15:guide>
        <p15:guide id="8" pos="3931" userDrawn="1">
          <p15:clr>
            <a:srgbClr val="F26B43"/>
          </p15:clr>
        </p15:guide>
        <p15:guide id="9" pos="74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5" b="10865"/>
          <a:stretch>
            <a:fillRect/>
          </a:stretch>
        </p:blipFill>
        <p:spPr/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377991" y="944765"/>
            <a:ext cx="5381112" cy="1231078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Symbios</a:t>
            </a:r>
            <a:r>
              <a:rPr lang="de-DE" sz="3600" dirty="0" smtClean="0">
                <a:solidFill>
                  <a:schemeClr val="tx2"/>
                </a:solidFill>
              </a:rPr>
              <a:t/>
            </a:r>
            <a:br>
              <a:rPr lang="de-DE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  <a:cs typeface="Arial"/>
              </a:rPr>
              <a:t>Regenerative Solutions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1551F9-C41E-4B34-AC91-21AD5F21EF08}" type="datetime1">
              <a:rPr lang="en-GB" smtClean="0"/>
              <a:t>16/06/2017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2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</a:t>
            </a:r>
            <a:r>
              <a:rPr lang="en-US" baseline="30000" dirty="0" smtClean="0"/>
              <a:t>®</a:t>
            </a:r>
            <a:r>
              <a:rPr lang="en-US" dirty="0" smtClean="0"/>
              <a:t> DBX Putty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>- </a:t>
            </a:r>
            <a:r>
              <a:rPr lang="en-US" dirty="0" smtClean="0"/>
              <a:t>Demineralized </a:t>
            </a:r>
            <a:r>
              <a:rPr lang="en-US" dirty="0"/>
              <a:t>Bone </a:t>
            </a:r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784681"/>
            <a:ext cx="10615303" cy="1412875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400" dirty="0" smtClean="0"/>
              <a:t>Offers the highest bone content, optimal osteoinductivity and exceptional handling characteristics when compared to other DBM products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0" y="3024899"/>
            <a:ext cx="2964163" cy="24342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25" y="2897551"/>
            <a:ext cx="3386138" cy="26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434839" y="5626008"/>
            <a:ext cx="32513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chemeClr val="tx2"/>
                </a:solidFill>
              </a:rPr>
              <a:t>Example </a:t>
            </a:r>
            <a:r>
              <a:rPr lang="en-US" sz="1400" baseline="30000" dirty="0">
                <a:solidFill>
                  <a:schemeClr val="tx2"/>
                </a:solidFill>
              </a:rPr>
              <a:t>of histological section used to grade osteoinductivity in the athymic mouse Bar = 100 micron.</a:t>
            </a:r>
          </a:p>
          <a:p>
            <a:endParaRPr lang="en-US" sz="1100" baseline="30000" dirty="0"/>
          </a:p>
        </p:txBody>
      </p:sp>
      <p:sp>
        <p:nvSpPr>
          <p:cNvPr id="16" name="Rectangle 15"/>
          <p:cNvSpPr/>
          <p:nvPr/>
        </p:nvSpPr>
        <p:spPr>
          <a:xfrm>
            <a:off x="6955900" y="5619137"/>
            <a:ext cx="33347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chemeClr val="tx2"/>
                </a:solidFill>
              </a:rPr>
              <a:t>Osteoinduction </a:t>
            </a:r>
            <a:r>
              <a:rPr lang="en-US" sz="1400" baseline="30000" dirty="0">
                <a:solidFill>
                  <a:schemeClr val="tx2"/>
                </a:solidFill>
              </a:rPr>
              <a:t>scores for tissue processed through various techniques. Statistically different to ATP and control.2 </a:t>
            </a:r>
          </a:p>
          <a:p>
            <a:endParaRPr lang="en-US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9803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</a:t>
            </a:r>
            <a:r>
              <a:rPr lang="en-US" baseline="30000" dirty="0" smtClean="0"/>
              <a:t>®</a:t>
            </a:r>
            <a:r>
              <a:rPr lang="de-DE" dirty="0" smtClean="0"/>
              <a:t> </a:t>
            </a:r>
            <a:r>
              <a:rPr lang="en-US" dirty="0" smtClean="0"/>
              <a:t>DBX Putty</a:t>
            </a:r>
            <a:endParaRPr lang="en-US" sz="28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330200" y="1359475"/>
            <a:ext cx="5580607" cy="50140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High quality and biocompatible</a:t>
            </a:r>
          </a:p>
          <a:p>
            <a:pPr lvl="1"/>
            <a:r>
              <a:rPr lang="en-US" sz="2000" dirty="0" smtClean="0"/>
              <a:t>Highest demineralized bone content available – 93% by volume</a:t>
            </a:r>
          </a:p>
          <a:p>
            <a:r>
              <a:rPr lang="en-US" sz="2400" dirty="0" smtClean="0"/>
              <a:t>Proven bone formation through optimal </a:t>
            </a:r>
            <a:r>
              <a:rPr lang="en-US" sz="2400" dirty="0" err="1" smtClean="0"/>
              <a:t>osteoinductivity</a:t>
            </a:r>
            <a:endParaRPr lang="en-US" sz="2400" dirty="0" smtClean="0"/>
          </a:p>
          <a:p>
            <a:pPr lvl="1"/>
            <a:r>
              <a:rPr lang="en-US" sz="2000" dirty="0" smtClean="0"/>
              <a:t>DBX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is </a:t>
            </a:r>
            <a:r>
              <a:rPr lang="en-US" sz="2000" dirty="0" err="1" smtClean="0"/>
              <a:t>osteoconductive</a:t>
            </a:r>
            <a:r>
              <a:rPr lang="en-US" sz="2000" dirty="0" smtClean="0"/>
              <a:t>, and since it is not gamma irradiated it is shown to have optimal </a:t>
            </a:r>
            <a:r>
              <a:rPr lang="en-US" sz="2000" dirty="0" err="1" smtClean="0"/>
              <a:t>osteoinduction</a:t>
            </a:r>
            <a:r>
              <a:rPr lang="en-US" sz="2000" dirty="0" smtClean="0"/>
              <a:t> in appropriately designed model</a:t>
            </a:r>
            <a:r>
              <a:rPr lang="en-US" sz="2000" baseline="34000" dirty="0" smtClean="0"/>
              <a:t>1</a:t>
            </a:r>
          </a:p>
          <a:p>
            <a:r>
              <a:rPr lang="en-US" sz="2400" dirty="0"/>
              <a:t>Easy to use</a:t>
            </a:r>
          </a:p>
          <a:p>
            <a:pPr lvl="1"/>
            <a:r>
              <a:rPr lang="en-US" sz="2000" dirty="0"/>
              <a:t>High molecular weight means material maintains its physical integrity and resists movement under irrigation</a:t>
            </a:r>
          </a:p>
          <a:p>
            <a:pPr lvl="1"/>
            <a:endParaRPr lang="en-US" sz="2000" baseline="34000" dirty="0" smtClean="0"/>
          </a:p>
          <a:p>
            <a:pPr lvl="1"/>
            <a:endParaRPr lang="en-US" sz="2200" baseline="34000" dirty="0"/>
          </a:p>
        </p:txBody>
      </p:sp>
      <p:sp>
        <p:nvSpPr>
          <p:cNvPr id="10" name="Rectangle 9"/>
          <p:cNvSpPr/>
          <p:nvPr/>
        </p:nvSpPr>
        <p:spPr>
          <a:xfrm>
            <a:off x="8095991" y="3982727"/>
            <a:ext cx="38503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Available </a:t>
            </a:r>
            <a:r>
              <a:rPr lang="en-US" sz="1400" dirty="0">
                <a:solidFill>
                  <a:schemeClr val="tx2"/>
                </a:solidFill>
              </a:rPr>
              <a:t>in </a:t>
            </a:r>
            <a:r>
              <a:rPr lang="en-US" sz="1400" dirty="0" smtClean="0">
                <a:solidFill>
                  <a:schemeClr val="tx2"/>
                </a:solidFill>
              </a:rPr>
              <a:t>0.5 </a:t>
            </a:r>
            <a:r>
              <a:rPr lang="en-US" sz="1400" dirty="0">
                <a:solidFill>
                  <a:schemeClr val="tx2"/>
                </a:solidFill>
              </a:rPr>
              <a:t>cc, 1 cc, 2.5 cc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Integrates in </a:t>
            </a:r>
            <a:r>
              <a:rPr lang="en-US" sz="1400" dirty="0" smtClean="0">
                <a:solidFill>
                  <a:schemeClr val="tx2"/>
                </a:solidFill>
              </a:rPr>
              <a:t>3-4 months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Ready to use, no preparation required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Excellent handling characteristics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Convenient ambient temperature storage</a:t>
            </a:r>
            <a:endParaRPr lang="en-US" sz="1400" dirty="0">
              <a:solidFill>
                <a:schemeClr val="tx2"/>
              </a:solidFill>
            </a:endParaRPr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4979">
            <a:off x="8266965" y="-283915"/>
            <a:ext cx="1792224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Symbios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sv-SE" dirty="0" err="1"/>
              <a:t>Xenograft</a:t>
            </a:r>
            <a:r>
              <a:rPr lang="sv-SE" dirty="0"/>
              <a:t> </a:t>
            </a:r>
            <a:r>
              <a:rPr lang="sv-SE" dirty="0" err="1"/>
              <a:t>Granules</a:t>
            </a:r>
            <a:r>
              <a:rPr lang="sv-SE" dirty="0"/>
              <a:t/>
            </a:r>
            <a:br>
              <a:rPr lang="sv-SE" dirty="0"/>
            </a:br>
            <a:r>
              <a:rPr lang="sv-SE" dirty="0" err="1"/>
              <a:t>Porcine</a:t>
            </a:r>
            <a:r>
              <a:rPr lang="sv-SE" dirty="0"/>
              <a:t> Bone </a:t>
            </a:r>
            <a:r>
              <a:rPr lang="sv-SE" dirty="0" err="1"/>
              <a:t>Graft</a:t>
            </a:r>
            <a:r>
              <a:rPr lang="sv-SE" dirty="0"/>
              <a:t> Material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30201" y="1784681"/>
            <a:ext cx="6222999" cy="3943350"/>
          </a:xfrm>
        </p:spPr>
        <p:txBody>
          <a:bodyPr/>
          <a:lstStyle/>
          <a:p>
            <a:r>
              <a:rPr lang="en-US" sz="2200" dirty="0" smtClean="0"/>
              <a:t>Derived </a:t>
            </a:r>
            <a:r>
              <a:rPr lang="en-US" sz="2200" dirty="0"/>
              <a:t>from porcine cancellous </a:t>
            </a:r>
            <a:r>
              <a:rPr lang="en-US" sz="2200" dirty="0" smtClean="0"/>
              <a:t>bone</a:t>
            </a:r>
            <a:endParaRPr lang="en-US" sz="2200" dirty="0"/>
          </a:p>
          <a:p>
            <a:r>
              <a:rPr lang="sv-SE" sz="2200" dirty="0" err="1"/>
              <a:t>Highly</a:t>
            </a:r>
            <a:r>
              <a:rPr lang="sv-SE" sz="2200" dirty="0"/>
              <a:t> </a:t>
            </a:r>
            <a:r>
              <a:rPr lang="sv-SE" sz="2200" dirty="0" err="1"/>
              <a:t>porous</a:t>
            </a:r>
            <a:r>
              <a:rPr lang="sv-SE" sz="2200" dirty="0"/>
              <a:t> </a:t>
            </a:r>
            <a:r>
              <a:rPr lang="sv-SE" sz="2200" dirty="0" err="1"/>
              <a:t>carbonate</a:t>
            </a:r>
            <a:r>
              <a:rPr lang="sv-SE" sz="2200" dirty="0"/>
              <a:t> </a:t>
            </a:r>
            <a:r>
              <a:rPr lang="sv-SE" sz="2200" dirty="0" err="1"/>
              <a:t>apatite</a:t>
            </a:r>
            <a:r>
              <a:rPr lang="sv-SE" sz="2200" dirty="0"/>
              <a:t> </a:t>
            </a:r>
            <a:r>
              <a:rPr lang="sv-SE" sz="2200" dirty="0" err="1"/>
              <a:t>particles</a:t>
            </a:r>
            <a:r>
              <a:rPr lang="sv-SE" sz="2200" dirty="0"/>
              <a:t> </a:t>
            </a:r>
          </a:p>
          <a:p>
            <a:r>
              <a:rPr lang="sv-SE" sz="2200" dirty="0" err="1" smtClean="0"/>
              <a:t>Natural</a:t>
            </a:r>
            <a:r>
              <a:rPr lang="sv-SE" sz="2200" dirty="0" smtClean="0"/>
              <a:t> </a:t>
            </a:r>
            <a:r>
              <a:rPr lang="sv-SE" sz="2200" dirty="0" err="1"/>
              <a:t>pore</a:t>
            </a:r>
            <a:r>
              <a:rPr lang="sv-SE" sz="2200" dirty="0"/>
              <a:t> </a:t>
            </a:r>
            <a:r>
              <a:rPr lang="sv-SE" sz="2200" dirty="0" err="1"/>
              <a:t>structure</a:t>
            </a:r>
            <a:r>
              <a:rPr lang="sv-SE" sz="2200" dirty="0"/>
              <a:t> for cell </a:t>
            </a:r>
            <a:r>
              <a:rPr lang="sv-SE" sz="2200" dirty="0" err="1" smtClean="0"/>
              <a:t>conduction</a:t>
            </a:r>
            <a:endParaRPr lang="sv-SE" sz="2200" dirty="0"/>
          </a:p>
          <a:p>
            <a:r>
              <a:rPr lang="en-US" sz="2200" dirty="0" smtClean="0"/>
              <a:t>High </a:t>
            </a:r>
            <a:r>
              <a:rPr lang="en-US" sz="2200" dirty="0"/>
              <a:t>intra- and inter-particle space </a:t>
            </a:r>
            <a:r>
              <a:rPr lang="en-US" sz="2200" dirty="0" smtClean="0"/>
              <a:t>for </a:t>
            </a:r>
            <a:r>
              <a:rPr lang="en-US" sz="2200" dirty="0" err="1" smtClean="0"/>
              <a:t>osteoconduction</a:t>
            </a:r>
            <a:r>
              <a:rPr lang="en-US" sz="2200" dirty="0" smtClean="0"/>
              <a:t> </a:t>
            </a:r>
            <a:r>
              <a:rPr lang="en-US" sz="2200" dirty="0"/>
              <a:t>and new bone </a:t>
            </a:r>
            <a:r>
              <a:rPr lang="en-US" sz="2200" dirty="0" smtClean="0"/>
              <a:t>deposition</a:t>
            </a:r>
          </a:p>
          <a:p>
            <a:r>
              <a:rPr lang="en-US" sz="2200" dirty="0"/>
              <a:t>The </a:t>
            </a:r>
            <a:r>
              <a:rPr lang="en-US" sz="2200" dirty="0" err="1"/>
              <a:t>anorganic</a:t>
            </a:r>
            <a:r>
              <a:rPr lang="en-US" sz="2200" dirty="0"/>
              <a:t> bone matrix has an interconnecting macro- and </a:t>
            </a:r>
            <a:r>
              <a:rPr lang="sv-SE" sz="2200" dirty="0" err="1"/>
              <a:t>microscopic</a:t>
            </a:r>
            <a:r>
              <a:rPr lang="sv-SE" sz="2200" dirty="0"/>
              <a:t> </a:t>
            </a:r>
            <a:r>
              <a:rPr lang="sv-SE" sz="2200" dirty="0" err="1"/>
              <a:t>pore</a:t>
            </a:r>
            <a:r>
              <a:rPr lang="sv-SE" sz="2200" dirty="0"/>
              <a:t> </a:t>
            </a:r>
            <a:r>
              <a:rPr lang="sv-SE" sz="2200" dirty="0" err="1"/>
              <a:t>structure</a:t>
            </a:r>
            <a:endParaRPr lang="sv-SE" sz="2200" dirty="0"/>
          </a:p>
          <a:p>
            <a:pPr lvl="2"/>
            <a:r>
              <a:rPr lang="sv-SE" sz="2000" dirty="0"/>
              <a:t>Supports </a:t>
            </a:r>
            <a:r>
              <a:rPr lang="sv-SE" sz="2000" dirty="0" err="1"/>
              <a:t>vascularization</a:t>
            </a:r>
            <a:r>
              <a:rPr lang="sv-SE" sz="2000" dirty="0"/>
              <a:t>, </a:t>
            </a:r>
            <a:r>
              <a:rPr lang="sv-SE" sz="2000" dirty="0" err="1"/>
              <a:t>bone</a:t>
            </a:r>
            <a:r>
              <a:rPr lang="sv-SE" sz="2000" dirty="0"/>
              <a:t> </a:t>
            </a:r>
            <a:r>
              <a:rPr lang="sv-SE" sz="2000" dirty="0" err="1"/>
              <a:t>ingrowth</a:t>
            </a:r>
            <a:r>
              <a:rPr lang="sv-SE" sz="2000" dirty="0"/>
              <a:t> and </a:t>
            </a:r>
            <a:r>
              <a:rPr lang="sv-SE" sz="2000" dirty="0" smtClean="0"/>
              <a:t>nutrition</a:t>
            </a:r>
            <a:endParaRPr lang="sv-SE" dirty="0"/>
          </a:p>
          <a:p>
            <a:r>
              <a:rPr lang="sv-SE" sz="2200" dirty="0" err="1"/>
              <a:t>Rough</a:t>
            </a:r>
            <a:r>
              <a:rPr lang="sv-SE" sz="2200" dirty="0"/>
              <a:t> </a:t>
            </a:r>
            <a:r>
              <a:rPr lang="sv-SE" sz="2200" dirty="0" err="1"/>
              <a:t>surface</a:t>
            </a:r>
            <a:r>
              <a:rPr lang="sv-SE" sz="2200" dirty="0"/>
              <a:t> </a:t>
            </a:r>
            <a:r>
              <a:rPr lang="sv-SE" sz="2200" dirty="0" err="1"/>
              <a:t>texture</a:t>
            </a:r>
            <a:endParaRPr lang="sv-SE" sz="2200" dirty="0"/>
          </a:p>
          <a:p>
            <a:pPr lvl="2"/>
            <a:r>
              <a:rPr lang="en-US" sz="2000" dirty="0"/>
              <a:t>Facilitates cell adhesion and bone </a:t>
            </a:r>
            <a:r>
              <a:rPr lang="en-US" sz="2000" dirty="0" smtClean="0"/>
              <a:t>ingrowth</a:t>
            </a:r>
            <a:endParaRPr lang="sv-SE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30" y="3125801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Symbios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sv-SE" dirty="0" err="1"/>
              <a:t>Xenograft</a:t>
            </a:r>
            <a:r>
              <a:rPr lang="sv-SE" dirty="0"/>
              <a:t> </a:t>
            </a:r>
            <a:r>
              <a:rPr lang="sv-SE" dirty="0" err="1"/>
              <a:t>Granules</a:t>
            </a:r>
            <a:r>
              <a:rPr lang="sv-SE" dirty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263" y="1842470"/>
            <a:ext cx="10952731" cy="3794055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53585B"/>
                </a:solidFill>
              </a:rPr>
              <a:t>Augmentation or </a:t>
            </a:r>
            <a:r>
              <a:rPr lang="en-US" sz="2200" dirty="0">
                <a:solidFill>
                  <a:srgbClr val="53585B"/>
                </a:solidFill>
              </a:rPr>
              <a:t>reconstructive treatment of the alveolar ridge. </a:t>
            </a:r>
            <a:endParaRPr lang="sv-SE" sz="2200" dirty="0">
              <a:solidFill>
                <a:srgbClr val="53585B"/>
              </a:solidFill>
            </a:endParaRP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rgbClr val="53585B"/>
                </a:solidFill>
              </a:rPr>
              <a:t>Filling of </a:t>
            </a:r>
            <a:r>
              <a:rPr lang="en-US" sz="2200" dirty="0" err="1">
                <a:solidFill>
                  <a:srgbClr val="53585B"/>
                </a:solidFill>
              </a:rPr>
              <a:t>infrabony</a:t>
            </a:r>
            <a:r>
              <a:rPr lang="en-US" sz="2200" dirty="0">
                <a:solidFill>
                  <a:srgbClr val="53585B"/>
                </a:solidFill>
              </a:rPr>
              <a:t> periodontal defects. </a:t>
            </a:r>
            <a:endParaRPr lang="sv-SE" sz="2200" dirty="0">
              <a:solidFill>
                <a:srgbClr val="53585B"/>
              </a:solidFill>
            </a:endParaRP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rgbClr val="53585B"/>
                </a:solidFill>
              </a:rPr>
              <a:t>Filling of defects after root resection, </a:t>
            </a:r>
            <a:r>
              <a:rPr lang="en-US" sz="2200" dirty="0" err="1">
                <a:solidFill>
                  <a:srgbClr val="53585B"/>
                </a:solidFill>
              </a:rPr>
              <a:t>apicoectomy</a:t>
            </a:r>
            <a:r>
              <a:rPr lang="en-US" sz="2200" dirty="0">
                <a:solidFill>
                  <a:srgbClr val="53585B"/>
                </a:solidFill>
              </a:rPr>
              <a:t>, and cystectomy. </a:t>
            </a:r>
            <a:endParaRPr lang="sv-SE" sz="2200" dirty="0">
              <a:solidFill>
                <a:srgbClr val="53585B"/>
              </a:solidFill>
            </a:endParaRP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rgbClr val="53585B"/>
                </a:solidFill>
              </a:rPr>
              <a:t>Filling of extraction sockets to enhance preservation of the alveolar ridge. </a:t>
            </a:r>
            <a:endParaRPr lang="sv-SE" sz="2200" dirty="0">
              <a:solidFill>
                <a:srgbClr val="53585B"/>
              </a:solidFill>
            </a:endParaRP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rgbClr val="53585B"/>
                </a:solidFill>
              </a:rPr>
              <a:t>Elevation of the maxillary sinus floor. </a:t>
            </a:r>
            <a:endParaRPr lang="sv-SE" sz="2200" dirty="0">
              <a:solidFill>
                <a:srgbClr val="53585B"/>
              </a:solidFill>
            </a:endParaRP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rgbClr val="53585B"/>
                </a:solidFill>
              </a:rPr>
              <a:t>Filling of periodontal defects in conjunction with products intended for Guided Tissue Regeneration (GTR) and Guided Bone Regeneration (GBR). </a:t>
            </a:r>
            <a:endParaRPr lang="sv-SE" sz="2200" dirty="0">
              <a:solidFill>
                <a:srgbClr val="53585B"/>
              </a:solidFill>
            </a:endParaRP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rgbClr val="53585B"/>
                </a:solidFill>
              </a:rPr>
              <a:t>Filling of </a:t>
            </a:r>
            <a:r>
              <a:rPr lang="en-US" sz="2200" dirty="0" err="1">
                <a:solidFill>
                  <a:srgbClr val="53585B"/>
                </a:solidFill>
              </a:rPr>
              <a:t>peri</a:t>
            </a:r>
            <a:r>
              <a:rPr lang="en-US" sz="2200" dirty="0">
                <a:solidFill>
                  <a:srgbClr val="53585B"/>
                </a:solidFill>
              </a:rPr>
              <a:t>-implant defects in conjunction with products intended for Guided Bone Regeneration (GBR).</a:t>
            </a:r>
            <a:endParaRPr lang="sv-SE" sz="2200" dirty="0">
              <a:solidFill>
                <a:srgbClr val="53585B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53585B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6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Symbios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sv-SE" dirty="0" err="1"/>
              <a:t>Xenograft</a:t>
            </a:r>
            <a:r>
              <a:rPr lang="sv-SE" dirty="0"/>
              <a:t> </a:t>
            </a:r>
            <a:r>
              <a:rPr lang="sv-SE" dirty="0" err="1"/>
              <a:t>Granules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17647" y="5075192"/>
            <a:ext cx="9550913" cy="1184249"/>
          </a:xfrm>
        </p:spPr>
        <p:txBody>
          <a:bodyPr/>
          <a:lstStyle/>
          <a:p>
            <a:pPr marL="180000" lvl="1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en-US" dirty="0" smtClean="0"/>
              <a:t>SEM </a:t>
            </a:r>
            <a:r>
              <a:rPr lang="en-US" dirty="0"/>
              <a:t>pictures </a:t>
            </a:r>
            <a:r>
              <a:rPr lang="en-US" dirty="0" smtClean="0"/>
              <a:t>illustrate </a:t>
            </a:r>
            <a:r>
              <a:rPr lang="en-US" dirty="0"/>
              <a:t>interconnecting pores and </a:t>
            </a:r>
            <a:r>
              <a:rPr lang="en-US" dirty="0" smtClean="0"/>
              <a:t>the rough surface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dirty="0" err="1" smtClean="0"/>
              <a:t>Dentsply</a:t>
            </a:r>
            <a:r>
              <a:rPr lang="en-GB" dirty="0" smtClean="0"/>
              <a:t> Sirona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0284876" y="1787886"/>
            <a:ext cx="201541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rgbClr val="585757"/>
                </a:solidFill>
                <a:latin typeface="Gotham-Light"/>
              </a:rPr>
              <a:t>88%</a:t>
            </a:r>
          </a:p>
          <a:p>
            <a:r>
              <a:rPr lang="sv-SE" dirty="0" err="1">
                <a:solidFill>
                  <a:srgbClr val="585757"/>
                </a:solidFill>
                <a:latin typeface="Gotham-Light"/>
              </a:rPr>
              <a:t>void</a:t>
            </a:r>
            <a:r>
              <a:rPr lang="sv-SE" dirty="0">
                <a:solidFill>
                  <a:srgbClr val="585757"/>
                </a:solidFill>
                <a:latin typeface="Gotham-Light"/>
              </a:rPr>
              <a:t> space</a:t>
            </a:r>
          </a:p>
          <a:p>
            <a:r>
              <a:rPr lang="sv-SE" dirty="0">
                <a:solidFill>
                  <a:srgbClr val="585757"/>
                </a:solidFill>
                <a:latin typeface="Gotham-Light"/>
              </a:rPr>
              <a:t>for </a:t>
            </a:r>
            <a:r>
              <a:rPr lang="sv-SE" dirty="0" err="1">
                <a:solidFill>
                  <a:srgbClr val="585757"/>
                </a:solidFill>
                <a:latin typeface="Gotham-Light"/>
              </a:rPr>
              <a:t>bone</a:t>
            </a:r>
            <a:endParaRPr lang="sv-SE" dirty="0">
              <a:solidFill>
                <a:srgbClr val="585757"/>
              </a:solidFill>
              <a:latin typeface="Gotham-Light"/>
            </a:endParaRPr>
          </a:p>
          <a:p>
            <a:r>
              <a:rPr lang="sv-SE" dirty="0" err="1" smtClean="0">
                <a:solidFill>
                  <a:srgbClr val="585757"/>
                </a:solidFill>
                <a:latin typeface="Gotham-Light"/>
              </a:rPr>
              <a:t>Ingrowth</a:t>
            </a:r>
            <a:r>
              <a:rPr lang="sv-SE" dirty="0" smtClean="0">
                <a:solidFill>
                  <a:srgbClr val="585757"/>
                </a:solidFill>
                <a:latin typeface="Gotham-Light"/>
              </a:rPr>
              <a:t/>
            </a:r>
            <a:br>
              <a:rPr lang="sv-SE" dirty="0" smtClean="0">
                <a:solidFill>
                  <a:srgbClr val="585757"/>
                </a:solidFill>
                <a:latin typeface="Gotham-Light"/>
              </a:rPr>
            </a:br>
            <a:r>
              <a:rPr lang="sv-SE" dirty="0" smtClean="0">
                <a:solidFill>
                  <a:srgbClr val="585757"/>
                </a:solidFill>
                <a:latin typeface="Gotham-Light"/>
              </a:rPr>
              <a:t>(0.25-1.0 mm </a:t>
            </a:r>
            <a:r>
              <a:rPr lang="sv-SE" dirty="0" err="1" smtClean="0">
                <a:solidFill>
                  <a:srgbClr val="585757"/>
                </a:solidFill>
                <a:latin typeface="Gotham-Light"/>
              </a:rPr>
              <a:t>particle</a:t>
            </a:r>
            <a:r>
              <a:rPr lang="sv-SE" dirty="0" smtClean="0">
                <a:solidFill>
                  <a:srgbClr val="585757"/>
                </a:solidFill>
                <a:latin typeface="Gotham-Light"/>
              </a:rPr>
              <a:t> </a:t>
            </a:r>
            <a:r>
              <a:rPr lang="sv-SE" dirty="0" err="1" smtClean="0">
                <a:solidFill>
                  <a:srgbClr val="585757"/>
                </a:solidFill>
                <a:latin typeface="Gotham-Light"/>
              </a:rPr>
              <a:t>size</a:t>
            </a:r>
            <a:r>
              <a:rPr lang="sv-SE" dirty="0" smtClean="0">
                <a:solidFill>
                  <a:srgbClr val="585757"/>
                </a:solidFill>
                <a:latin typeface="Gotham-Light"/>
              </a:rPr>
              <a:t>)</a:t>
            </a:r>
            <a:endParaRPr lang="sv-SE" dirty="0"/>
          </a:p>
        </p:txBody>
      </p:sp>
      <p:pic>
        <p:nvPicPr>
          <p:cNvPr id="10" name="Picture 9" descr="X:\Clinical\MatrixOss white paper\Mag x25 pc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787886"/>
            <a:ext cx="3072790" cy="294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X:\Clinical\MatrixOss white paper\Mag x50 pc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42" y="1811309"/>
            <a:ext cx="3072790" cy="293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X:\Clinical\MatrixOss white paper\Mag x75 pc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48" y="1796458"/>
            <a:ext cx="3129512" cy="2965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8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26" y="122829"/>
            <a:ext cx="4008598" cy="4008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Symbios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sv-SE" dirty="0" err="1"/>
              <a:t>Xenograft</a:t>
            </a:r>
            <a:r>
              <a:rPr lang="sv-SE" dirty="0"/>
              <a:t> </a:t>
            </a:r>
            <a:r>
              <a:rPr lang="sv-SE" dirty="0" err="1"/>
              <a:t>Granules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3" y="1568390"/>
            <a:ext cx="6739337" cy="3943350"/>
          </a:xfrm>
        </p:spPr>
        <p:txBody>
          <a:bodyPr/>
          <a:lstStyle/>
          <a:p>
            <a:r>
              <a:rPr lang="en-US" sz="2400" dirty="0"/>
              <a:t>Highly porous with 88% to 95% empty </a:t>
            </a:r>
            <a:r>
              <a:rPr lang="en-US" sz="2400" dirty="0" smtClean="0"/>
              <a:t>space</a:t>
            </a:r>
          </a:p>
          <a:p>
            <a:pPr lvl="2"/>
            <a:r>
              <a:rPr lang="en-US" sz="2000" dirty="0"/>
              <a:t>More space for new bone </a:t>
            </a:r>
            <a:r>
              <a:rPr lang="en-US" sz="2000" dirty="0" smtClean="0"/>
              <a:t>deposition</a:t>
            </a:r>
            <a:endParaRPr lang="en-US" dirty="0"/>
          </a:p>
          <a:p>
            <a:r>
              <a:rPr lang="sv-SE" sz="2400" dirty="0" err="1"/>
              <a:t>Carbonate</a:t>
            </a:r>
            <a:r>
              <a:rPr lang="sv-SE" sz="2400" dirty="0"/>
              <a:t> </a:t>
            </a:r>
            <a:r>
              <a:rPr lang="sv-SE" sz="2400" dirty="0" err="1" smtClean="0"/>
              <a:t>apatite</a:t>
            </a:r>
            <a:endParaRPr lang="sv-SE" sz="2400" dirty="0" smtClean="0"/>
          </a:p>
          <a:p>
            <a:pPr lvl="2"/>
            <a:r>
              <a:rPr lang="en-US" sz="2000" dirty="0"/>
              <a:t>Aids remodeling of the healing </a:t>
            </a:r>
            <a:r>
              <a:rPr lang="en-US" sz="2000" dirty="0" smtClean="0"/>
              <a:t>bone</a:t>
            </a:r>
          </a:p>
          <a:p>
            <a:r>
              <a:rPr lang="en-US" sz="2400" dirty="0"/>
              <a:t>Granules hold together upon hydration</a:t>
            </a:r>
          </a:p>
          <a:p>
            <a:pPr lvl="2"/>
            <a:r>
              <a:rPr lang="en-US" sz="2000" dirty="0"/>
              <a:t>Ease of handling and placement in the defect </a:t>
            </a:r>
            <a:r>
              <a:rPr lang="en-US" sz="2000" dirty="0" smtClean="0"/>
              <a:t>site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700208" y="3696124"/>
            <a:ext cx="40960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3"/>
                </a:solidFill>
              </a:rPr>
              <a:t>Available in two particle sizes:</a:t>
            </a:r>
          </a:p>
          <a:p>
            <a:pPr marL="53975">
              <a:buClr>
                <a:schemeClr val="accent2"/>
              </a:buClr>
            </a:pPr>
            <a:r>
              <a:rPr lang="en-US" sz="1400" dirty="0" smtClean="0">
                <a:solidFill>
                  <a:schemeClr val="accent3"/>
                </a:solidFill>
              </a:rPr>
              <a:t>    250-1,000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smtClean="0">
                <a:solidFill>
                  <a:schemeClr val="accent3"/>
                </a:solidFill>
              </a:rPr>
              <a:t>µm -  0.5 </a:t>
            </a:r>
            <a:r>
              <a:rPr lang="en-US" sz="1400" dirty="0">
                <a:solidFill>
                  <a:schemeClr val="accent3"/>
                </a:solidFill>
              </a:rPr>
              <a:t>cc, 1 cc, </a:t>
            </a:r>
            <a:r>
              <a:rPr lang="en-US" sz="1400" dirty="0" smtClean="0">
                <a:solidFill>
                  <a:schemeClr val="accent3"/>
                </a:solidFill>
              </a:rPr>
              <a:t>2.0 cc and 4.0 cc</a:t>
            </a:r>
          </a:p>
          <a:p>
            <a:pPr marL="53975">
              <a:buClr>
                <a:schemeClr val="accent2"/>
              </a:buClr>
            </a:pPr>
            <a:r>
              <a:rPr lang="en-US" sz="1400" dirty="0" smtClean="0">
                <a:solidFill>
                  <a:schemeClr val="accent3"/>
                </a:solidFill>
              </a:rPr>
              <a:t>    1,000-2,000 </a:t>
            </a:r>
            <a:r>
              <a:rPr lang="en-US" sz="1400" dirty="0">
                <a:solidFill>
                  <a:schemeClr val="accent3"/>
                </a:solidFill>
              </a:rPr>
              <a:t>µm -  </a:t>
            </a:r>
            <a:r>
              <a:rPr lang="en-US" sz="1400" dirty="0" smtClean="0">
                <a:solidFill>
                  <a:schemeClr val="accent3"/>
                </a:solidFill>
              </a:rPr>
              <a:t>1 cc and 2.0 cc</a:t>
            </a:r>
            <a:endParaRPr lang="en-US" sz="1400" dirty="0">
              <a:solidFill>
                <a:schemeClr val="accent3"/>
              </a:solidFill>
            </a:endParaRP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3"/>
                </a:solidFill>
              </a:rPr>
              <a:t>Integrates in </a:t>
            </a:r>
            <a:r>
              <a:rPr lang="en-US" sz="1400" dirty="0" smtClean="0">
                <a:solidFill>
                  <a:schemeClr val="accent3"/>
                </a:solidFill>
              </a:rPr>
              <a:t>3-4 months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3"/>
                </a:solidFill>
              </a:rPr>
              <a:t>Ready to use, no preparation required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3"/>
                </a:solidFill>
              </a:rPr>
              <a:t>Excellent handling characteristics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3"/>
                </a:solidFill>
              </a:rPr>
              <a:t>Convenient ambient temperature storage</a:t>
            </a:r>
            <a:endParaRPr lang="en-US" sz="1400" dirty="0">
              <a:solidFill>
                <a:schemeClr val="accent3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17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Symbios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err="1"/>
              <a:t>OsteoGraf</a:t>
            </a:r>
            <a:r>
              <a:rPr lang="en-US" dirty="0"/>
              <a:t> 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>- </a:t>
            </a:r>
            <a:r>
              <a:rPr lang="de-DE" dirty="0" err="1" smtClean="0"/>
              <a:t>Dense</a:t>
            </a:r>
            <a:r>
              <a:rPr lang="de-DE" dirty="0" smtClean="0"/>
              <a:t> bovine </a:t>
            </a:r>
            <a:r>
              <a:rPr lang="de-DE" dirty="0" err="1" smtClean="0"/>
              <a:t>bone</a:t>
            </a:r>
            <a:r>
              <a:rPr lang="de-DE" dirty="0" smtClean="0"/>
              <a:t> graft material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948932"/>
            <a:ext cx="6138839" cy="3174873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400" dirty="0" smtClean="0"/>
              <a:t>A sintered bovine-derived </a:t>
            </a:r>
            <a:r>
              <a:rPr lang="en-US" sz="2400" dirty="0" err="1" smtClean="0"/>
              <a:t>hydroxylapatite</a:t>
            </a:r>
            <a:r>
              <a:rPr lang="en-US" sz="2400" dirty="0" smtClean="0"/>
              <a:t> which is conductive to cell-mediated resorption and provides a scaffold for new bone growth, which holds dimension until host bone takes over</a:t>
            </a:r>
          </a:p>
          <a:p>
            <a:r>
              <a:rPr lang="en-US" sz="2400" dirty="0" smtClean="0"/>
              <a:t>Effective bone replacement graft material alone or when mixed with autogenous bone and/or DFDBA</a:t>
            </a:r>
            <a:endParaRPr lang="en-US" sz="2400" baseline="30000" dirty="0"/>
          </a:p>
          <a:p>
            <a:endParaRPr lang="en-US" sz="2400" baseline="30000" dirty="0" smtClean="0"/>
          </a:p>
          <a:p>
            <a:endParaRPr lang="en-US" sz="240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995120" y="1976390"/>
            <a:ext cx="4340215" cy="3178270"/>
            <a:chOff x="6995119" y="1932305"/>
            <a:chExt cx="4213802" cy="3085699"/>
          </a:xfrm>
        </p:grpSpPr>
        <p:pic>
          <p:nvPicPr>
            <p:cNvPr id="1026" name="Picture 2" descr="\\USTECBOAD-C011\Common\Marketing\01 Marketing\IMAGE LIBRARY\SYMBIOS\SEM images - low res\Osteograf N-300 _ 500x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249" y="1932305"/>
              <a:ext cx="3603810" cy="291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995119" y="4652873"/>
              <a:ext cx="4213802" cy="365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010885" y="4910934"/>
            <a:ext cx="282438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 err="1" smtClean="0">
                <a:solidFill>
                  <a:schemeClr val="tx2"/>
                </a:solidFill>
              </a:rPr>
              <a:t>OsteoGraf</a:t>
            </a:r>
            <a:r>
              <a:rPr lang="en-US" sz="1100" baseline="30000" dirty="0">
                <a:solidFill>
                  <a:schemeClr val="tx2"/>
                </a:solidFill>
              </a:rPr>
              <a:t> </a:t>
            </a:r>
            <a:r>
              <a:rPr lang="en-US" sz="1100" baseline="30000" dirty="0" smtClean="0">
                <a:solidFill>
                  <a:schemeClr val="tx2"/>
                </a:solidFill>
              </a:rPr>
              <a:t>N-300 – 500 x magnification</a:t>
            </a:r>
            <a:endParaRPr lang="en-US" sz="1100" baseline="30000" dirty="0">
              <a:solidFill>
                <a:schemeClr val="tx2"/>
              </a:solidFill>
            </a:endParaRPr>
          </a:p>
          <a:p>
            <a:endParaRPr lang="en-US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9983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Symbios</a:t>
            </a:r>
            <a:r>
              <a:rPr lang="en-US" baseline="30000" dirty="0"/>
              <a:t>®</a:t>
            </a:r>
            <a:r>
              <a:rPr lang="en-US" dirty="0"/>
              <a:t> OsteoGraf 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1" y="1370829"/>
            <a:ext cx="11530011" cy="4538652"/>
          </a:xfrm>
        </p:spPr>
        <p:txBody>
          <a:bodyPr>
            <a:normAutofit/>
          </a:bodyPr>
          <a:lstStyle/>
          <a:p>
            <a:pPr marL="180000" lvl="1"/>
            <a:r>
              <a:rPr lang="en-US" sz="2400" dirty="0" smtClean="0"/>
              <a:t>Cell-mediated resorption</a:t>
            </a:r>
            <a:endParaRPr lang="en-US" sz="2400" dirty="0"/>
          </a:p>
          <a:p>
            <a:pPr marL="180000" lvl="1"/>
            <a:r>
              <a:rPr lang="en-US" sz="2400" dirty="0" smtClean="0"/>
              <a:t>Hydrophilic – cohesive consistency when hydrated</a:t>
            </a:r>
            <a:endParaRPr lang="en-US" sz="2400" dirty="0"/>
          </a:p>
          <a:p>
            <a:pPr marL="180000" lvl="1"/>
            <a:r>
              <a:rPr lang="en-US" sz="2400" dirty="0" smtClean="0"/>
              <a:t>Remodels to vital bone at same rate as host bone</a:t>
            </a:r>
          </a:p>
          <a:p>
            <a:pPr marL="180000" lvl="1"/>
            <a:r>
              <a:rPr lang="en-US" sz="2400" dirty="0" smtClean="0"/>
              <a:t>Predictable increase in bone dimension</a:t>
            </a:r>
            <a:endParaRPr lang="en-US" sz="2400" dirty="0"/>
          </a:p>
          <a:p>
            <a:pPr marL="180000" lvl="1"/>
            <a:r>
              <a:rPr lang="en-US" sz="2400" dirty="0"/>
              <a:t>Easy to handle and </a:t>
            </a:r>
            <a:r>
              <a:rPr lang="en-US" sz="2400" dirty="0" smtClean="0"/>
              <a:t>hydrate</a:t>
            </a:r>
          </a:p>
          <a:p>
            <a:pPr marL="180000" lvl="1"/>
            <a:r>
              <a:rPr lang="en-US" sz="2400" dirty="0" smtClean="0"/>
              <a:t>Available in two forms:</a:t>
            </a:r>
          </a:p>
          <a:p>
            <a:pPr marL="360000" lvl="2"/>
            <a:r>
              <a:rPr lang="en-US" sz="2000" dirty="0" smtClean="0"/>
              <a:t>OseoGraf N-300: dense bovine bone with particle size 250-420 µm</a:t>
            </a:r>
          </a:p>
          <a:p>
            <a:pPr marL="360000" lvl="2"/>
            <a:r>
              <a:rPr lang="en-US" sz="2000" dirty="0"/>
              <a:t>OseoGraf </a:t>
            </a:r>
            <a:r>
              <a:rPr lang="en-US" sz="2000" dirty="0" smtClean="0"/>
              <a:t>N-700</a:t>
            </a:r>
            <a:r>
              <a:rPr lang="en-US" sz="2000" dirty="0"/>
              <a:t>: dense bovine bone with particle size </a:t>
            </a:r>
            <a:r>
              <a:rPr lang="en-US" sz="2000" dirty="0" smtClean="0"/>
              <a:t>420-1,000 µm</a:t>
            </a:r>
            <a:endParaRPr lang="en-US" sz="2000" dirty="0"/>
          </a:p>
          <a:p>
            <a:pPr marL="180000" lvl="1"/>
            <a:r>
              <a:rPr lang="en-US" sz="2400" dirty="0" smtClean="0"/>
              <a:t>Available </a:t>
            </a:r>
            <a:r>
              <a:rPr lang="en-US" sz="2400" dirty="0"/>
              <a:t>in </a:t>
            </a:r>
            <a:r>
              <a:rPr lang="en-US" sz="2400" dirty="0" smtClean="0"/>
              <a:t>1.0 g </a:t>
            </a:r>
            <a:r>
              <a:rPr lang="en-US" sz="2400" dirty="0"/>
              <a:t>and </a:t>
            </a:r>
            <a:r>
              <a:rPr lang="en-US" sz="2400" dirty="0" smtClean="0"/>
              <a:t>3.0 g</a:t>
            </a:r>
            <a:endParaRPr lang="en-US" sz="2400" dirty="0"/>
          </a:p>
          <a:p>
            <a:r>
              <a:rPr lang="en-US" sz="2400" dirty="0" smtClean="0"/>
              <a:t>Resorbs in 9-12 months</a:t>
            </a:r>
            <a:endParaRPr lang="en-US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</a:t>
            </a:r>
            <a:r>
              <a:rPr lang="en-US" baseline="30000" dirty="0" smtClean="0"/>
              <a:t>®</a:t>
            </a:r>
            <a:r>
              <a:rPr lang="en-US" dirty="0" smtClean="0"/>
              <a:t> OsteoGraf LD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>- </a:t>
            </a:r>
            <a:r>
              <a:rPr lang="de-DE" dirty="0" smtClean="0"/>
              <a:t>Low-density hydroxylapatite bone graft material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948932"/>
            <a:ext cx="6138839" cy="3174873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400" dirty="0" smtClean="0"/>
              <a:t>A synthetic bone graft product that has a 56% porosity and high surface area</a:t>
            </a:r>
          </a:p>
          <a:p>
            <a:r>
              <a:rPr lang="en-US" sz="2400" dirty="0" smtClean="0"/>
              <a:t>Highly radiopaque</a:t>
            </a:r>
          </a:p>
          <a:p>
            <a:r>
              <a:rPr lang="en-US" sz="2400" dirty="0" smtClean="0"/>
              <a:t>Provides excellent handling properties</a:t>
            </a:r>
          </a:p>
          <a:p>
            <a:r>
              <a:rPr lang="en-US" sz="2400" dirty="0" smtClean="0"/>
              <a:t>Effective alternative for patients who prefer a synthetic material</a:t>
            </a:r>
          </a:p>
          <a:p>
            <a:endParaRPr lang="en-US" sz="2400" baseline="30000" dirty="0"/>
          </a:p>
          <a:p>
            <a:endParaRPr lang="en-US" sz="2400" baseline="30000" dirty="0" smtClean="0"/>
          </a:p>
          <a:p>
            <a:endParaRPr lang="en-US" sz="240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87" y="1989027"/>
            <a:ext cx="4213802" cy="31603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63587" y="4839601"/>
            <a:ext cx="4213802" cy="36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6908995" y="4991122"/>
            <a:ext cx="282438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 smtClean="0">
                <a:solidFill>
                  <a:schemeClr val="tx2"/>
                </a:solidFill>
              </a:rPr>
              <a:t>OsteoGraf LD-300– 500 x magnification</a:t>
            </a:r>
            <a:endParaRPr lang="en-US" sz="1100" baseline="30000" dirty="0">
              <a:solidFill>
                <a:schemeClr val="tx2"/>
              </a:solidFill>
            </a:endParaRPr>
          </a:p>
          <a:p>
            <a:endParaRPr lang="en-US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34524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Symbios</a:t>
            </a:r>
            <a:r>
              <a:rPr lang="en-US" baseline="30000" dirty="0"/>
              <a:t>®</a:t>
            </a:r>
            <a:r>
              <a:rPr lang="en-US" dirty="0"/>
              <a:t> OsteoGraf LD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1" y="1398125"/>
            <a:ext cx="12280899" cy="3346740"/>
          </a:xfrm>
        </p:spPr>
        <p:txBody>
          <a:bodyPr>
            <a:normAutofit/>
          </a:bodyPr>
          <a:lstStyle/>
          <a:p>
            <a:pPr marL="180000" lvl="1"/>
            <a:r>
              <a:rPr lang="en-US" sz="2400" dirty="0" smtClean="0"/>
              <a:t>Low-density, 100% pure synthetic hydroxylapatite </a:t>
            </a:r>
          </a:p>
          <a:p>
            <a:pPr marL="180000" lvl="1"/>
            <a:r>
              <a:rPr lang="en-US" sz="2400" dirty="0" smtClean="0"/>
              <a:t>Solution-mediated resorption</a:t>
            </a:r>
            <a:endParaRPr lang="en-US" sz="2400" dirty="0"/>
          </a:p>
          <a:p>
            <a:pPr marL="180000" lvl="1"/>
            <a:r>
              <a:rPr lang="en-US" sz="2400" dirty="0" smtClean="0"/>
              <a:t>Hydrophilic – cohesive consistency when hydrated</a:t>
            </a:r>
            <a:endParaRPr lang="en-US" sz="2400" dirty="0"/>
          </a:p>
          <a:p>
            <a:pPr marL="180000" lvl="1"/>
            <a:r>
              <a:rPr lang="en-US" sz="2400" dirty="0" smtClean="0"/>
              <a:t>Maintains alveolar bone for ridge preservation</a:t>
            </a:r>
          </a:p>
          <a:p>
            <a:pPr marL="180000" lvl="1"/>
            <a:r>
              <a:rPr lang="en-US" sz="2400" dirty="0" smtClean="0"/>
              <a:t>Readily available source of calcium for bone regeneration</a:t>
            </a:r>
            <a:endParaRPr lang="en-US" sz="2400" dirty="0"/>
          </a:p>
          <a:p>
            <a:pPr marL="180000" lvl="1"/>
            <a:r>
              <a:rPr lang="en-US" sz="2400" dirty="0" smtClean="0"/>
              <a:t>Available in particle size 250-420 µm</a:t>
            </a:r>
          </a:p>
          <a:p>
            <a:pPr marL="180000" lvl="1"/>
            <a:r>
              <a:rPr lang="en-US" sz="2400" dirty="0" smtClean="0"/>
              <a:t>Available </a:t>
            </a:r>
            <a:r>
              <a:rPr lang="en-US" sz="2400" dirty="0"/>
              <a:t>in </a:t>
            </a:r>
            <a:r>
              <a:rPr lang="en-US" sz="2400" dirty="0" smtClean="0"/>
              <a:t>0.5 g, 1.0 g </a:t>
            </a:r>
            <a:r>
              <a:rPr lang="en-US" sz="2400" dirty="0"/>
              <a:t>and </a:t>
            </a:r>
            <a:r>
              <a:rPr lang="en-US" sz="2400" dirty="0" smtClean="0"/>
              <a:t>3.0 g</a:t>
            </a:r>
            <a:endParaRPr lang="en-US" sz="2400" dirty="0"/>
          </a:p>
          <a:p>
            <a:r>
              <a:rPr lang="en-US" sz="2400" dirty="0" smtClean="0"/>
              <a:t>Resorbs in 15+ months</a:t>
            </a:r>
            <a:endParaRPr lang="en-US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6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Symbios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– Solutions for all your regenerative needs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1" y="1825625"/>
            <a:ext cx="6629400" cy="3415115"/>
          </a:xfrm>
        </p:spPr>
        <p:txBody>
          <a:bodyPr/>
          <a:lstStyle/>
          <a:p>
            <a:r>
              <a:rPr lang="en-US" sz="2400" dirty="0"/>
              <a:t>A range of reliable bone graft materials, </a:t>
            </a:r>
            <a:r>
              <a:rPr lang="en-US" sz="2400" dirty="0" err="1"/>
              <a:t>resorbable</a:t>
            </a:r>
            <a:r>
              <a:rPr lang="en-US" sz="2400" dirty="0"/>
              <a:t> and non-</a:t>
            </a:r>
            <a:r>
              <a:rPr lang="en-US" sz="2400" dirty="0" err="1"/>
              <a:t>resorbable</a:t>
            </a:r>
            <a:r>
              <a:rPr lang="en-US" sz="2400" dirty="0"/>
              <a:t> membranes and </a:t>
            </a:r>
            <a:r>
              <a:rPr lang="en-US" sz="2400" dirty="0" smtClean="0"/>
              <a:t>instruments</a:t>
            </a:r>
          </a:p>
          <a:p>
            <a:r>
              <a:rPr lang="en-US" sz="2400" dirty="0" smtClean="0"/>
              <a:t>Promotes bone </a:t>
            </a:r>
            <a:r>
              <a:rPr lang="en-US" sz="2400" dirty="0"/>
              <a:t>formation, volume and stability for predictable, long-term outcomes that patients and dental professionals can rely </a:t>
            </a:r>
            <a:r>
              <a:rPr lang="en-US" sz="2400" dirty="0" smtClean="0"/>
              <a:t>on</a:t>
            </a:r>
            <a:endParaRPr lang="sv-SE" dirty="0"/>
          </a:p>
          <a:p>
            <a:pPr>
              <a:spcBef>
                <a:spcPts val="1200"/>
              </a:spcBef>
            </a:pPr>
            <a:endParaRPr lang="en-GB" dirty="0"/>
          </a:p>
          <a:p>
            <a:endParaRPr lang="sv-SE" dirty="0"/>
          </a:p>
        </p:txBody>
      </p:sp>
      <p:pic>
        <p:nvPicPr>
          <p:cNvPr id="14" name="Content Placeholder 7" descr="DSC_973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15837" y="2834640"/>
            <a:ext cx="4430076" cy="29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</a:t>
            </a:r>
            <a:r>
              <a:rPr lang="en-US" baseline="30000" dirty="0" smtClean="0"/>
              <a:t>®</a:t>
            </a:r>
            <a:r>
              <a:rPr lang="en-US" dirty="0" smtClean="0"/>
              <a:t> OsteoGraf 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>- </a:t>
            </a:r>
            <a:r>
              <a:rPr lang="de-DE" dirty="0" smtClean="0"/>
              <a:t>Dense hydroxylapatite bone graft material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948932"/>
            <a:ext cx="6470650" cy="3823218"/>
          </a:xfrm>
        </p:spPr>
        <p:txBody>
          <a:bodyPr vert="horz" lIns="0" tIns="0" rIns="0" bIns="0" rtlCol="0">
            <a:normAutofit/>
          </a:bodyPr>
          <a:lstStyle/>
          <a:p>
            <a:pPr marL="180000" lvl="1"/>
            <a:r>
              <a:rPr lang="en-US" sz="2400" dirty="0"/>
              <a:t>Dense, 100% pure synthetic hydroxylapatite </a:t>
            </a:r>
          </a:p>
          <a:p>
            <a:r>
              <a:rPr lang="en-US" sz="2400" dirty="0" smtClean="0"/>
              <a:t>Can be successfully used in dental applications where maintenance of bulk and contour of the restoration and ridge is needed</a:t>
            </a:r>
          </a:p>
          <a:p>
            <a:r>
              <a:rPr lang="en-US" sz="2400" dirty="0" smtClean="0"/>
              <a:t>Provides supporting matrix for bone and/or connective tissue deposition</a:t>
            </a:r>
          </a:p>
          <a:p>
            <a:endParaRPr lang="en-US" sz="2400" baseline="30000" dirty="0"/>
          </a:p>
          <a:p>
            <a:endParaRPr lang="en-US" sz="2400" baseline="30000" dirty="0" smtClean="0"/>
          </a:p>
          <a:p>
            <a:endParaRPr lang="en-US" sz="240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20</a:t>
            </a:fld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109952" y="1968864"/>
            <a:ext cx="4285928" cy="3007116"/>
            <a:chOff x="7410203" y="1949236"/>
            <a:chExt cx="3336966" cy="2341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50" y="1949236"/>
              <a:ext cx="3090066" cy="23175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410203" y="4013859"/>
              <a:ext cx="3336966" cy="276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301128" y="4783954"/>
            <a:ext cx="282438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 smtClean="0">
                <a:solidFill>
                  <a:schemeClr val="tx2"/>
                </a:solidFill>
              </a:rPr>
              <a:t>OsteoGraf D-700– 100 x magnification</a:t>
            </a:r>
            <a:endParaRPr lang="en-US" sz="1100" baseline="30000" dirty="0">
              <a:solidFill>
                <a:schemeClr val="tx2"/>
              </a:solidFill>
            </a:endParaRPr>
          </a:p>
          <a:p>
            <a:endParaRPr lang="en-US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35819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Symbios</a:t>
            </a:r>
            <a:r>
              <a:rPr lang="en-US" baseline="30000" dirty="0"/>
              <a:t>®</a:t>
            </a:r>
            <a:r>
              <a:rPr lang="en-US" dirty="0"/>
              <a:t> OsteoGraf 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1" y="1452716"/>
            <a:ext cx="11461465" cy="4511356"/>
          </a:xfrm>
        </p:spPr>
        <p:txBody>
          <a:bodyPr>
            <a:normAutofit/>
          </a:bodyPr>
          <a:lstStyle/>
          <a:p>
            <a:pPr marL="180000" lvl="1"/>
            <a:r>
              <a:rPr lang="en-US" sz="2400" dirty="0" smtClean="0"/>
              <a:t>Non-porous, non-resorbable, permanent graft material</a:t>
            </a:r>
          </a:p>
          <a:p>
            <a:pPr marL="180000" lvl="1"/>
            <a:r>
              <a:rPr lang="en-US" sz="2400" dirty="0" smtClean="0"/>
              <a:t>Atrophic ridges can be augmented in both height and dimension using this product</a:t>
            </a:r>
            <a:endParaRPr lang="en-US" sz="2400" dirty="0"/>
          </a:p>
          <a:p>
            <a:pPr marL="180000" lvl="1"/>
            <a:r>
              <a:rPr lang="en-US" sz="2400" dirty="0"/>
              <a:t>Maintains augmented dimension for esthetic and prosthetic support</a:t>
            </a:r>
          </a:p>
          <a:p>
            <a:pPr marL="180000" lvl="1"/>
            <a:r>
              <a:rPr lang="en-US" sz="2400" dirty="0" smtClean="0"/>
              <a:t>Reduces resorption rate of underlying bone</a:t>
            </a:r>
          </a:p>
          <a:p>
            <a:pPr marL="180000" lvl="1"/>
            <a:r>
              <a:rPr lang="en-US" sz="2400" dirty="0" smtClean="0"/>
              <a:t>Available in two forms:</a:t>
            </a:r>
          </a:p>
          <a:p>
            <a:pPr marL="360000" lvl="2"/>
            <a:r>
              <a:rPr lang="en-US" sz="2000" dirty="0" smtClean="0"/>
              <a:t>OsteoGraf D-300 - particle size 250-420 µm</a:t>
            </a:r>
          </a:p>
          <a:p>
            <a:pPr marL="360000" lvl="2"/>
            <a:r>
              <a:rPr lang="en-US" sz="2000" dirty="0" smtClean="0"/>
              <a:t>OsteoGraf D-700 – particle size 420-1,000 µm</a:t>
            </a:r>
          </a:p>
          <a:p>
            <a:pPr marL="180000" lvl="1"/>
            <a:r>
              <a:rPr lang="en-US" sz="2400" dirty="0" smtClean="0"/>
              <a:t>Available </a:t>
            </a:r>
            <a:r>
              <a:rPr lang="en-US" sz="2400" dirty="0"/>
              <a:t>in </a:t>
            </a:r>
            <a:r>
              <a:rPr lang="en-US" sz="2400" dirty="0" smtClean="0"/>
              <a:t>0.5 g, 1.0 g </a:t>
            </a:r>
            <a:r>
              <a:rPr lang="en-US" sz="2400" dirty="0"/>
              <a:t>and </a:t>
            </a:r>
            <a:r>
              <a:rPr lang="en-US" sz="2400" dirty="0" smtClean="0"/>
              <a:t>3.0 g</a:t>
            </a:r>
            <a:endParaRPr lang="en-US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3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294967295"/>
          </p:nvPr>
        </p:nvSpPr>
        <p:spPr>
          <a:xfrm>
            <a:off x="10075333" y="5822462"/>
            <a:ext cx="2116667" cy="60854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</a:t>
            </a:r>
            <a:r>
              <a:rPr lang="en-US" baseline="30000" dirty="0" smtClean="0"/>
              <a:t>®</a:t>
            </a:r>
            <a:r>
              <a:rPr lang="en-US" dirty="0" smtClean="0"/>
              <a:t> PerioDerm</a:t>
            </a:r>
            <a:r>
              <a:rPr lang="en-US" baseline="30000" dirty="0" smtClean="0"/>
              <a:t>®</a:t>
            </a:r>
            <a:r>
              <a:rPr lang="de-DE" dirty="0"/>
              <a:t> </a:t>
            </a:r>
            <a:r>
              <a:rPr lang="de-DE" dirty="0" smtClean="0"/>
              <a:t>Acellular Dermis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199" y="1310181"/>
            <a:ext cx="6630159" cy="4885899"/>
          </a:xfrm>
        </p:spPr>
        <p:txBody>
          <a:bodyPr vert="horz" lIns="0" tIns="0" rIns="0" bIns="0" rtlCol="0">
            <a:normAutofit/>
          </a:bodyPr>
          <a:lstStyle/>
          <a:p>
            <a:pPr marL="180000" lvl="1"/>
            <a:r>
              <a:rPr lang="en-US" sz="2200" dirty="0" smtClean="0"/>
              <a:t>An acellular dermal allograft designed for predictability in replacing damaged or inadequate tissue in the repair, reinforcement or supplemental support of soft tissue defects</a:t>
            </a:r>
            <a:endParaRPr lang="en-US" sz="2200" dirty="0"/>
          </a:p>
          <a:p>
            <a:r>
              <a:rPr lang="en-US" sz="2200" dirty="0" smtClean="0"/>
              <a:t>Minimally processed to remove epidermal and dermal cells while preserving the extra-cellular matrix</a:t>
            </a:r>
          </a:p>
          <a:p>
            <a:r>
              <a:rPr lang="en-US" sz="2200" dirty="0" smtClean="0"/>
              <a:t>Undergoes a three-phase process that gently cleans, decellularizes and disinfects without cross-linking or compromising the integrity of the dermal matrix</a:t>
            </a:r>
          </a:p>
          <a:p>
            <a:r>
              <a:rPr lang="en-US" sz="2200" dirty="0" smtClean="0"/>
              <a:t>Has been shown to support the migration of host cells from wound margins and surrounding tissue</a:t>
            </a:r>
            <a:endParaRPr lang="en-US" sz="2200" baseline="3000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45" y="1287134"/>
            <a:ext cx="4065697" cy="3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Symbios</a:t>
            </a:r>
            <a:r>
              <a:rPr lang="en-US" baseline="30000" dirty="0"/>
              <a:t>®</a:t>
            </a:r>
            <a:r>
              <a:rPr lang="en-US" dirty="0"/>
              <a:t> PerioDerm</a:t>
            </a:r>
            <a:r>
              <a:rPr lang="en-US" baseline="30000" dirty="0" smtClean="0"/>
              <a:t>®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2" y="1398125"/>
            <a:ext cx="11256748" cy="4361230"/>
          </a:xfrm>
        </p:spPr>
        <p:txBody>
          <a:bodyPr>
            <a:normAutofit/>
          </a:bodyPr>
          <a:lstStyle/>
          <a:p>
            <a:pPr marL="180000" lvl="1"/>
            <a:r>
              <a:rPr lang="en-US" sz="2400" dirty="0" smtClean="0"/>
              <a:t>Excellent handling characteristics, similar to autologous human skin grafts</a:t>
            </a:r>
          </a:p>
          <a:p>
            <a:pPr marL="180000" lvl="1"/>
            <a:r>
              <a:rPr lang="en-US" sz="2400" dirty="0" smtClean="0"/>
              <a:t>Rehydrates quickly, reducing surgery time and cost</a:t>
            </a:r>
            <a:endParaRPr lang="en-US" sz="2400" dirty="0"/>
          </a:p>
          <a:p>
            <a:pPr marL="180000" lvl="1"/>
            <a:r>
              <a:rPr lang="en-US" sz="2400" dirty="0" smtClean="0"/>
              <a:t>Freeze-dried grafts require no refrigeration and provide more storage options</a:t>
            </a:r>
            <a:endParaRPr lang="en-US" sz="2400" dirty="0"/>
          </a:p>
          <a:p>
            <a:pPr marL="180000" lvl="1"/>
            <a:r>
              <a:rPr lang="en-US" sz="2400" dirty="0" smtClean="0"/>
              <a:t>Over 90% thickness consistency for uniform vascularization and aesthetic results</a:t>
            </a:r>
          </a:p>
          <a:p>
            <a:pPr marL="180000" lvl="1"/>
            <a:r>
              <a:rPr lang="en-US" sz="2400" dirty="0" smtClean="0"/>
              <a:t>No cross-linking for ready incorporation and less risk of surgery site inflammation and rejection</a:t>
            </a:r>
          </a:p>
          <a:p>
            <a:pPr marL="180000" lvl="1"/>
            <a:r>
              <a:rPr lang="en-US" sz="2400" dirty="0" smtClean="0"/>
              <a:t>Available in thick and thin versions and a variety of sizes</a:t>
            </a:r>
          </a:p>
          <a:p>
            <a:pPr marL="180000" lvl="1"/>
            <a:r>
              <a:rPr lang="en-US" sz="2400" dirty="0" smtClean="0"/>
              <a:t>Integrates in 3-4 months</a:t>
            </a:r>
            <a:endParaRPr lang="en-US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1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Symbios</a:t>
            </a:r>
            <a:r>
              <a:rPr lang="sv-SE" sz="2400" baseline="50000" dirty="0" smtClean="0"/>
              <a:t>®</a:t>
            </a:r>
            <a:r>
              <a:rPr lang="sv-SE" dirty="0" smtClean="0"/>
              <a:t> OsteoShield</a:t>
            </a:r>
            <a:r>
              <a:rPr lang="sv-SE" sz="2400" baseline="50000" dirty="0" smtClean="0"/>
              <a:t>®</a:t>
            </a:r>
            <a:r>
              <a:rPr lang="sv-SE" dirty="0"/>
              <a:t> </a:t>
            </a:r>
            <a:r>
              <a:rPr lang="sv-SE" dirty="0" smtClean="0"/>
              <a:t>Collagen Resorbable Membrane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330200" y="1348420"/>
            <a:ext cx="6193430" cy="3823218"/>
          </a:xfrm>
        </p:spPr>
        <p:txBody>
          <a:bodyPr vert="horz" lIns="0" tIns="0" rIns="0" bIns="0" rtlCol="0">
            <a:normAutofit/>
          </a:bodyPr>
          <a:lstStyle/>
          <a:p>
            <a:pPr marL="180000" lvl="1"/>
            <a:r>
              <a:rPr lang="en-US" sz="2400" dirty="0" smtClean="0"/>
              <a:t>This resorbable tissue matrix made from Type1 bovine collagen delivers predictability in performance in dental surgery procedures, in the area of dental implant, bone defect or ridge reconstruction</a:t>
            </a:r>
            <a:endParaRPr lang="en-US" sz="2400" dirty="0"/>
          </a:p>
          <a:p>
            <a:endParaRPr lang="en-US" sz="2400" baseline="30000" dirty="0"/>
          </a:p>
          <a:p>
            <a:endParaRPr lang="en-US" sz="2400" baseline="300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7" y="3627723"/>
            <a:ext cx="4620336" cy="2229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4" y="997772"/>
            <a:ext cx="4264797" cy="46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Symbios</a:t>
            </a:r>
            <a:r>
              <a:rPr lang="sv-SE" sz="2400" baseline="50000" dirty="0"/>
              <a:t>®</a:t>
            </a:r>
            <a:r>
              <a:rPr lang="sv-SE" dirty="0"/>
              <a:t> </a:t>
            </a:r>
            <a:r>
              <a:rPr lang="sv-SE" dirty="0" smtClean="0"/>
              <a:t>OsteoShield</a:t>
            </a:r>
            <a:r>
              <a:rPr lang="sv-SE" sz="2400" baseline="50000" dirty="0" smtClean="0"/>
              <a:t>®</a:t>
            </a:r>
            <a:r>
              <a:rPr lang="sv-SE" dirty="0" smtClean="0"/>
              <a:t> Collagen </a:t>
            </a:r>
            <a:r>
              <a:rPr lang="sv-SE" dirty="0"/>
              <a:t>Resorbable </a:t>
            </a:r>
            <a:r>
              <a:rPr lang="sv-SE" dirty="0" smtClean="0"/>
              <a:t>Membrane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357497" y="1357187"/>
            <a:ext cx="11256748" cy="4388518"/>
          </a:xfrm>
        </p:spPr>
        <p:txBody>
          <a:bodyPr>
            <a:normAutofit/>
          </a:bodyPr>
          <a:lstStyle/>
          <a:p>
            <a:pPr marL="180000" lvl="1"/>
            <a:r>
              <a:rPr lang="en-US" sz="2400" dirty="0" smtClean="0"/>
              <a:t>Manufactured from highly purified Type-1 bovine Achilles tendon for safety</a:t>
            </a:r>
          </a:p>
          <a:p>
            <a:pPr marL="180000" lvl="1"/>
            <a:r>
              <a:rPr lang="en-US" sz="2400" dirty="0" smtClean="0"/>
              <a:t>Multi-layer construction assists in healing of bone and surrounding tissue while inner layers help prevent cellular and bacterial down growth</a:t>
            </a:r>
            <a:endParaRPr lang="en-US" sz="2400" dirty="0"/>
          </a:p>
          <a:p>
            <a:pPr marL="180000" lvl="1"/>
            <a:r>
              <a:rPr lang="en-US" sz="2400" dirty="0" smtClean="0"/>
              <a:t>Unique fiber orientation provides for unusually high tensile strength and for stable performance with sutures and resorbable tacks</a:t>
            </a:r>
            <a:endParaRPr lang="en-US" sz="2400" dirty="0"/>
          </a:p>
          <a:p>
            <a:pPr marL="180000" lvl="1"/>
            <a:r>
              <a:rPr lang="en-US" sz="2400" dirty="0" smtClean="0"/>
              <a:t>Optimized flexibility for excellent wet handling, while still allowing maintenance of space</a:t>
            </a:r>
          </a:p>
          <a:p>
            <a:pPr marL="180000" lvl="1"/>
            <a:r>
              <a:rPr lang="en-US" sz="2400" dirty="0" smtClean="0"/>
              <a:t>Either side may be placed on the site</a:t>
            </a:r>
          </a:p>
          <a:p>
            <a:pPr marL="180000" lvl="1"/>
            <a:r>
              <a:rPr lang="en-US" sz="2400" dirty="0" smtClean="0"/>
              <a:t>Available in three sizes: 15x20 mm, 20x30 mm, and 30x40 mm</a:t>
            </a:r>
          </a:p>
          <a:p>
            <a:pPr marL="180000" lvl="1"/>
            <a:r>
              <a:rPr lang="en-US" sz="2400" dirty="0" smtClean="0"/>
              <a:t>Resorbs in 26-38, weeks when primary closure is achieved</a:t>
            </a:r>
          </a:p>
        </p:txBody>
      </p:sp>
    </p:spTree>
    <p:extLst>
      <p:ext uri="{BB962C8B-B14F-4D97-AF65-F5344CB8AC3E}">
        <p14:creationId xmlns:p14="http://schemas.microsoft.com/office/powerpoint/2010/main" val="18287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Symbios</a:t>
            </a:r>
            <a:r>
              <a:rPr lang="sv-SE" sz="2400" baseline="50000" dirty="0" smtClean="0"/>
              <a:t>®</a:t>
            </a:r>
            <a:r>
              <a:rPr lang="sv-SE" dirty="0" smtClean="0"/>
              <a:t> OsteoShield</a:t>
            </a:r>
            <a:r>
              <a:rPr lang="sv-SE" sz="2400" baseline="50000" dirty="0" smtClean="0"/>
              <a:t>®</a:t>
            </a:r>
            <a:r>
              <a:rPr lang="sv-SE" dirty="0"/>
              <a:t> </a:t>
            </a:r>
            <a:r>
              <a:rPr lang="sv-SE" dirty="0" smtClean="0"/>
              <a:t>d-PTFE Non-</a:t>
            </a:r>
            <a:r>
              <a:rPr lang="sv-SE" dirty="0"/>
              <a:t>r</a:t>
            </a:r>
            <a:r>
              <a:rPr lang="sv-SE" dirty="0" smtClean="0"/>
              <a:t>esorbable Membrane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330200" y="1403012"/>
            <a:ext cx="6016009" cy="3823218"/>
          </a:xfrm>
        </p:spPr>
        <p:txBody>
          <a:bodyPr vert="horz" lIns="0" tIns="0" rIns="0" bIns="0" rtlCol="0">
            <a:normAutofit/>
          </a:bodyPr>
          <a:lstStyle/>
          <a:p>
            <a:pPr marL="180000" lvl="1"/>
            <a:r>
              <a:rPr lang="en-US" sz="2400" dirty="0" smtClean="0"/>
              <a:t>This non-resorbable</a:t>
            </a:r>
            <a:r>
              <a:rPr lang="en-US" sz="2400" dirty="0"/>
              <a:t> </a:t>
            </a:r>
            <a:r>
              <a:rPr lang="en-US" sz="2400" dirty="0" smtClean="0"/>
              <a:t>yet easily removable d-PTFE membrane is designed for use in extraction site grafting, large bony defects and where primary closure is not possible or desired</a:t>
            </a:r>
            <a:endParaRPr lang="en-US" sz="2400" baseline="30000" dirty="0"/>
          </a:p>
          <a:p>
            <a:endParaRPr lang="en-US" sz="2400" baseline="30000" dirty="0" smtClean="0"/>
          </a:p>
          <a:p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47" y="1409700"/>
            <a:ext cx="33813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Symbios</a:t>
            </a:r>
            <a:r>
              <a:rPr lang="sv-SE" sz="2400" baseline="50000" dirty="0"/>
              <a:t>®</a:t>
            </a:r>
            <a:r>
              <a:rPr lang="sv-SE" dirty="0"/>
              <a:t> OsteoShield</a:t>
            </a:r>
            <a:r>
              <a:rPr lang="sv-SE" sz="2400" baseline="50000" dirty="0"/>
              <a:t>®</a:t>
            </a:r>
            <a:r>
              <a:rPr lang="sv-SE" dirty="0"/>
              <a:t> d-PTFE Non-resorbable Membrane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357497" y="1357187"/>
            <a:ext cx="11256748" cy="4388518"/>
          </a:xfrm>
        </p:spPr>
        <p:txBody>
          <a:bodyPr>
            <a:normAutofit/>
          </a:bodyPr>
          <a:lstStyle/>
          <a:p>
            <a:pPr marL="180000" lvl="1"/>
            <a:r>
              <a:rPr lang="en-US" sz="2400" dirty="0" smtClean="0"/>
              <a:t>Medical grade d-PTFE is biocompatible and non-reactive</a:t>
            </a:r>
          </a:p>
          <a:p>
            <a:pPr marL="180000" lvl="1"/>
            <a:r>
              <a:rPr lang="en-US" sz="2400" dirty="0" smtClean="0"/>
              <a:t>Micro-machined surface texture facilitates cell adhesion, enhances membrane stability, reduces flap retraction and increases pull-out strength</a:t>
            </a:r>
          </a:p>
          <a:p>
            <a:pPr marL="180000" lvl="1"/>
            <a:r>
              <a:rPr lang="en-US" sz="2400" dirty="0" smtClean="0"/>
              <a:t>Primary closure is not required. This membrane is virtually impervious to bacteria, resulting in minimal risk of bacterial invasion</a:t>
            </a:r>
          </a:p>
          <a:p>
            <a:pPr marL="180000" lvl="1"/>
            <a:r>
              <a:rPr lang="en-US" sz="2400" dirty="0" smtClean="0"/>
              <a:t>By avoiding releasing incisions and primary closure, the membrane maintains soft tissue architecture, preserves keratinized mucosa and requires minimal flap reflection or dissection</a:t>
            </a:r>
            <a:endParaRPr lang="en-US" sz="2400" dirty="0"/>
          </a:p>
          <a:p>
            <a:pPr marL="180000" lvl="1"/>
            <a:r>
              <a:rPr lang="en-US" sz="2400" dirty="0" smtClean="0"/>
              <a:t>The exposed membrane may be easily removed non-surgically with a gentle tug</a:t>
            </a:r>
            <a:endParaRPr lang="en-US" sz="2400" dirty="0"/>
          </a:p>
          <a:p>
            <a:pPr marL="180000" lvl="1"/>
            <a:r>
              <a:rPr lang="en-US" sz="2400" dirty="0" smtClean="0"/>
              <a:t>Available in two sizes: 12x24 mm and 25x30 mm</a:t>
            </a:r>
          </a:p>
        </p:txBody>
      </p:sp>
    </p:spTree>
    <p:extLst>
      <p:ext uri="{BB962C8B-B14F-4D97-AF65-F5344CB8AC3E}">
        <p14:creationId xmlns:p14="http://schemas.microsoft.com/office/powerpoint/2010/main" val="6553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Symbios</a:t>
            </a:r>
            <a:r>
              <a:rPr lang="sv-SE" sz="2400" baseline="50000" dirty="0" smtClean="0"/>
              <a:t>®</a:t>
            </a:r>
            <a:r>
              <a:rPr lang="sv-SE" dirty="0" smtClean="0"/>
              <a:t> OsteoShield</a:t>
            </a:r>
            <a:r>
              <a:rPr lang="sv-SE" sz="2400" baseline="50000" dirty="0" smtClean="0"/>
              <a:t>®</a:t>
            </a:r>
            <a:r>
              <a:rPr lang="sv-SE" dirty="0"/>
              <a:t> </a:t>
            </a:r>
            <a:r>
              <a:rPr lang="sv-SE" dirty="0" smtClean="0"/>
              <a:t>d-PTFE Titanium-reinforced</a:t>
            </a:r>
            <a:br>
              <a:rPr lang="sv-SE" dirty="0" smtClean="0"/>
            </a:br>
            <a:r>
              <a:rPr lang="sv-SE" dirty="0" smtClean="0"/>
              <a:t>Non-resorbable Membrane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330200" y="1873732"/>
            <a:ext cx="5893179" cy="2711916"/>
          </a:xfrm>
        </p:spPr>
        <p:txBody>
          <a:bodyPr vert="horz" lIns="0" tIns="0" rIns="0" bIns="0" rtlCol="0">
            <a:normAutofit/>
          </a:bodyPr>
          <a:lstStyle/>
          <a:p>
            <a:pPr marL="180000" lvl="1"/>
            <a:r>
              <a:rPr lang="en-US" sz="2400" dirty="0" smtClean="0"/>
              <a:t>This titanium-reinforced membrane is designed for use with large defects, two- or three-walled defects, or where space-making is required.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77" y="1458095"/>
            <a:ext cx="3707785" cy="45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360943"/>
            <a:ext cx="7680960" cy="5520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Symbios</a:t>
            </a:r>
            <a:r>
              <a:rPr lang="en-US" baseline="30000" dirty="0" smtClean="0"/>
              <a:t>® </a:t>
            </a:r>
            <a:r>
              <a:rPr lang="en-US" dirty="0" smtClean="0"/>
              <a:t>Portfolio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>
          <a:xfrm>
            <a:off x="331200" y="1350072"/>
            <a:ext cx="11529599" cy="4614616"/>
          </a:xfrm>
        </p:spPr>
        <p:txBody>
          <a:bodyPr>
            <a:normAutofit fontScale="92500" lnSpcReduction="20000"/>
          </a:bodyPr>
          <a:lstStyle/>
          <a:p>
            <a:pPr marL="162900" indent="-180000">
              <a:buFont typeface="Wingdings" panose="05000000000000000000" pitchFamily="2" charset="2"/>
              <a:buChar char="§"/>
            </a:pPr>
            <a:r>
              <a:rPr lang="sv-SE" sz="2400" dirty="0"/>
              <a:t>Bone graft materials</a:t>
            </a:r>
          </a:p>
          <a:p>
            <a:pPr marL="1077300" lvl="1"/>
            <a:r>
              <a:rPr lang="sv-SE" sz="2400" dirty="0" smtClean="0"/>
              <a:t>Allograft</a:t>
            </a:r>
          </a:p>
          <a:p>
            <a:pPr marL="1077300" lvl="1"/>
            <a:r>
              <a:rPr lang="sv-SE" sz="2400" dirty="0" smtClean="0"/>
              <a:t>Xenograft</a:t>
            </a:r>
            <a:endParaRPr lang="sv-SE" sz="2400" dirty="0"/>
          </a:p>
          <a:p>
            <a:pPr marL="1077300" lvl="1"/>
            <a:r>
              <a:rPr lang="sv-SE" sz="2400" dirty="0" smtClean="0"/>
              <a:t>Synthetic</a:t>
            </a:r>
          </a:p>
          <a:p>
            <a:pPr marL="897300" lvl="1" indent="0">
              <a:buNone/>
            </a:pPr>
            <a:endParaRPr lang="sv-SE" sz="2400" dirty="0"/>
          </a:p>
          <a:p>
            <a:pPr marL="162900" indent="-180000">
              <a:buFont typeface="Wingdings" panose="05000000000000000000" pitchFamily="2" charset="2"/>
              <a:buChar char="§"/>
            </a:pPr>
            <a:r>
              <a:rPr lang="sv-SE" sz="2400" dirty="0"/>
              <a:t>Membranes </a:t>
            </a:r>
          </a:p>
          <a:p>
            <a:pPr marL="1077300" lvl="1"/>
            <a:r>
              <a:rPr lang="sv-SE" sz="2400" dirty="0" smtClean="0"/>
              <a:t>Allograft</a:t>
            </a:r>
            <a:endParaRPr lang="sv-SE" sz="2400" dirty="0"/>
          </a:p>
          <a:p>
            <a:pPr marL="1077300" lvl="1"/>
            <a:r>
              <a:rPr lang="sv-SE" sz="2400" dirty="0" smtClean="0"/>
              <a:t>Xenograft</a:t>
            </a:r>
          </a:p>
          <a:p>
            <a:pPr marL="1077300" lvl="1"/>
            <a:r>
              <a:rPr lang="sv-SE" sz="2400" dirty="0" smtClean="0"/>
              <a:t>Synthetic</a:t>
            </a:r>
            <a:endParaRPr lang="sv-SE" sz="2400" dirty="0"/>
          </a:p>
          <a:p>
            <a:pPr marL="562950" lvl="1"/>
            <a:endParaRPr lang="sv-SE" sz="2400" dirty="0"/>
          </a:p>
          <a:p>
            <a:pPr marL="162900" indent="-180000">
              <a:buFont typeface="Wingdings" panose="05000000000000000000" pitchFamily="2" charset="2"/>
              <a:buChar char="§"/>
            </a:pPr>
            <a:r>
              <a:rPr lang="sv-SE" sz="2400" dirty="0"/>
              <a:t>Instruments</a:t>
            </a:r>
          </a:p>
          <a:p>
            <a:pPr marL="1077300" lvl="1"/>
            <a:r>
              <a:rPr lang="sv-SE" sz="2400" dirty="0" smtClean="0"/>
              <a:t>Frios MicroSaw</a:t>
            </a:r>
          </a:p>
          <a:p>
            <a:pPr marL="1077300" lvl="1"/>
            <a:r>
              <a:rPr lang="sv-SE" sz="2400" dirty="0" smtClean="0"/>
              <a:t>Frios BoneCollector</a:t>
            </a:r>
          </a:p>
          <a:p>
            <a:pPr marL="1077300" lvl="1"/>
            <a:r>
              <a:rPr lang="sv-SE" sz="2400" dirty="0" smtClean="0"/>
              <a:t>BoneTrap</a:t>
            </a:r>
            <a:endParaRPr lang="sv-SE" sz="2400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406B46-1AAD-47A7-8B0A-4CD13DB16BB3}" type="datetime1">
              <a:rPr lang="en-GB" smtClean="0"/>
              <a:t>16/06/2017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3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Symbios</a:t>
            </a:r>
            <a:r>
              <a:rPr lang="sv-SE" sz="2400" baseline="50000" dirty="0" smtClean="0"/>
              <a:t>®</a:t>
            </a:r>
            <a:r>
              <a:rPr lang="sv-SE" dirty="0" smtClean="0"/>
              <a:t> OsteoShield</a:t>
            </a:r>
            <a:r>
              <a:rPr lang="sv-SE" sz="2400" baseline="50000" dirty="0" smtClean="0"/>
              <a:t>®</a:t>
            </a:r>
            <a:r>
              <a:rPr lang="sv-SE" dirty="0"/>
              <a:t> </a:t>
            </a:r>
            <a:r>
              <a:rPr lang="sv-SE" dirty="0" smtClean="0"/>
              <a:t>d-PTFE Titanium-reinforced</a:t>
            </a:r>
            <a:br>
              <a:rPr lang="sv-SE" dirty="0" smtClean="0"/>
            </a:br>
            <a:r>
              <a:rPr lang="sv-SE" dirty="0" smtClean="0"/>
              <a:t>Non-resorbable Membrane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330199" y="1805492"/>
            <a:ext cx="11215807" cy="4308706"/>
          </a:xfrm>
        </p:spPr>
        <p:txBody>
          <a:bodyPr vert="horz" lIns="0" tIns="0" rIns="0" bIns="0" rtlCol="0">
            <a:normAutofit/>
          </a:bodyPr>
          <a:lstStyle/>
          <a:p>
            <a:pPr marL="180000" lvl="1"/>
            <a:r>
              <a:rPr lang="en-US" sz="2400" dirty="0" smtClean="0"/>
              <a:t>Has all the benefits of Symbios OsteoShield d-PTFE Non-resorbable Membrane, plus:</a:t>
            </a:r>
          </a:p>
          <a:p>
            <a:pPr marL="360000" lvl="2"/>
            <a:r>
              <a:rPr lang="en-US" sz="2000" dirty="0" smtClean="0"/>
              <a:t>Self-supporting titanium-reinforcement, which helps create additional space, especially in defects with deficient bony architecture</a:t>
            </a:r>
          </a:p>
          <a:p>
            <a:pPr marL="360000" lvl="2"/>
            <a:r>
              <a:rPr lang="en-US" sz="2000" dirty="0" smtClean="0"/>
              <a:t>Titanium-reinforcement prevents folding or wrinkling</a:t>
            </a:r>
            <a:endParaRPr lang="en-US" sz="2000" dirty="0"/>
          </a:p>
          <a:p>
            <a:pPr marL="360000" lvl="2"/>
            <a:r>
              <a:rPr lang="en-US" sz="2000" dirty="0" smtClean="0"/>
              <a:t>Grade 1 titanium, which is flexible, for easy membrane shaping</a:t>
            </a:r>
          </a:p>
          <a:p>
            <a:pPr marL="180000" lvl="1"/>
            <a:r>
              <a:rPr lang="en-US" sz="2400" dirty="0" smtClean="0"/>
              <a:t>Available in two sizes: 12x20 mm and 25x30 mm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54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8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30201" y="555626"/>
            <a:ext cx="11530012" cy="659025"/>
          </a:xfrm>
        </p:spPr>
        <p:txBody>
          <a:bodyPr/>
          <a:lstStyle/>
          <a:p>
            <a:r>
              <a:rPr lang="sv-SE" dirty="0" smtClean="0"/>
              <a:t>Frios</a:t>
            </a:r>
            <a:r>
              <a:rPr lang="sv-SE" sz="2400" baseline="50000" dirty="0" smtClean="0"/>
              <a:t>®</a:t>
            </a:r>
            <a:r>
              <a:rPr lang="sv-SE" dirty="0" smtClean="0"/>
              <a:t> MicroSaw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343849" y="1470782"/>
            <a:ext cx="5621337" cy="4343163"/>
          </a:xfrm>
        </p:spPr>
        <p:txBody>
          <a:bodyPr/>
          <a:lstStyle/>
          <a:p>
            <a:r>
              <a:rPr lang="sv-SE" sz="2400" dirty="0"/>
              <a:t>Smooth and bone preserving preparation of bone blocks and access </a:t>
            </a:r>
            <a:r>
              <a:rPr lang="sv-SE" sz="2400" dirty="0" smtClean="0"/>
              <a:t>windows</a:t>
            </a:r>
            <a:endParaRPr lang="sv-SE" sz="2400" dirty="0"/>
          </a:p>
          <a:p>
            <a:r>
              <a:rPr lang="sv-SE" sz="2400" dirty="0"/>
              <a:t>0.29 mm MicroSaw disk for extremely accurate </a:t>
            </a:r>
            <a:r>
              <a:rPr lang="sv-SE" sz="2400" dirty="0" err="1"/>
              <a:t>osteotomy</a:t>
            </a:r>
            <a:r>
              <a:rPr lang="sv-SE" sz="2400" dirty="0"/>
              <a:t> </a:t>
            </a:r>
            <a:r>
              <a:rPr lang="sv-SE" sz="2400" dirty="0" smtClean="0"/>
              <a:t>line</a:t>
            </a:r>
          </a:p>
          <a:p>
            <a:r>
              <a:rPr lang="sv-SE" sz="2400" dirty="0" smtClean="0"/>
              <a:t>Maximum </a:t>
            </a:r>
            <a:r>
              <a:rPr lang="sv-SE" sz="2400" dirty="0" err="1" smtClean="0"/>
              <a:t>cutting</a:t>
            </a:r>
            <a:r>
              <a:rPr lang="sv-SE" sz="2400" dirty="0" smtClean="0"/>
              <a:t> </a:t>
            </a:r>
            <a:r>
              <a:rPr lang="sv-SE" sz="2400" dirty="0" err="1" smtClean="0"/>
              <a:t>depth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3.2 mm</a:t>
            </a:r>
            <a:endParaRPr lang="sv-SE" sz="2400" dirty="0"/>
          </a:p>
          <a:p>
            <a:r>
              <a:rPr lang="sv-SE" sz="2400" dirty="0"/>
              <a:t>Hinged soft </a:t>
            </a:r>
            <a:r>
              <a:rPr lang="sv-SE" sz="2400" dirty="0" err="1"/>
              <a:t>tissue</a:t>
            </a:r>
            <a:r>
              <a:rPr lang="sv-SE" sz="2400" dirty="0"/>
              <a:t> </a:t>
            </a:r>
            <a:r>
              <a:rPr lang="sv-SE" sz="2400" dirty="0" err="1" smtClean="0"/>
              <a:t>protector</a:t>
            </a:r>
            <a:endParaRPr lang="sv-SE" sz="2400" dirty="0"/>
          </a:p>
          <a:p>
            <a:r>
              <a:rPr lang="sv-SE" sz="2400" dirty="0"/>
              <a:t>In clinical use since </a:t>
            </a:r>
            <a:r>
              <a:rPr lang="sv-SE" sz="2400" dirty="0" smtClean="0"/>
              <a:t>1986</a:t>
            </a:r>
            <a:endParaRPr lang="sv-SE" sz="2400" dirty="0"/>
          </a:p>
          <a:p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11" name="Grafik 10" descr="FS_MicroSaw2.jpg"/>
          <p:cNvPicPr>
            <a:picLocks noChangeAspect="1"/>
          </p:cNvPicPr>
          <p:nvPr/>
        </p:nvPicPr>
        <p:blipFill rotWithShape="1">
          <a:blip r:embed="rId3" cstate="print"/>
          <a:srcRect l="26016" t="9931" r="16616" b="1737"/>
          <a:stretch/>
        </p:blipFill>
        <p:spPr>
          <a:xfrm rot="5400000">
            <a:off x="8018984" y="1273990"/>
            <a:ext cx="2373041" cy="4790022"/>
          </a:xfrm>
          <a:prstGeom prst="rect">
            <a:avLst/>
          </a:prstGeom>
        </p:spPr>
      </p:pic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6783598" y="4871220"/>
            <a:ext cx="4351148" cy="26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3487C"/>
              </a:buClr>
              <a:buNone/>
              <a:defRPr sz="3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9138" indent="-2619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3487C"/>
              </a:buClr>
              <a:buFont typeface="Arial" pitchFamily="34" charset="0"/>
              <a:buChar char="•"/>
              <a:defRPr sz="2800" baseline="0">
                <a:solidFill>
                  <a:srgbClr val="000000"/>
                </a:solidFill>
                <a:latin typeface="+mn-lt"/>
              </a:defRPr>
            </a:lvl2pPr>
            <a:lvl3pPr marL="12573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3487C"/>
              </a:buClr>
              <a:buFont typeface="Arial" pitchFamily="34" charset="0"/>
              <a:buChar char="–"/>
              <a:defRPr sz="2400" baseline="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3487C"/>
              </a:buClr>
              <a:buFont typeface="Wingdings" pitchFamily="2" charset="2"/>
              <a:buChar char="§"/>
              <a:defRPr sz="2000" baseline="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3487C"/>
              </a:buClr>
              <a:buChar char="»"/>
              <a:defRPr sz="2000" baseline="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3487C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3487C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3487C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3487C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900" i="1" dirty="0" smtClean="0">
                <a:solidFill>
                  <a:schemeClr val="tx2"/>
                </a:solidFill>
              </a:rPr>
              <a:t>Frios MicroSaw acc. to Prof. Dr. F. Khoury</a:t>
            </a:r>
            <a:endParaRPr lang="sv-SE" sz="9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Frios</a:t>
            </a:r>
            <a:r>
              <a:rPr lang="sv-SE" sz="2400" baseline="50000" dirty="0" smtClean="0"/>
              <a:t>®</a:t>
            </a:r>
            <a:r>
              <a:rPr lang="sv-SE" dirty="0" smtClean="0"/>
              <a:t> MicroSaw</a:t>
            </a:r>
            <a:br>
              <a:rPr lang="sv-SE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2" y="1416184"/>
            <a:ext cx="11379578" cy="4059127"/>
          </a:xfrm>
        </p:spPr>
        <p:txBody>
          <a:bodyPr/>
          <a:lstStyle/>
          <a:p>
            <a:r>
              <a:rPr lang="en-US" sz="2400" dirty="0"/>
              <a:t>Highest precision </a:t>
            </a:r>
            <a:r>
              <a:rPr lang="en-US" sz="2400" dirty="0" smtClean="0"/>
              <a:t>- </a:t>
            </a:r>
            <a:r>
              <a:rPr lang="en-US" sz="2400" dirty="0"/>
              <a:t> </a:t>
            </a:r>
            <a:r>
              <a:rPr lang="en-US" sz="2400" dirty="0" smtClean="0"/>
              <a:t>0.29 </a:t>
            </a:r>
            <a:r>
              <a:rPr lang="en-US" sz="2400" dirty="0"/>
              <a:t>mm MicroSaw disc produces an extremely accurate osteotomy </a:t>
            </a:r>
            <a:r>
              <a:rPr lang="en-US" sz="2400" dirty="0" smtClean="0"/>
              <a:t>line</a:t>
            </a:r>
            <a:endParaRPr lang="en-US" sz="2400" dirty="0"/>
          </a:p>
          <a:p>
            <a:r>
              <a:rPr lang="en-US" sz="2400" dirty="0" smtClean="0"/>
              <a:t>Fast -</a:t>
            </a:r>
            <a:r>
              <a:rPr lang="en-US" sz="2400" dirty="0"/>
              <a:t> </a:t>
            </a:r>
            <a:r>
              <a:rPr lang="en-US" sz="2400" dirty="0" smtClean="0"/>
              <a:t>Rapid </a:t>
            </a:r>
            <a:r>
              <a:rPr lang="en-US" sz="2400" dirty="0"/>
              <a:t>work with the </a:t>
            </a:r>
            <a:r>
              <a:rPr lang="en-US" sz="2400" dirty="0" smtClean="0"/>
              <a:t>Frios </a:t>
            </a:r>
            <a:r>
              <a:rPr lang="en-US" sz="2400" dirty="0"/>
              <a:t>straight and contra-angle handpieces – even for the most difficult anatomical situations. </a:t>
            </a:r>
          </a:p>
          <a:p>
            <a:r>
              <a:rPr lang="en-US" sz="2400" dirty="0" smtClean="0"/>
              <a:t>Atraumatic -</a:t>
            </a:r>
            <a:r>
              <a:rPr lang="en-US" sz="2400" dirty="0"/>
              <a:t> </a:t>
            </a:r>
            <a:r>
              <a:rPr lang="en-US" sz="2400" dirty="0" smtClean="0"/>
              <a:t>The hinged soft tissue protector is easy to attach and to remove again. Direct </a:t>
            </a:r>
            <a:r>
              <a:rPr lang="en-US" sz="2400" dirty="0"/>
              <a:t>blade cooling prevents overheating during the procedure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Easy </a:t>
            </a:r>
            <a:r>
              <a:rPr lang="en-US" sz="2400" dirty="0" smtClean="0"/>
              <a:t>application -</a:t>
            </a:r>
            <a:r>
              <a:rPr lang="en-US" sz="2400" dirty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the </a:t>
            </a:r>
            <a:r>
              <a:rPr lang="en-US" sz="2400" dirty="0" smtClean="0"/>
              <a:t>Frios </a:t>
            </a:r>
            <a:r>
              <a:rPr lang="en-US" sz="2400" dirty="0"/>
              <a:t>angled handpiece the exact preparation can be made in the retromolar region, even with restricted mouth opening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3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FS_BoneCollector.jpg"/>
          <p:cNvPicPr>
            <a:picLocks noChangeAspect="1"/>
          </p:cNvPicPr>
          <p:nvPr/>
        </p:nvPicPr>
        <p:blipFill>
          <a:blip r:embed="rId3" cstate="print"/>
          <a:srcRect t="15500" b="20001"/>
          <a:stretch>
            <a:fillRect/>
          </a:stretch>
        </p:blipFill>
        <p:spPr>
          <a:xfrm rot="19778236">
            <a:off x="6841647" y="2145426"/>
            <a:ext cx="5243071" cy="22549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Frios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BoneCollector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2" y="1375241"/>
            <a:ext cx="6903111" cy="4397761"/>
          </a:xfrm>
        </p:spPr>
        <p:txBody>
          <a:bodyPr/>
          <a:lstStyle/>
          <a:p>
            <a:r>
              <a:rPr lang="en-US" sz="2400" dirty="0"/>
              <a:t>A re-usable option for the harvesting of vital bone chips during </a:t>
            </a:r>
            <a:r>
              <a:rPr lang="en-US" sz="2400" dirty="0" smtClean="0"/>
              <a:t>bone </a:t>
            </a:r>
            <a:r>
              <a:rPr lang="en-US" sz="2400" dirty="0"/>
              <a:t>surgery or preparation of the implant </a:t>
            </a:r>
            <a:r>
              <a:rPr lang="en-US" sz="2400" dirty="0" smtClean="0"/>
              <a:t>site – for multiple use</a:t>
            </a:r>
            <a:endParaRPr lang="en-US" sz="2400" dirty="0"/>
          </a:p>
          <a:p>
            <a:r>
              <a:rPr lang="en-US" sz="2400" dirty="0" smtClean="0"/>
              <a:t>Only one procedure -</a:t>
            </a:r>
            <a:r>
              <a:rPr lang="en-US" sz="2400" dirty="0"/>
              <a:t> </a:t>
            </a:r>
            <a:r>
              <a:rPr lang="en-US" sz="2400" dirty="0" smtClean="0"/>
              <a:t>implant </a:t>
            </a:r>
            <a:r>
              <a:rPr lang="en-US" sz="2400" dirty="0"/>
              <a:t>placement and harvesting of valuable, vital bone </a:t>
            </a:r>
            <a:r>
              <a:rPr lang="en-US" sz="2400" dirty="0" smtClean="0"/>
              <a:t>chips</a:t>
            </a:r>
          </a:p>
          <a:p>
            <a:r>
              <a:rPr lang="en-US" sz="2400" dirty="0"/>
              <a:t>Gentle on your </a:t>
            </a:r>
            <a:r>
              <a:rPr lang="en-US" sz="2400" dirty="0" smtClean="0"/>
              <a:t>patients - reduce </a:t>
            </a:r>
            <a:r>
              <a:rPr lang="en-US" sz="2400" dirty="0"/>
              <a:t>the need for a second donor site </a:t>
            </a:r>
            <a:r>
              <a:rPr lang="en-US" sz="2400" dirty="0" smtClean="0"/>
              <a:t>operation</a:t>
            </a:r>
          </a:p>
          <a:p>
            <a:r>
              <a:rPr lang="en-US" sz="2400" dirty="0"/>
              <a:t>Use of a second aspirator during the </a:t>
            </a:r>
            <a:r>
              <a:rPr lang="en-US" sz="2400" dirty="0" smtClean="0"/>
              <a:t>procedure prevents contamination</a:t>
            </a:r>
          </a:p>
          <a:p>
            <a:r>
              <a:rPr lang="en-US" sz="2400" dirty="0" err="1" smtClean="0"/>
              <a:t>Sterilizable</a:t>
            </a:r>
            <a:r>
              <a:rPr lang="en-US" sz="2400" dirty="0" smtClean="0"/>
              <a:t> (Note: suction tube and titanium filter are </a:t>
            </a:r>
            <a:r>
              <a:rPr lang="en-US" sz="2400" smtClean="0"/>
              <a:t>single-use only </a:t>
            </a:r>
            <a:r>
              <a:rPr lang="en-US" sz="2400" dirty="0" smtClean="0"/>
              <a:t>items)</a:t>
            </a:r>
            <a:endParaRPr lang="en-US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9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BoneTrap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1" y="1347951"/>
            <a:ext cx="5961417" cy="3943350"/>
          </a:xfrm>
        </p:spPr>
        <p:txBody>
          <a:bodyPr/>
          <a:lstStyle/>
          <a:p>
            <a:r>
              <a:rPr lang="en-US" sz="2400" dirty="0"/>
              <a:t>Harvesting vital bone chips in parallel with the preparation of the implant </a:t>
            </a:r>
            <a:r>
              <a:rPr lang="en-US" sz="2400" dirty="0" smtClean="0"/>
              <a:t>site – for single use.</a:t>
            </a:r>
            <a:endParaRPr lang="en-US" sz="2400" dirty="0"/>
          </a:p>
          <a:p>
            <a:pPr lvl="0"/>
            <a:r>
              <a:rPr lang="en-US" sz="2400" dirty="0" smtClean="0"/>
              <a:t>Simplified procedure -</a:t>
            </a:r>
            <a:r>
              <a:rPr lang="en-US" sz="2400" dirty="0"/>
              <a:t>i</a:t>
            </a:r>
            <a:r>
              <a:rPr lang="en-US" sz="2400" dirty="0" smtClean="0"/>
              <a:t>nstrument </a:t>
            </a:r>
            <a:r>
              <a:rPr lang="en-US" sz="2400" dirty="0"/>
              <a:t>allows for convenient collection and use of autologous </a:t>
            </a:r>
            <a:r>
              <a:rPr lang="en-US" sz="2400" dirty="0" smtClean="0"/>
              <a:t>bone.</a:t>
            </a:r>
          </a:p>
          <a:p>
            <a:r>
              <a:rPr lang="en-US" sz="2400" dirty="0" smtClean="0"/>
              <a:t>Time saving - delivered </a:t>
            </a:r>
            <a:r>
              <a:rPr lang="en-US" sz="2400" dirty="0"/>
              <a:t>sterile and is </a:t>
            </a:r>
            <a:r>
              <a:rPr lang="en-US" sz="2400" dirty="0" smtClean="0"/>
              <a:t>disposable.</a:t>
            </a:r>
          </a:p>
          <a:p>
            <a:r>
              <a:rPr lang="en-US" sz="2400" dirty="0" smtClean="0"/>
              <a:t>Cost effective -</a:t>
            </a:r>
            <a:r>
              <a:rPr lang="en-US" sz="2400" dirty="0"/>
              <a:t> </a:t>
            </a:r>
            <a:r>
              <a:rPr lang="en-US" sz="2400" dirty="0" smtClean="0"/>
              <a:t>reduces </a:t>
            </a:r>
            <a:r>
              <a:rPr lang="en-US" sz="2400" dirty="0"/>
              <a:t>the need for costly artificial </a:t>
            </a:r>
            <a:r>
              <a:rPr lang="en-US" sz="2400" dirty="0" smtClean="0"/>
              <a:t>material.</a:t>
            </a:r>
            <a:endParaRPr lang="en-US" sz="2400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9" name="Picture 4" descr="C:\Users\diutz567\AppData\Local\Microsoft\Windows\Temporary Internet Files\Content.IE5\2OWASZYE\1224798-BoneTrap 22179-G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6403">
            <a:off x="6423269" y="2496797"/>
            <a:ext cx="5615648" cy="129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</p:spPr>
        <p:txBody>
          <a:bodyPr/>
          <a:lstStyle/>
          <a:p>
            <a:fld id="{2510C2BE-3BFB-4D34-B5B7-E193AA817340}" type="datetime1">
              <a:rPr lang="en-GB" smtClean="0"/>
              <a:t>16/06/2017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</p:spPr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graft materials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5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</a:t>
            </a:r>
            <a:r>
              <a:rPr lang="en-US" baseline="30000" dirty="0" smtClean="0"/>
              <a:t>®</a:t>
            </a:r>
            <a:r>
              <a:rPr lang="de-DE" dirty="0" smtClean="0"/>
              <a:t> Allograft Particulate</a:t>
            </a:r>
            <a:br>
              <a:rPr lang="de-DE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1" y="1379663"/>
            <a:ext cx="5621337" cy="3943350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400" dirty="0"/>
              <a:t>Allograft </a:t>
            </a:r>
            <a:r>
              <a:rPr lang="en-US" sz="2400" dirty="0" smtClean="0"/>
              <a:t>bone </a:t>
            </a:r>
            <a:r>
              <a:rPr lang="en-US" sz="2400" dirty="0"/>
              <a:t>is the most widely used class of bone graft material</a:t>
            </a:r>
          </a:p>
          <a:p>
            <a:r>
              <a:rPr lang="en-US" sz="2400" dirty="0" smtClean="0"/>
              <a:t>Symbios </a:t>
            </a:r>
            <a:r>
              <a:rPr lang="en-US" sz="2400" dirty="0"/>
              <a:t>allograft particulate is easy to handle and integrates with natural bone for predictable </a:t>
            </a:r>
            <a:r>
              <a:rPr lang="en-US" sz="2400" dirty="0" smtClean="0"/>
              <a:t>performance </a:t>
            </a:r>
            <a:endParaRPr lang="en-US" sz="2400" dirty="0"/>
          </a:p>
          <a:p>
            <a:r>
              <a:rPr lang="en-US" sz="2400" dirty="0"/>
              <a:t>Benefits include:</a:t>
            </a:r>
          </a:p>
          <a:p>
            <a:pPr lvl="1"/>
            <a:r>
              <a:rPr lang="en-US" sz="2000" dirty="0"/>
              <a:t>100% bone particulate</a:t>
            </a:r>
          </a:p>
          <a:p>
            <a:pPr lvl="1"/>
            <a:r>
              <a:rPr lang="en-US" sz="2000" dirty="0" smtClean="0"/>
              <a:t>Predictable </a:t>
            </a:r>
            <a:r>
              <a:rPr lang="en-US" sz="2000" dirty="0"/>
              <a:t>outcome</a:t>
            </a:r>
          </a:p>
          <a:p>
            <a:pPr lvl="1"/>
            <a:r>
              <a:rPr lang="en-US" sz="2000" dirty="0" smtClean="0"/>
              <a:t>Five year </a:t>
            </a:r>
            <a:r>
              <a:rPr lang="en-US" sz="2000" dirty="0"/>
              <a:t>shelf life</a:t>
            </a:r>
          </a:p>
          <a:p>
            <a:pPr lvl="1"/>
            <a:r>
              <a:rPr lang="en-US" sz="2000" dirty="0"/>
              <a:t>Convenient and ambient temperature </a:t>
            </a:r>
            <a:r>
              <a:rPr lang="en-US" sz="2000" dirty="0" smtClean="0"/>
              <a:t>storage</a:t>
            </a:r>
          </a:p>
          <a:p>
            <a:pPr lvl="1"/>
            <a:r>
              <a:rPr lang="en-US" sz="2000" dirty="0" smtClean="0"/>
              <a:t>Variety of choices</a:t>
            </a:r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11" y="1502779"/>
            <a:ext cx="2253082" cy="15380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146" y="1855848"/>
            <a:ext cx="1024128" cy="989076"/>
          </a:xfrm>
          <a:prstGeom prst="rect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027769" y="3514438"/>
            <a:ext cx="2766059" cy="2074545"/>
            <a:chOff x="8224855" y="3418796"/>
            <a:chExt cx="2286000" cy="1714500"/>
          </a:xfrm>
        </p:grpSpPr>
        <p:pic>
          <p:nvPicPr>
            <p:cNvPr id="15" name="Picture 14"/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855" y="3418796"/>
              <a:ext cx="2286000" cy="17145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224855" y="4977517"/>
              <a:ext cx="2286000" cy="155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7980471" y="5486391"/>
            <a:ext cx="1691489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aseline="30000" dirty="0"/>
              <a:t>Human bone - 2500 X magnification</a:t>
            </a:r>
          </a:p>
        </p:txBody>
      </p:sp>
    </p:spTree>
    <p:extLst>
      <p:ext uri="{BB962C8B-B14F-4D97-AF65-F5344CB8AC3E}">
        <p14:creationId xmlns:p14="http://schemas.microsoft.com/office/powerpoint/2010/main" val="38383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</a:t>
            </a:r>
            <a:r>
              <a:rPr lang="en-US" baseline="30000" dirty="0" smtClean="0"/>
              <a:t>®</a:t>
            </a:r>
            <a:r>
              <a:rPr lang="en-US" dirty="0" smtClean="0"/>
              <a:t> Mineralized Cortical Powder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511721"/>
            <a:ext cx="6503737" cy="4124799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400" dirty="0" smtClean="0"/>
              <a:t>Provides </a:t>
            </a:r>
            <a:r>
              <a:rPr lang="en-US" sz="2400" dirty="0"/>
              <a:t>stability and structural support</a:t>
            </a:r>
          </a:p>
          <a:p>
            <a:r>
              <a:rPr lang="en-US" sz="2400" dirty="0"/>
              <a:t>Slower </a:t>
            </a:r>
            <a:r>
              <a:rPr lang="en-US" sz="2400" dirty="0" smtClean="0"/>
              <a:t>revascularization</a:t>
            </a:r>
          </a:p>
          <a:p>
            <a:r>
              <a:rPr lang="en-US" sz="2400" dirty="0"/>
              <a:t>100% cortical human bone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095991" y="3982727"/>
            <a:ext cx="38503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Particle size of 212-850 µm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Available in 0.25 cc, 0.5 cc, 1 cc, 2.5 cc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Integrates in 6-8 </a:t>
            </a:r>
            <a:r>
              <a:rPr lang="en-US" sz="1400" dirty="0" smtClean="0">
                <a:solidFill>
                  <a:schemeClr val="tx2"/>
                </a:solidFill>
              </a:rPr>
              <a:t>months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Indication for use includes socket grafting, ridge augmentation, sinus lift and periodontal defects</a:t>
            </a:r>
          </a:p>
          <a:p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43" y="1952634"/>
            <a:ext cx="1790634" cy="17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</a:t>
            </a:r>
            <a:r>
              <a:rPr lang="en-US" baseline="30000" dirty="0" smtClean="0"/>
              <a:t>®</a:t>
            </a:r>
            <a:r>
              <a:rPr lang="en-US" dirty="0" smtClean="0"/>
              <a:t> Demineralized Cortical Powder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388889"/>
            <a:ext cx="7066887" cy="4179390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400" dirty="0"/>
              <a:t>Inorganic mineral removed, leaving behind the organic “collagen” matrix</a:t>
            </a:r>
          </a:p>
          <a:p>
            <a:r>
              <a:rPr lang="en-US" sz="2400" dirty="0"/>
              <a:t>Marshall Urist in 1965 discovered that the removal of bone mineral exposes more biologically active bone morphogenetic proteins (BMP)</a:t>
            </a:r>
          </a:p>
          <a:p>
            <a:r>
              <a:rPr lang="en-US" sz="2400" dirty="0"/>
              <a:t>These proteins and growth factors modulate the differentiation of cells to form bone and cartilage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095991" y="3982727"/>
            <a:ext cx="38503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Particle size of 212-850 µm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Available in 0.25 cc, 0.5 cc, 1 cc, 2.5 cc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Integrates in 6-8 </a:t>
            </a:r>
            <a:r>
              <a:rPr lang="en-US" sz="1400" dirty="0" smtClean="0">
                <a:solidFill>
                  <a:schemeClr val="tx2"/>
                </a:solidFill>
              </a:rPr>
              <a:t>months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Indication </a:t>
            </a:r>
            <a:r>
              <a:rPr lang="en-US" sz="1400" dirty="0">
                <a:solidFill>
                  <a:schemeClr val="tx2"/>
                </a:solidFill>
              </a:rPr>
              <a:t>for use includes extraction socket grafting and periodontal defects</a:t>
            </a:r>
          </a:p>
          <a:p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43" y="1952634"/>
            <a:ext cx="1790634" cy="17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</a:t>
            </a:r>
            <a:r>
              <a:rPr lang="en-US" baseline="30000" dirty="0" smtClean="0"/>
              <a:t>®</a:t>
            </a:r>
            <a:r>
              <a:rPr lang="en-US" dirty="0" smtClean="0"/>
              <a:t> Mineralized Cancellous Powder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1" y="1457129"/>
            <a:ext cx="6398145" cy="4506942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400" dirty="0"/>
              <a:t>Mineralized allograft does not undergo additional processing to remove inorganic mineral in natural bone</a:t>
            </a:r>
          </a:p>
          <a:p>
            <a:pPr marL="180000" lvl="1"/>
            <a:r>
              <a:rPr lang="en-US" sz="2400" dirty="0" smtClean="0"/>
              <a:t>Rapid </a:t>
            </a:r>
            <a:r>
              <a:rPr lang="en-US" sz="2400" dirty="0"/>
              <a:t>revascularization</a:t>
            </a:r>
          </a:p>
          <a:p>
            <a:pPr marL="180000" lvl="1"/>
            <a:r>
              <a:rPr lang="en-US" sz="2400" dirty="0"/>
              <a:t>Faster </a:t>
            </a:r>
            <a:r>
              <a:rPr lang="en-US" sz="2400" dirty="0" smtClean="0"/>
              <a:t>remodeling</a:t>
            </a:r>
            <a:endParaRPr lang="en-US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095991" y="3982727"/>
            <a:ext cx="38503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Particle size of 212-850 µm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Available in </a:t>
            </a:r>
            <a:r>
              <a:rPr lang="en-US" sz="1400" dirty="0" smtClean="0"/>
              <a:t>0.5 </a:t>
            </a:r>
            <a:r>
              <a:rPr lang="en-US" sz="1400" dirty="0"/>
              <a:t>cc, 1 cc, 2.5 cc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Integrates in </a:t>
            </a:r>
            <a:r>
              <a:rPr lang="en-US" sz="1400" dirty="0" smtClean="0"/>
              <a:t>4-5 months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Indication </a:t>
            </a:r>
            <a:r>
              <a:rPr lang="en-US" sz="1400" dirty="0"/>
              <a:t>for use includes socket grafting, ridge augmentation, sinus lift and </a:t>
            </a:r>
            <a:r>
              <a:rPr lang="en-US" sz="1400" dirty="0" err="1"/>
              <a:t>perio</a:t>
            </a:r>
            <a:r>
              <a:rPr lang="en-US" sz="1400" dirty="0"/>
              <a:t> defects</a:t>
            </a:r>
          </a:p>
          <a:p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43" y="1952634"/>
            <a:ext cx="1790634" cy="17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</a:t>
            </a:r>
            <a:r>
              <a:rPr lang="en-US" baseline="30000" dirty="0" smtClean="0"/>
              <a:t>®</a:t>
            </a:r>
            <a:r>
              <a:rPr lang="en-US" dirty="0" smtClean="0"/>
              <a:t> Cortical &amp; Cancellous Granules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0B5-B011-4E09-A387-4D7FC98CF63D}" type="datetime1">
              <a:rPr lang="da-DK" smtClean="0"/>
              <a:pPr/>
              <a:t>16-06-2017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Dentsply Sirona 2016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840398" y="4715152"/>
            <a:ext cx="31770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Two particle </a:t>
            </a:r>
            <a:r>
              <a:rPr lang="en-US" sz="1400" dirty="0">
                <a:solidFill>
                  <a:schemeClr val="tx2"/>
                </a:solidFill>
              </a:rPr>
              <a:t>size of </a:t>
            </a:r>
            <a:r>
              <a:rPr lang="en-US" sz="1400" dirty="0" smtClean="0">
                <a:solidFill>
                  <a:schemeClr val="tx2"/>
                </a:solidFill>
              </a:rPr>
              <a:t>200-1,000 µm and 500-3,000 µm</a:t>
            </a:r>
            <a:endParaRPr lang="en-US" sz="1400" dirty="0">
              <a:solidFill>
                <a:schemeClr val="tx2"/>
              </a:solidFill>
            </a:endParaRP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Available in </a:t>
            </a:r>
            <a:r>
              <a:rPr lang="en-US" sz="1400" dirty="0" smtClean="0">
                <a:solidFill>
                  <a:schemeClr val="tx2"/>
                </a:solidFill>
              </a:rPr>
              <a:t>0.5 cc and 1 cc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I</a:t>
            </a:r>
            <a:r>
              <a:rPr lang="en-US" sz="1400" dirty="0" smtClean="0">
                <a:solidFill>
                  <a:schemeClr val="tx2"/>
                </a:solidFill>
              </a:rPr>
              <a:t>ntegrates </a:t>
            </a:r>
            <a:r>
              <a:rPr lang="en-US" sz="1400" dirty="0">
                <a:solidFill>
                  <a:schemeClr val="tx2"/>
                </a:solidFill>
              </a:rPr>
              <a:t>in in </a:t>
            </a:r>
            <a:r>
              <a:rPr lang="en-US" sz="1400" dirty="0" smtClean="0">
                <a:solidFill>
                  <a:schemeClr val="tx2"/>
                </a:solidFill>
              </a:rPr>
              <a:t>3-4 months</a:t>
            </a:r>
          </a:p>
          <a:p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003941" y="4670374"/>
            <a:ext cx="3163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Two particle </a:t>
            </a:r>
            <a:r>
              <a:rPr lang="en-US" sz="1400" dirty="0">
                <a:solidFill>
                  <a:schemeClr val="tx2"/>
                </a:solidFill>
              </a:rPr>
              <a:t>size of </a:t>
            </a:r>
            <a:r>
              <a:rPr lang="en-US" sz="1400" dirty="0" smtClean="0">
                <a:solidFill>
                  <a:schemeClr val="tx2"/>
                </a:solidFill>
              </a:rPr>
              <a:t>200-1,000 µm and 100-2,000 µm</a:t>
            </a:r>
            <a:endParaRPr lang="en-US" sz="1400" dirty="0">
              <a:solidFill>
                <a:schemeClr val="tx2"/>
              </a:solidFill>
            </a:endParaRP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Available in </a:t>
            </a:r>
            <a:r>
              <a:rPr lang="en-US" sz="1400" dirty="0" smtClean="0">
                <a:solidFill>
                  <a:schemeClr val="tx2"/>
                </a:solidFill>
              </a:rPr>
              <a:t>0.5 cc and 1 cc</a:t>
            </a:r>
          </a:p>
          <a:p>
            <a:pPr marL="230188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I</a:t>
            </a:r>
            <a:r>
              <a:rPr lang="en-US" sz="1400" dirty="0" smtClean="0">
                <a:solidFill>
                  <a:schemeClr val="tx2"/>
                </a:solidFill>
              </a:rPr>
              <a:t>ntegrates </a:t>
            </a:r>
            <a:r>
              <a:rPr lang="en-US" sz="1400" dirty="0">
                <a:solidFill>
                  <a:schemeClr val="tx2"/>
                </a:solidFill>
              </a:rPr>
              <a:t>in in ~6 </a:t>
            </a:r>
            <a:r>
              <a:rPr lang="en-US" sz="1400" dirty="0" smtClean="0">
                <a:solidFill>
                  <a:schemeClr val="tx2"/>
                </a:solidFill>
              </a:rPr>
              <a:t>months</a:t>
            </a:r>
          </a:p>
          <a:p>
            <a:endParaRPr lang="en-US" sz="140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330201" y="1402536"/>
            <a:ext cx="10410587" cy="2654596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200" dirty="0"/>
              <a:t>A combination of 80% (cortical bone) and 20% (cancellous bone)</a:t>
            </a:r>
          </a:p>
          <a:p>
            <a:r>
              <a:rPr lang="en-US" sz="2200" dirty="0"/>
              <a:t>Mimics the natural bone anatomy, providing both space maintenance and surface area for bone formation</a:t>
            </a:r>
          </a:p>
          <a:p>
            <a:pPr marL="180000" lvl="1"/>
            <a:r>
              <a:rPr lang="en-US" sz="2200" dirty="0"/>
              <a:t>Provides stability and mechanical strength</a:t>
            </a:r>
          </a:p>
          <a:p>
            <a:pPr marL="180000" lvl="1"/>
            <a:r>
              <a:rPr lang="en-US" sz="2200" dirty="0"/>
              <a:t>Easy to handle and hydrate</a:t>
            </a:r>
          </a:p>
          <a:p>
            <a:r>
              <a:rPr lang="en-US" sz="2400" dirty="0" smtClean="0"/>
              <a:t>Available in mineralized or demineralized form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4885" y="4340265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Mineralized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9" y="4002540"/>
            <a:ext cx="1790634" cy="17293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00331" y="434582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Demineralized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DS_16_9_Primary">
  <a:themeElements>
    <a:clrScheme name="Brugerdefineret 2">
      <a:dk1>
        <a:sysClr val="windowText" lastClr="000000"/>
      </a:dk1>
      <a:lt1>
        <a:sysClr val="window" lastClr="FFFFFF"/>
      </a:lt1>
      <a:dk2>
        <a:srgbClr val="53585B"/>
      </a:dk2>
      <a:lt2>
        <a:srgbClr val="F1F0F0"/>
      </a:lt2>
      <a:accent1>
        <a:srgbClr val="0077C8"/>
      </a:accent1>
      <a:accent2>
        <a:srgbClr val="F8A700"/>
      </a:accent2>
      <a:accent3>
        <a:srgbClr val="53585B"/>
      </a:accent3>
      <a:accent4>
        <a:srgbClr val="49A0D8"/>
      </a:accent4>
      <a:accent5>
        <a:srgbClr val="FDC56B"/>
      </a:accent5>
      <a:accent6>
        <a:srgbClr val="D9D7D7"/>
      </a:accent6>
      <a:hlink>
        <a:srgbClr val="0077C8"/>
      </a:hlink>
      <a:folHlink>
        <a:srgbClr val="F8A700"/>
      </a:folHlink>
    </a:clrScheme>
    <a:fontScheme name="SD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_16_9_fin.potx" id="{8347E96F-7458-4ED4-BA18-4B03D72AA2B0}" vid="{CB7F50BA-1587-4910-816B-B8EF6FC894DB}"/>
    </a:ext>
  </a:extLst>
</a:theme>
</file>

<file path=ppt/theme/theme2.xml><?xml version="1.0" encoding="utf-8"?>
<a:theme xmlns:a="http://schemas.openxmlformats.org/drawingml/2006/main" name="Office Theme">
  <a:themeElements>
    <a:clrScheme name="SD 2016">
      <a:dk1>
        <a:sysClr val="windowText" lastClr="000000"/>
      </a:dk1>
      <a:lt1>
        <a:sysClr val="window" lastClr="FFFFFF"/>
      </a:lt1>
      <a:dk2>
        <a:srgbClr val="53585B"/>
      </a:dk2>
      <a:lt2>
        <a:srgbClr val="F1F0F0"/>
      </a:lt2>
      <a:accent1>
        <a:srgbClr val="0077C8"/>
      </a:accent1>
      <a:accent2>
        <a:srgbClr val="F8A700"/>
      </a:accent2>
      <a:accent3>
        <a:srgbClr val="53585B"/>
      </a:accent3>
      <a:accent4>
        <a:srgbClr val="1142AA"/>
      </a:accent4>
      <a:accent5>
        <a:srgbClr val="FDC56B"/>
      </a:accent5>
      <a:accent6>
        <a:srgbClr val="49A0D8"/>
      </a:accent6>
      <a:hlink>
        <a:srgbClr val="0077C8"/>
      </a:hlink>
      <a:folHlink>
        <a:srgbClr val="F8A700"/>
      </a:folHlink>
    </a:clrScheme>
    <a:fontScheme name="SD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SD 2016">
      <a:dk1>
        <a:sysClr val="windowText" lastClr="000000"/>
      </a:dk1>
      <a:lt1>
        <a:sysClr val="window" lastClr="FFFFFF"/>
      </a:lt1>
      <a:dk2>
        <a:srgbClr val="53585B"/>
      </a:dk2>
      <a:lt2>
        <a:srgbClr val="F1F0F0"/>
      </a:lt2>
      <a:accent1>
        <a:srgbClr val="0077C8"/>
      </a:accent1>
      <a:accent2>
        <a:srgbClr val="F8A700"/>
      </a:accent2>
      <a:accent3>
        <a:srgbClr val="53585B"/>
      </a:accent3>
      <a:accent4>
        <a:srgbClr val="1142AA"/>
      </a:accent4>
      <a:accent5>
        <a:srgbClr val="FDC56B"/>
      </a:accent5>
      <a:accent6>
        <a:srgbClr val="49A0D8"/>
      </a:accent6>
      <a:hlink>
        <a:srgbClr val="0077C8"/>
      </a:hlink>
      <a:folHlink>
        <a:srgbClr val="F8A700"/>
      </a:folHlink>
    </a:clrScheme>
    <a:fontScheme name="SD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21798CA81CC141B9C04E105AC0449A" ma:contentTypeVersion="4" ma:contentTypeDescription="Create a new document." ma:contentTypeScope="" ma:versionID="12767c4ac3957ea158c8df6c7df7133a">
  <xsd:schema xmlns:xsd="http://www.w3.org/2001/XMLSchema" xmlns:xs="http://www.w3.org/2001/XMLSchema" xmlns:p="http://schemas.microsoft.com/office/2006/metadata/properties" xmlns:ns1="http://schemas.microsoft.com/sharepoint/v3" xmlns:ns2="0d6f2f7c-2d4a-4bd8-8446-d22239876416" xmlns:ns3="dd1728fc-9460-4dd0-a268-f9a3c3818728" targetNamespace="http://schemas.microsoft.com/office/2006/metadata/properties" ma:root="true" ma:fieldsID="6cc12e2157edc13ae6418c529581ae69" ns1:_="" ns2:_="" ns3:_="">
    <xsd:import namespace="http://schemas.microsoft.com/sharepoint/v3"/>
    <xsd:import namespace="0d6f2f7c-2d4a-4bd8-8446-d22239876416"/>
    <xsd:import namespace="dd1728fc-9460-4dd0-a268-f9a3c381872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Category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f2f7c-2d4a-4bd8-8446-d22239876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728fc-9460-4dd0-a268-f9a3c3818728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list="{1525767e-5eac-4c06-befd-04fac09ab255}" ma:internalName="Category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dd1728fc-9460-4dd0-a268-f9a3c3818728">4</Category>
    <PublishingExpirationDate xmlns="http://schemas.microsoft.com/sharepoint/v3" xsi:nil="true"/>
    <PublishingStartDate xmlns="http://schemas.microsoft.com/sharepoint/v3" xsi:nil="true"/>
    <SharedWithUsers xmlns="0d6f2f7c-2d4a-4bd8-8446-d22239876416">
      <UserInfo>
        <DisplayName>Morris, Carol</DisplayName>
        <AccountId>3978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58BACF0-2A03-4FA6-B906-60683CE271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5A059B-E038-434A-BC0C-E3E671DDBC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6f2f7c-2d4a-4bd8-8446-d22239876416"/>
    <ds:schemaRef ds:uri="dd1728fc-9460-4dd0-a268-f9a3c38187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48B98E-646E-4220-B738-71A39C0B56C1}">
  <ds:schemaRefs>
    <ds:schemaRef ds:uri="http://purl.org/dc/dcmitype/"/>
    <ds:schemaRef ds:uri="dd1728fc-9460-4dd0-a268-f9a3c3818728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d6f2f7c-2d4a-4bd8-8446-d22239876416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DS_16_9_Primary</Template>
  <TotalTime>0</TotalTime>
  <Words>2219</Words>
  <Application>Microsoft Office PowerPoint</Application>
  <PresentationFormat>Widescreen</PresentationFormat>
  <Paragraphs>389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Gotham-Light</vt:lpstr>
      <vt:lpstr>Wingdings</vt:lpstr>
      <vt:lpstr>PowerPoint Template DS_16_9_Primary</vt:lpstr>
      <vt:lpstr>Symbios Regenerative Solutions</vt:lpstr>
      <vt:lpstr>Symbios® – Solutions for all your regenerative needs  </vt:lpstr>
      <vt:lpstr>Symbios® Portfolio </vt:lpstr>
      <vt:lpstr>Bone graft materials</vt:lpstr>
      <vt:lpstr>Symbios® Allograft Particulate </vt:lpstr>
      <vt:lpstr>Symbios® Mineralized Cortical Powder </vt:lpstr>
      <vt:lpstr>Symbios® Demineralized Cortical Powder </vt:lpstr>
      <vt:lpstr>Symbios® Mineralized Cancellous Powder </vt:lpstr>
      <vt:lpstr>Symbios® Cortical &amp; Cancellous Granules </vt:lpstr>
      <vt:lpstr>Symbios® DBX Putty - Demineralized Bone Matrix</vt:lpstr>
      <vt:lpstr>Symbios® DBX Putty</vt:lpstr>
      <vt:lpstr>Symbios® Xenograft Granules Porcine Bone Graft Material</vt:lpstr>
      <vt:lpstr>Symbios® Xenograft Granules  Indications</vt:lpstr>
      <vt:lpstr>Symbios® Xenograft Granules </vt:lpstr>
      <vt:lpstr>Symbios® Xenograft Granules </vt:lpstr>
      <vt:lpstr>Symbios® OsteoGraf N - Dense bovine bone graft material</vt:lpstr>
      <vt:lpstr>Symbios® OsteoGraf N</vt:lpstr>
      <vt:lpstr>Symbios® OsteoGraf LD - Low-density hydroxylapatite bone graft material</vt:lpstr>
      <vt:lpstr>Symbios® OsteoGraf LD </vt:lpstr>
      <vt:lpstr>Symbios® OsteoGraf D - Dense hydroxylapatite bone graft material</vt:lpstr>
      <vt:lpstr>Symbios® OsteoGraf D</vt:lpstr>
      <vt:lpstr>Membranes</vt:lpstr>
      <vt:lpstr>Symbios® PerioDerm® Acellular Dermis</vt:lpstr>
      <vt:lpstr>Symbios® PerioDerm®</vt:lpstr>
      <vt:lpstr>Symbios® OsteoShield® Collagen Resorbable Membrane</vt:lpstr>
      <vt:lpstr>Symbios® OsteoShield® Collagen Resorbable Membrane</vt:lpstr>
      <vt:lpstr>Symbios® OsteoShield® d-PTFE Non-resorbable Membrane</vt:lpstr>
      <vt:lpstr>Symbios® OsteoShield® d-PTFE Non-resorbable Membrane</vt:lpstr>
      <vt:lpstr>Symbios® OsteoShield® d-PTFE Titanium-reinforced Non-resorbable Membrane</vt:lpstr>
      <vt:lpstr>Symbios® OsteoShield® d-PTFE Titanium-reinforced Non-resorbable Membrane</vt:lpstr>
      <vt:lpstr>Instruments</vt:lpstr>
      <vt:lpstr>Frios® MicroSaw</vt:lpstr>
      <vt:lpstr>Frios® MicroSaw </vt:lpstr>
      <vt:lpstr>Frios® BoneCollector</vt:lpstr>
      <vt:lpstr>BoneTrap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2016-03-03T10:33:13Z</dcterms:created>
  <dcterms:modified xsi:type="dcterms:W3CDTF">2017-06-16T18:43:10Z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ContentTypeId">
    <vt:lpwstr>0x010100DD21798CA81CC141B9C04E105AC0449A</vt:lpwstr>
  </property>
</Properties>
</file>