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83" r:id="rId4"/>
  </p:sldMasterIdLst>
  <p:notesMasterIdLst>
    <p:notesMasterId r:id="rId40"/>
  </p:notesMasterIdLst>
  <p:handoutMasterIdLst>
    <p:handoutMasterId r:id="rId41"/>
  </p:handoutMasterIdLst>
  <p:sldIdLst>
    <p:sldId id="291" r:id="rId5"/>
    <p:sldId id="371" r:id="rId6"/>
    <p:sldId id="293" r:id="rId7"/>
    <p:sldId id="308" r:id="rId8"/>
    <p:sldId id="294" r:id="rId9"/>
    <p:sldId id="310" r:id="rId10"/>
    <p:sldId id="311" r:id="rId11"/>
    <p:sldId id="320" r:id="rId12"/>
    <p:sldId id="369" r:id="rId13"/>
    <p:sldId id="322" r:id="rId14"/>
    <p:sldId id="323" r:id="rId15"/>
    <p:sldId id="324" r:id="rId16"/>
    <p:sldId id="325" r:id="rId17"/>
    <p:sldId id="326" r:id="rId18"/>
    <p:sldId id="327" r:id="rId19"/>
    <p:sldId id="328" r:id="rId20"/>
    <p:sldId id="329" r:id="rId21"/>
    <p:sldId id="337" r:id="rId22"/>
    <p:sldId id="370" r:id="rId23"/>
    <p:sldId id="331" r:id="rId24"/>
    <p:sldId id="332" r:id="rId25"/>
    <p:sldId id="333" r:id="rId26"/>
    <p:sldId id="334" r:id="rId27"/>
    <p:sldId id="335" r:id="rId28"/>
    <p:sldId id="339" r:id="rId29"/>
    <p:sldId id="340" r:id="rId30"/>
    <p:sldId id="341" r:id="rId31"/>
    <p:sldId id="343" r:id="rId32"/>
    <p:sldId id="344" r:id="rId33"/>
    <p:sldId id="347" r:id="rId34"/>
    <p:sldId id="348" r:id="rId35"/>
    <p:sldId id="349" r:id="rId36"/>
    <p:sldId id="351" r:id="rId37"/>
    <p:sldId id="352" r:id="rId38"/>
    <p:sldId id="355"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yst layout 1 - Markerin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7292A2E-F333-43FB-9621-5CBBE7FDCDCB}" styleName="Lyst layout 2 - Markering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yst layout 3 - Markering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yst layout 2 - Marker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5" autoAdjust="0"/>
    <p:restoredTop sz="83308" autoAdjust="0"/>
  </p:normalViewPr>
  <p:slideViewPr>
    <p:cSldViewPr snapToGrid="0" showGuides="1">
      <p:cViewPr varScale="1">
        <p:scale>
          <a:sx n="110" d="100"/>
          <a:sy n="110" d="100"/>
        </p:scale>
        <p:origin x="558"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99" d="100"/>
          <a:sy n="99" d="100"/>
        </p:scale>
        <p:origin x="-3540"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GB"/>
          </a:p>
        </p:txBody>
      </p:sp>
      <p:sp>
        <p:nvSpPr>
          <p:cNvPr id="3" name="Pladsholder til dato 2"/>
          <p:cNvSpPr>
            <a:spLocks noGrp="1"/>
          </p:cNvSpPr>
          <p:nvPr>
            <p:ph type="dt" sz="quarter" idx="1"/>
          </p:nvPr>
        </p:nvSpPr>
        <p:spPr>
          <a:xfrm>
            <a:off x="3970938" y="1"/>
            <a:ext cx="3037840" cy="466434"/>
          </a:xfrm>
          <a:prstGeom prst="rect">
            <a:avLst/>
          </a:prstGeom>
        </p:spPr>
        <p:txBody>
          <a:bodyPr vert="horz" lIns="93164" tIns="46582" rIns="93164" bIns="46582" rtlCol="0"/>
          <a:lstStyle>
            <a:lvl1pPr algn="r">
              <a:defRPr sz="1200"/>
            </a:lvl1pPr>
          </a:lstStyle>
          <a:p>
            <a:fld id="{F654657A-DB7C-4792-8F38-D90C0C51FA15}" type="datetimeFigureOut">
              <a:rPr lang="en-GB" smtClean="0"/>
              <a:t>24/01/2018</a:t>
            </a:fld>
            <a:endParaRPr lang="en-GB"/>
          </a:p>
        </p:txBody>
      </p:sp>
      <p:sp>
        <p:nvSpPr>
          <p:cNvPr id="4" name="Pladsholder til sidefod 3"/>
          <p:cNvSpPr>
            <a:spLocks noGrp="1"/>
          </p:cNvSpPr>
          <p:nvPr>
            <p:ph type="ftr" sz="quarter" idx="2"/>
          </p:nvPr>
        </p:nvSpPr>
        <p:spPr>
          <a:xfrm>
            <a:off x="0" y="8829968"/>
            <a:ext cx="3037840" cy="466433"/>
          </a:xfrm>
          <a:prstGeom prst="rect">
            <a:avLst/>
          </a:prstGeom>
        </p:spPr>
        <p:txBody>
          <a:bodyPr vert="horz" lIns="93164" tIns="46582" rIns="93164" bIns="46582" rtlCol="0" anchor="b"/>
          <a:lstStyle>
            <a:lvl1pPr algn="l">
              <a:defRPr sz="1200"/>
            </a:lvl1pPr>
          </a:lstStyle>
          <a:p>
            <a:endParaRPr lang="en-GB"/>
          </a:p>
        </p:txBody>
      </p:sp>
      <p:sp>
        <p:nvSpPr>
          <p:cNvPr id="5" name="Pladsholder til slidenummer 4"/>
          <p:cNvSpPr>
            <a:spLocks noGrp="1"/>
          </p:cNvSpPr>
          <p:nvPr>
            <p:ph type="sldNum" sz="quarter" idx="3"/>
          </p:nvPr>
        </p:nvSpPr>
        <p:spPr>
          <a:xfrm>
            <a:off x="3970938" y="8829968"/>
            <a:ext cx="3037840" cy="466433"/>
          </a:xfrm>
          <a:prstGeom prst="rect">
            <a:avLst/>
          </a:prstGeom>
        </p:spPr>
        <p:txBody>
          <a:bodyPr vert="horz" lIns="93164" tIns="46582" rIns="93164" bIns="46582" rtlCol="0" anchor="b"/>
          <a:lstStyle>
            <a:lvl1pPr algn="r">
              <a:defRPr sz="1200"/>
            </a:lvl1pPr>
          </a:lstStyle>
          <a:p>
            <a:fld id="{14D580E4-869C-47B4-97E2-9E4FBD178084}" type="slidenum">
              <a:rPr lang="en-GB" smtClean="0"/>
              <a:t>‹#›</a:t>
            </a:fld>
            <a:endParaRPr lang="en-GB"/>
          </a:p>
        </p:txBody>
      </p:sp>
    </p:spTree>
    <p:extLst>
      <p:ext uri="{BB962C8B-B14F-4D97-AF65-F5344CB8AC3E}">
        <p14:creationId xmlns:p14="http://schemas.microsoft.com/office/powerpoint/2010/main" val="3878031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GB"/>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CD72A38B-F9FA-4036-A084-652409E98F08}" type="datetimeFigureOut">
              <a:rPr lang="en-GB" smtClean="0"/>
              <a:t>24/01/2018</a:t>
            </a:fld>
            <a:endParaRPr lang="en-GB"/>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4" tIns="46582" rIns="93164" bIns="46582" rtlCol="0" anchor="ctr"/>
          <a:lstStyle/>
          <a:p>
            <a:endParaRPr lang="en-GB"/>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49436F85-577F-4A92-A47F-D540A2BCC821}" type="slidenum">
              <a:rPr lang="en-GB" smtClean="0"/>
              <a:t>‹#›</a:t>
            </a:fld>
            <a:endParaRPr lang="en-GB"/>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436F85-577F-4A92-A47F-D540A2BCC821}" type="slidenum">
              <a:rPr lang="en-GB" smtClean="0"/>
              <a:t>1</a:t>
            </a:fld>
            <a:endParaRPr lang="en-GB"/>
          </a:p>
        </p:txBody>
      </p:sp>
    </p:spTree>
    <p:extLst>
      <p:ext uri="{BB962C8B-B14F-4D97-AF65-F5344CB8AC3E}">
        <p14:creationId xmlns:p14="http://schemas.microsoft.com/office/powerpoint/2010/main" val="2090645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10</a:t>
            </a:fld>
            <a:endParaRPr lang="en-US"/>
          </a:p>
        </p:txBody>
      </p:sp>
    </p:spTree>
    <p:extLst>
      <p:ext uri="{BB962C8B-B14F-4D97-AF65-F5344CB8AC3E}">
        <p14:creationId xmlns:p14="http://schemas.microsoft.com/office/powerpoint/2010/main" val="1901335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de-DE" sz="900" b="1" dirty="0" err="1"/>
              <a:t>Implant</a:t>
            </a:r>
            <a:r>
              <a:rPr lang="de-DE" sz="900" b="1" dirty="0"/>
              <a:t> – </a:t>
            </a:r>
            <a:r>
              <a:rPr lang="de-DE" sz="900" b="1" dirty="0" err="1"/>
              <a:t>abutment</a:t>
            </a:r>
            <a:r>
              <a:rPr lang="de-DE" sz="900" b="1" dirty="0"/>
              <a:t> </a:t>
            </a:r>
            <a:r>
              <a:rPr lang="de-DE" sz="900" b="1" dirty="0" err="1"/>
              <a:t>interface</a:t>
            </a:r>
            <a:r>
              <a:rPr lang="de-DE" sz="900" b="1" dirty="0"/>
              <a:t/>
            </a:r>
            <a:br>
              <a:rPr lang="de-DE" sz="900" b="1" dirty="0"/>
            </a:br>
            <a:endParaRPr lang="de-DE" sz="900" b="1" dirty="0"/>
          </a:p>
          <a:p>
            <a:pPr marL="0" lvl="1">
              <a:spcAft>
                <a:spcPts val="579"/>
              </a:spcAft>
              <a:defRPr/>
            </a:pPr>
            <a:r>
              <a:rPr lang="en-US" sz="900" dirty="0"/>
              <a:t>Abutment connection is 0.35 mm smaller than the implant diameter</a:t>
            </a:r>
          </a:p>
          <a:p>
            <a:pPr marL="330672" lvl="1" indent="-330672">
              <a:spcAft>
                <a:spcPts val="579"/>
              </a:spcAft>
              <a:buFont typeface="Arial" panose="020B0604020202020204" pitchFamily="34" charset="0"/>
              <a:buChar char="•"/>
              <a:defRPr/>
            </a:pPr>
            <a:r>
              <a:rPr lang="en-US" sz="900" dirty="0"/>
              <a:t>Secure fit of prosthetic components (no bone interference)</a:t>
            </a:r>
          </a:p>
          <a:p>
            <a:pPr marL="330672" lvl="1" indent="-330672">
              <a:spcAft>
                <a:spcPts val="579"/>
              </a:spcAft>
              <a:buFont typeface="Arial" panose="020B0604020202020204" pitchFamily="34" charset="0"/>
              <a:buChar char="•"/>
              <a:defRPr/>
            </a:pPr>
            <a:r>
              <a:rPr lang="en-US" sz="900" dirty="0"/>
              <a:t>Promotes healthy conditions in soft-tissue zone</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11</a:t>
            </a:fld>
            <a:endParaRPr lang="en-US"/>
          </a:p>
        </p:txBody>
      </p:sp>
    </p:spTree>
    <p:extLst>
      <p:ext uri="{BB962C8B-B14F-4D97-AF65-F5344CB8AC3E}">
        <p14:creationId xmlns:p14="http://schemas.microsoft.com/office/powerpoint/2010/main" val="1730425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900" dirty="0" err="1"/>
              <a:t>Xive</a:t>
            </a:r>
            <a:r>
              <a:rPr lang="sv-SE" sz="900" dirty="0"/>
              <a:t> </a:t>
            </a:r>
            <a:r>
              <a:rPr lang="sv-SE" sz="900" dirty="0" err="1"/>
              <a:t>thread</a:t>
            </a:r>
            <a:r>
              <a:rPr lang="sv-SE" sz="900" dirty="0"/>
              <a:t> design </a:t>
            </a:r>
            <a:r>
              <a:rPr lang="sv-SE" sz="900" dirty="0" err="1"/>
              <a:t>enables</a:t>
            </a:r>
            <a:r>
              <a:rPr lang="sv-SE" sz="900" dirty="0"/>
              <a:t> </a:t>
            </a:r>
            <a:r>
              <a:rPr lang="sv-SE" sz="900" dirty="0" err="1"/>
              <a:t>atraumatic</a:t>
            </a:r>
            <a:r>
              <a:rPr lang="sv-SE" sz="900" dirty="0"/>
              <a:t> </a:t>
            </a:r>
            <a:r>
              <a:rPr lang="sv-SE" sz="900" dirty="0" err="1"/>
              <a:t>placement</a:t>
            </a:r>
            <a:r>
              <a:rPr lang="sv-SE" sz="900" dirty="0"/>
              <a:t> and </a:t>
            </a:r>
            <a:r>
              <a:rPr lang="sv-SE" sz="900" dirty="0" err="1"/>
              <a:t>high</a:t>
            </a:r>
            <a:r>
              <a:rPr lang="sv-SE" sz="900" dirty="0"/>
              <a:t> </a:t>
            </a:r>
            <a:r>
              <a:rPr lang="sv-SE" sz="900" dirty="0" err="1"/>
              <a:t>primary</a:t>
            </a:r>
            <a:r>
              <a:rPr lang="sv-SE" sz="900" dirty="0"/>
              <a:t> </a:t>
            </a:r>
            <a:r>
              <a:rPr lang="sv-SE" sz="900" dirty="0" err="1"/>
              <a:t>stability</a:t>
            </a:r>
            <a:r>
              <a:rPr lang="sv-SE" sz="900" dirty="0"/>
              <a:t>.</a:t>
            </a:r>
          </a:p>
          <a:p>
            <a:pPr marL="0" lvl="1" defTabSz="913973">
              <a:defRPr/>
            </a:pPr>
            <a:r>
              <a:rPr lang="de-DE" sz="900" dirty="0"/>
              <a:t/>
            </a:r>
            <a:br>
              <a:rPr lang="de-DE" sz="900" dirty="0"/>
            </a:br>
            <a:r>
              <a:rPr lang="de-DE" sz="900" dirty="0" err="1"/>
              <a:t>Patented</a:t>
            </a:r>
            <a:r>
              <a:rPr lang="de-DE" sz="900" dirty="0"/>
              <a:t> </a:t>
            </a:r>
            <a:r>
              <a:rPr lang="de-DE" sz="900" dirty="0" err="1"/>
              <a:t>combination</a:t>
            </a:r>
            <a:r>
              <a:rPr lang="de-DE" sz="900" dirty="0"/>
              <a:t> </a:t>
            </a:r>
            <a:r>
              <a:rPr lang="de-DE" sz="900" dirty="0" err="1"/>
              <a:t>of</a:t>
            </a:r>
            <a:r>
              <a:rPr lang="de-DE" sz="900" dirty="0"/>
              <a:t> </a:t>
            </a:r>
            <a:r>
              <a:rPr lang="de-DE" sz="900" dirty="0" err="1"/>
              <a:t>bone</a:t>
            </a:r>
            <a:r>
              <a:rPr lang="de-DE" sz="900" dirty="0"/>
              <a:t> </a:t>
            </a:r>
            <a:r>
              <a:rPr lang="de-DE" sz="900" dirty="0" err="1"/>
              <a:t>specific</a:t>
            </a:r>
            <a:r>
              <a:rPr lang="de-DE" sz="900" dirty="0"/>
              <a:t> </a:t>
            </a:r>
            <a:r>
              <a:rPr lang="de-DE" sz="900" dirty="0" err="1"/>
              <a:t>preparation</a:t>
            </a:r>
            <a:r>
              <a:rPr lang="de-DE" sz="900" dirty="0"/>
              <a:t> </a:t>
            </a:r>
            <a:r>
              <a:rPr lang="de-DE" sz="900" dirty="0" err="1"/>
              <a:t>protocol</a:t>
            </a:r>
            <a:r>
              <a:rPr lang="de-DE" sz="900" dirty="0"/>
              <a:t> </a:t>
            </a:r>
            <a:r>
              <a:rPr lang="de-DE" sz="900" dirty="0" err="1"/>
              <a:t>and</a:t>
            </a:r>
            <a:r>
              <a:rPr lang="de-DE" sz="900" dirty="0"/>
              <a:t> </a:t>
            </a:r>
            <a:r>
              <a:rPr lang="de-DE" sz="900" dirty="0" err="1"/>
              <a:t>bone</a:t>
            </a:r>
            <a:r>
              <a:rPr lang="de-DE" sz="900" dirty="0"/>
              <a:t> </a:t>
            </a:r>
            <a:r>
              <a:rPr lang="de-DE" sz="900" dirty="0" err="1"/>
              <a:t>condensing</a:t>
            </a:r>
            <a:r>
              <a:rPr lang="de-DE" sz="900" dirty="0"/>
              <a:t> </a:t>
            </a:r>
            <a:r>
              <a:rPr lang="de-DE" sz="900" dirty="0" err="1"/>
              <a:t>thread</a:t>
            </a:r>
            <a:r>
              <a:rPr lang="de-DE" sz="900" dirty="0"/>
              <a:t> design.</a:t>
            </a:r>
            <a:endParaRPr lang="en-US" sz="900" dirty="0"/>
          </a:p>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12</a:t>
            </a:fld>
            <a:endParaRPr lang="en-US"/>
          </a:p>
        </p:txBody>
      </p:sp>
    </p:spTree>
    <p:extLst>
      <p:ext uri="{BB962C8B-B14F-4D97-AF65-F5344CB8AC3E}">
        <p14:creationId xmlns:p14="http://schemas.microsoft.com/office/powerpoint/2010/main" val="4008294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741" lvl="1" indent="-342741">
              <a:lnSpc>
                <a:spcPct val="110000"/>
              </a:lnSpc>
              <a:spcBef>
                <a:spcPct val="0"/>
              </a:spcBef>
              <a:spcAft>
                <a:spcPts val="600"/>
              </a:spcAft>
              <a:buClr>
                <a:srgbClr val="134779"/>
              </a:buClr>
              <a:buFont typeface="Arial" panose="020B0604020202020204" pitchFamily="34" charset="0"/>
              <a:buChar char="•"/>
              <a:tabLst>
                <a:tab pos="180890" algn="l"/>
                <a:tab pos="361781" algn="l"/>
              </a:tabLst>
              <a:defRPr/>
            </a:pPr>
            <a:r>
              <a:rPr lang="en-US" sz="900" dirty="0"/>
              <a:t>One implant design for all bone types</a:t>
            </a:r>
          </a:p>
          <a:p>
            <a:pPr marL="342741" lvl="1" indent="-342741">
              <a:lnSpc>
                <a:spcPct val="110000"/>
              </a:lnSpc>
              <a:spcBef>
                <a:spcPct val="0"/>
              </a:spcBef>
              <a:spcAft>
                <a:spcPts val="600"/>
              </a:spcAft>
              <a:buClr>
                <a:srgbClr val="134779"/>
              </a:buClr>
              <a:buFont typeface="Arial" panose="020B0604020202020204" pitchFamily="34" charset="0"/>
              <a:buChar char="•"/>
              <a:tabLst>
                <a:tab pos="180890" algn="l"/>
                <a:tab pos="361781" algn="l"/>
              </a:tabLst>
              <a:defRPr/>
            </a:pPr>
            <a:r>
              <a:rPr lang="en-US" sz="900" dirty="0"/>
              <a:t>Optimal primary stability </a:t>
            </a:r>
          </a:p>
          <a:p>
            <a:pPr marL="342741" lvl="1" indent="-342741">
              <a:lnSpc>
                <a:spcPct val="110000"/>
              </a:lnSpc>
              <a:spcBef>
                <a:spcPct val="0"/>
              </a:spcBef>
              <a:spcAft>
                <a:spcPts val="600"/>
              </a:spcAft>
              <a:buClr>
                <a:srgbClr val="134779"/>
              </a:buClr>
              <a:buFont typeface="Arial" panose="020B0604020202020204" pitchFamily="34" charset="0"/>
              <a:buChar char="•"/>
              <a:tabLst>
                <a:tab pos="180890" algn="l"/>
                <a:tab pos="361781" algn="l"/>
              </a:tabLst>
              <a:defRPr/>
            </a:pPr>
            <a:r>
              <a:rPr lang="en-US" sz="900" dirty="0"/>
              <a:t>“Internal condensation“ due to innovative thread design</a:t>
            </a:r>
          </a:p>
          <a:p>
            <a:pPr marL="342741" lvl="1" indent="-342741">
              <a:lnSpc>
                <a:spcPct val="110000"/>
              </a:lnSpc>
              <a:spcBef>
                <a:spcPct val="0"/>
              </a:spcBef>
              <a:spcAft>
                <a:spcPts val="600"/>
              </a:spcAft>
              <a:buClr>
                <a:srgbClr val="134779"/>
              </a:buClr>
              <a:buFont typeface="Arial" panose="020B0604020202020204" pitchFamily="34" charset="0"/>
              <a:buChar char="•"/>
              <a:tabLst>
                <a:tab pos="180890" algn="l"/>
                <a:tab pos="361781" algn="l"/>
              </a:tabLst>
              <a:defRPr/>
            </a:pPr>
            <a:r>
              <a:rPr lang="en-US" sz="900" dirty="0" err="1"/>
              <a:t>Atraumatic</a:t>
            </a:r>
            <a:r>
              <a:rPr lang="en-US" sz="900" dirty="0"/>
              <a:t> implant placement in D I and D II due to bone adaptive preparation protocol</a:t>
            </a:r>
          </a:p>
          <a:p>
            <a:pPr marL="342741" lvl="1" indent="-342741">
              <a:lnSpc>
                <a:spcPct val="110000"/>
              </a:lnSpc>
              <a:spcBef>
                <a:spcPct val="0"/>
              </a:spcBef>
              <a:spcAft>
                <a:spcPts val="600"/>
              </a:spcAft>
              <a:buClr>
                <a:srgbClr val="134779"/>
              </a:buClr>
              <a:buFont typeface="Arial" panose="020B0604020202020204" pitchFamily="34" charset="0"/>
              <a:buChar char="•"/>
              <a:tabLst>
                <a:tab pos="180890" algn="l"/>
                <a:tab pos="361781" algn="l"/>
              </a:tabLst>
              <a:defRPr/>
            </a:pPr>
            <a:r>
              <a:rPr lang="en-US" sz="900" dirty="0"/>
              <a:t>Patented combination of condensing thread design and bone-specific preparation protocol</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13</a:t>
            </a:fld>
            <a:endParaRPr lang="en-US"/>
          </a:p>
        </p:txBody>
      </p:sp>
    </p:spTree>
    <p:extLst>
      <p:ext uri="{BB962C8B-B14F-4D97-AF65-F5344CB8AC3E}">
        <p14:creationId xmlns:p14="http://schemas.microsoft.com/office/powerpoint/2010/main" val="603096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900" dirty="0"/>
              <a:t>In </a:t>
            </a:r>
            <a:r>
              <a:rPr lang="sv-SE" sz="900" dirty="0" err="1"/>
              <a:t>case</a:t>
            </a:r>
            <a:r>
              <a:rPr lang="sv-SE" sz="900" dirty="0"/>
              <a:t> </a:t>
            </a:r>
            <a:r>
              <a:rPr lang="sv-SE" sz="900" dirty="0" err="1"/>
              <a:t>of</a:t>
            </a:r>
            <a:r>
              <a:rPr lang="sv-SE" sz="900" dirty="0"/>
              <a:t> </a:t>
            </a:r>
            <a:r>
              <a:rPr lang="sv-SE" sz="900" dirty="0" err="1"/>
              <a:t>dense</a:t>
            </a:r>
            <a:r>
              <a:rPr lang="sv-SE" sz="900" dirty="0"/>
              <a:t> </a:t>
            </a:r>
            <a:r>
              <a:rPr lang="sv-SE" sz="900" dirty="0" err="1"/>
              <a:t>bone</a:t>
            </a:r>
            <a:r>
              <a:rPr lang="sv-SE" sz="900" dirty="0"/>
              <a:t>, </a:t>
            </a:r>
            <a:r>
              <a:rPr lang="sv-SE" sz="900" dirty="0" err="1"/>
              <a:t>additional</a:t>
            </a:r>
            <a:r>
              <a:rPr lang="sv-SE" sz="900" dirty="0"/>
              <a:t> </a:t>
            </a:r>
            <a:r>
              <a:rPr lang="sv-SE" sz="900" dirty="0" err="1"/>
              <a:t>condensation</a:t>
            </a:r>
            <a:r>
              <a:rPr lang="sv-SE" sz="900" dirty="0"/>
              <a:t> is not </a:t>
            </a:r>
            <a:r>
              <a:rPr lang="sv-SE" sz="900" dirty="0" err="1"/>
              <a:t>necessary</a:t>
            </a:r>
            <a:r>
              <a:rPr lang="sv-SE" sz="900" dirty="0"/>
              <a:t>. </a:t>
            </a:r>
          </a:p>
          <a:p>
            <a:endParaRPr lang="sv-SE" sz="900" dirty="0"/>
          </a:p>
          <a:p>
            <a:pPr defTabSz="881865">
              <a:defRPr/>
            </a:pPr>
            <a:r>
              <a:rPr lang="en-US" sz="900" dirty="0"/>
              <a:t>By using the </a:t>
            </a:r>
            <a:r>
              <a:rPr lang="en-US" sz="900" dirty="0" err="1"/>
              <a:t>crestal</a:t>
            </a:r>
            <a:r>
              <a:rPr lang="en-US" sz="900" dirty="0"/>
              <a:t> drill in full depth (6mm), the condensation portion will be recessed and as a result the condensation effect of the </a:t>
            </a:r>
            <a:r>
              <a:rPr lang="en-US" sz="900" dirty="0" err="1"/>
              <a:t>Xive</a:t>
            </a:r>
            <a:r>
              <a:rPr lang="en-US" sz="900" dirty="0"/>
              <a:t> implant will be eliminated.</a:t>
            </a:r>
            <a:r>
              <a:rPr lang="sv-SE" sz="900" dirty="0"/>
              <a:t> In </a:t>
            </a:r>
            <a:r>
              <a:rPr lang="sv-SE" sz="900" dirty="0" err="1"/>
              <a:t>case</a:t>
            </a:r>
            <a:r>
              <a:rPr lang="sv-SE" sz="900" dirty="0"/>
              <a:t> </a:t>
            </a:r>
            <a:r>
              <a:rPr lang="sv-SE" sz="900" dirty="0" err="1"/>
              <a:t>of</a:t>
            </a:r>
            <a:r>
              <a:rPr lang="sv-SE" sz="900" dirty="0"/>
              <a:t> </a:t>
            </a:r>
            <a:r>
              <a:rPr lang="sv-SE" sz="900" dirty="0" err="1"/>
              <a:t>very</a:t>
            </a:r>
            <a:r>
              <a:rPr lang="sv-SE" sz="900" dirty="0"/>
              <a:t> </a:t>
            </a:r>
            <a:r>
              <a:rPr lang="sv-SE" sz="900" dirty="0" err="1"/>
              <a:t>dense</a:t>
            </a:r>
            <a:r>
              <a:rPr lang="sv-SE" sz="900" dirty="0"/>
              <a:t> </a:t>
            </a:r>
            <a:r>
              <a:rPr lang="sv-SE" sz="900" dirty="0" err="1"/>
              <a:t>bone</a:t>
            </a:r>
            <a:r>
              <a:rPr lang="sv-SE" sz="900" dirty="0"/>
              <a:t>, an </a:t>
            </a:r>
            <a:r>
              <a:rPr lang="sv-SE" sz="900" dirty="0" err="1"/>
              <a:t>additonal</a:t>
            </a:r>
            <a:r>
              <a:rPr lang="sv-SE" sz="900" dirty="0"/>
              <a:t> </a:t>
            </a:r>
            <a:r>
              <a:rPr lang="sv-SE" sz="900" dirty="0" err="1"/>
              <a:t>threading</a:t>
            </a:r>
            <a:r>
              <a:rPr lang="sv-SE" sz="900" dirty="0"/>
              <a:t> </a:t>
            </a:r>
            <a:r>
              <a:rPr lang="sv-SE" sz="900" dirty="0" err="1"/>
              <a:t>can</a:t>
            </a:r>
            <a:r>
              <a:rPr lang="sv-SE" sz="900" dirty="0"/>
              <a:t> be </a:t>
            </a:r>
            <a:r>
              <a:rPr lang="sv-SE" sz="900" dirty="0" err="1"/>
              <a:t>performed</a:t>
            </a:r>
            <a:r>
              <a:rPr lang="sv-SE" sz="900" dirty="0"/>
              <a:t>.</a:t>
            </a:r>
          </a:p>
          <a:p>
            <a:pPr defTabSz="881865">
              <a:defRPr/>
            </a:pPr>
            <a:endParaRPr lang="sv-SE" sz="900" dirty="0"/>
          </a:p>
          <a:p>
            <a:pPr defTabSz="881865">
              <a:defRPr/>
            </a:pPr>
            <a:r>
              <a:rPr lang="sv-SE" sz="900" dirty="0"/>
              <a:t>Bone </a:t>
            </a:r>
            <a:r>
              <a:rPr lang="sv-SE" sz="900" dirty="0" err="1"/>
              <a:t>class</a:t>
            </a:r>
            <a:r>
              <a:rPr lang="sv-SE" sz="900" dirty="0"/>
              <a:t> D I: </a:t>
            </a:r>
            <a:r>
              <a:rPr lang="sv-SE" sz="900" dirty="0" err="1"/>
              <a:t>Dense</a:t>
            </a:r>
            <a:r>
              <a:rPr lang="sv-SE" sz="900" dirty="0"/>
              <a:t> </a:t>
            </a:r>
            <a:r>
              <a:rPr lang="sv-SE" sz="900" dirty="0" err="1"/>
              <a:t>cortical</a:t>
            </a:r>
            <a:r>
              <a:rPr lang="sv-SE" sz="900" dirty="0"/>
              <a:t> </a:t>
            </a:r>
            <a:r>
              <a:rPr lang="sv-SE" sz="900" dirty="0" err="1"/>
              <a:t>bone</a:t>
            </a:r>
            <a:r>
              <a:rPr lang="sv-SE" sz="900" dirty="0"/>
              <a:t>.</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14</a:t>
            </a:fld>
            <a:endParaRPr lang="en-US"/>
          </a:p>
        </p:txBody>
      </p:sp>
    </p:spTree>
    <p:extLst>
      <p:ext uri="{BB962C8B-B14F-4D97-AF65-F5344CB8AC3E}">
        <p14:creationId xmlns:p14="http://schemas.microsoft.com/office/powerpoint/2010/main" val="1744659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973">
              <a:defRPr/>
            </a:pPr>
            <a:r>
              <a:rPr kumimoji="1" lang="de-DE" sz="900" dirty="0" err="1"/>
              <a:t>Torque</a:t>
            </a:r>
            <a:r>
              <a:rPr kumimoji="1" lang="de-DE" sz="900" dirty="0"/>
              <a:t> </a:t>
            </a:r>
            <a:r>
              <a:rPr kumimoji="1" lang="de-DE" sz="900" dirty="0" err="1"/>
              <a:t>stabilization</a:t>
            </a:r>
            <a:r>
              <a:rPr kumimoji="1" lang="de-DE" sz="900" dirty="0"/>
              <a:t> </a:t>
            </a:r>
            <a:r>
              <a:rPr kumimoji="1" lang="de-DE" sz="900" dirty="0" err="1"/>
              <a:t>of</a:t>
            </a:r>
            <a:r>
              <a:rPr kumimoji="1" lang="de-DE" sz="900" dirty="0"/>
              <a:t> </a:t>
            </a:r>
            <a:r>
              <a:rPr kumimoji="1" lang="de-DE" sz="900" dirty="0" err="1"/>
              <a:t>Xive</a:t>
            </a:r>
            <a:r>
              <a:rPr kumimoji="1" lang="de-DE" sz="900" dirty="0"/>
              <a:t> (</a:t>
            </a:r>
            <a:r>
              <a:rPr kumimoji="1" lang="de-DE" sz="900" dirty="0" err="1"/>
              <a:t>red</a:t>
            </a:r>
            <a:r>
              <a:rPr kumimoji="1" lang="de-DE" sz="900" dirty="0"/>
              <a:t>) in </a:t>
            </a:r>
            <a:r>
              <a:rPr kumimoji="1" lang="de-DE" sz="900" dirty="0" err="1"/>
              <a:t>bone</a:t>
            </a:r>
            <a:r>
              <a:rPr kumimoji="1" lang="de-DE" sz="900" dirty="0"/>
              <a:t> </a:t>
            </a:r>
            <a:r>
              <a:rPr kumimoji="1" lang="de-DE" sz="900" dirty="0" err="1"/>
              <a:t>quality</a:t>
            </a:r>
            <a:r>
              <a:rPr kumimoji="1" lang="de-DE" sz="900" dirty="0"/>
              <a:t> D I (</a:t>
            </a:r>
            <a:r>
              <a:rPr kumimoji="1" lang="de-DE" sz="900" dirty="0" err="1"/>
              <a:t>dense</a:t>
            </a:r>
            <a:r>
              <a:rPr kumimoji="1" lang="de-DE" sz="900" dirty="0"/>
              <a:t> </a:t>
            </a:r>
            <a:r>
              <a:rPr kumimoji="1" lang="de-DE" sz="900" dirty="0" err="1"/>
              <a:t>cortical</a:t>
            </a:r>
            <a:r>
              <a:rPr kumimoji="1" lang="de-DE" sz="900" dirty="0"/>
              <a:t> </a:t>
            </a:r>
            <a:r>
              <a:rPr kumimoji="1" lang="de-DE" sz="900" dirty="0" err="1"/>
              <a:t>bone</a:t>
            </a:r>
            <a:r>
              <a:rPr kumimoji="1" lang="de-DE" sz="900" dirty="0"/>
              <a:t>); </a:t>
            </a:r>
            <a:r>
              <a:rPr kumimoji="1" lang="de-DE" sz="900" dirty="0" err="1"/>
              <a:t>the</a:t>
            </a:r>
            <a:r>
              <a:rPr kumimoji="1" lang="de-DE" sz="900" dirty="0"/>
              <a:t> </a:t>
            </a:r>
            <a:r>
              <a:rPr kumimoji="1" lang="de-DE" sz="900" dirty="0" err="1"/>
              <a:t>platform</a:t>
            </a:r>
            <a:r>
              <a:rPr kumimoji="1" lang="de-DE" sz="900" dirty="0"/>
              <a:t> </a:t>
            </a:r>
            <a:r>
              <a:rPr kumimoji="1" lang="de-DE" sz="900" dirty="0" err="1"/>
              <a:t>formation</a:t>
            </a:r>
            <a:r>
              <a:rPr kumimoji="1" lang="de-DE" sz="900" dirty="0"/>
              <a:t> </a:t>
            </a:r>
            <a:r>
              <a:rPr kumimoji="1" lang="de-DE" sz="900" dirty="0" err="1"/>
              <a:t>reflects</a:t>
            </a:r>
            <a:r>
              <a:rPr kumimoji="1" lang="de-DE" sz="900" dirty="0"/>
              <a:t> an </a:t>
            </a:r>
            <a:r>
              <a:rPr kumimoji="1" lang="de-DE" sz="900" dirty="0" err="1"/>
              <a:t>atraumatic</a:t>
            </a:r>
            <a:r>
              <a:rPr kumimoji="1" lang="de-DE" sz="900" dirty="0"/>
              <a:t> </a:t>
            </a:r>
            <a:r>
              <a:rPr kumimoji="1" lang="de-DE" sz="900" dirty="0" err="1"/>
              <a:t>placement</a:t>
            </a:r>
            <a:r>
              <a:rPr kumimoji="1" lang="de-DE" sz="900" dirty="0"/>
              <a:t>.</a:t>
            </a:r>
          </a:p>
          <a:p>
            <a:pPr defTabSz="913973">
              <a:defRPr/>
            </a:pPr>
            <a:r>
              <a:rPr kumimoji="1" lang="de-DE" sz="900" dirty="0"/>
              <a:t/>
            </a:r>
            <a:br>
              <a:rPr kumimoji="1" lang="de-DE" sz="900" dirty="0"/>
            </a:br>
            <a:r>
              <a:rPr kumimoji="1" lang="de-DE" sz="900" dirty="0"/>
              <a:t>Standard </a:t>
            </a:r>
            <a:r>
              <a:rPr kumimoji="1" lang="de-DE" sz="900" dirty="0" err="1"/>
              <a:t>cylindrical</a:t>
            </a:r>
            <a:r>
              <a:rPr kumimoji="1" lang="de-DE" sz="900" dirty="0"/>
              <a:t> </a:t>
            </a:r>
            <a:r>
              <a:rPr kumimoji="1" lang="de-DE" sz="900" dirty="0" err="1"/>
              <a:t>shaped</a:t>
            </a:r>
            <a:r>
              <a:rPr kumimoji="1" lang="de-DE" sz="900" dirty="0"/>
              <a:t> </a:t>
            </a:r>
            <a:r>
              <a:rPr kumimoji="1" lang="de-DE" sz="900" dirty="0" err="1"/>
              <a:t>implants,as</a:t>
            </a:r>
            <a:r>
              <a:rPr kumimoji="1" lang="de-DE" sz="900" dirty="0"/>
              <a:t> </a:t>
            </a:r>
            <a:r>
              <a:rPr kumimoji="1" lang="de-DE" sz="900" dirty="0" err="1"/>
              <a:t>the</a:t>
            </a:r>
            <a:r>
              <a:rPr kumimoji="1" lang="de-DE" sz="900" dirty="0"/>
              <a:t> </a:t>
            </a:r>
            <a:r>
              <a:rPr kumimoji="1" lang="de-DE" sz="900" dirty="0" err="1"/>
              <a:t>diagram</a:t>
            </a:r>
            <a:r>
              <a:rPr kumimoji="1" lang="de-DE" sz="900" dirty="0"/>
              <a:t> </a:t>
            </a:r>
            <a:r>
              <a:rPr kumimoji="1" lang="de-DE" sz="900" dirty="0" err="1"/>
              <a:t>above</a:t>
            </a:r>
            <a:r>
              <a:rPr kumimoji="1" lang="de-DE" sz="900" dirty="0"/>
              <a:t> </a:t>
            </a:r>
            <a:r>
              <a:rPr kumimoji="1" lang="de-DE" sz="900" dirty="0" err="1"/>
              <a:t>indicates</a:t>
            </a:r>
            <a:r>
              <a:rPr kumimoji="1" lang="de-DE" sz="900" dirty="0"/>
              <a:t>, </a:t>
            </a:r>
            <a:r>
              <a:rPr kumimoji="1" lang="de-DE" sz="900" dirty="0" err="1"/>
              <a:t>are</a:t>
            </a:r>
            <a:r>
              <a:rPr kumimoji="1" lang="de-DE" sz="900" dirty="0"/>
              <a:t> </a:t>
            </a:r>
            <a:r>
              <a:rPr kumimoji="1" lang="de-DE" sz="900" dirty="0" err="1"/>
              <a:t>having</a:t>
            </a:r>
            <a:r>
              <a:rPr kumimoji="1" lang="de-DE" sz="900" dirty="0"/>
              <a:t> a linear </a:t>
            </a:r>
            <a:r>
              <a:rPr kumimoji="1" lang="de-DE" sz="900" dirty="0" err="1"/>
              <a:t>torque</a:t>
            </a:r>
            <a:r>
              <a:rPr kumimoji="1" lang="de-DE" sz="900" dirty="0"/>
              <a:t> </a:t>
            </a:r>
            <a:r>
              <a:rPr kumimoji="1" lang="de-DE" sz="900" dirty="0" err="1"/>
              <a:t>increase</a:t>
            </a:r>
            <a:r>
              <a:rPr kumimoji="1" lang="de-DE" sz="900" dirty="0"/>
              <a:t> </a:t>
            </a:r>
            <a:r>
              <a:rPr kumimoji="1" lang="de-DE" sz="900" dirty="0" err="1"/>
              <a:t>reflecting</a:t>
            </a:r>
            <a:r>
              <a:rPr kumimoji="1" lang="de-DE" sz="900" dirty="0"/>
              <a:t> a </a:t>
            </a:r>
            <a:r>
              <a:rPr kumimoji="1" lang="de-DE" sz="900" dirty="0" err="1"/>
              <a:t>constant</a:t>
            </a:r>
            <a:r>
              <a:rPr kumimoji="1" lang="de-DE" sz="900" dirty="0"/>
              <a:t> </a:t>
            </a:r>
            <a:r>
              <a:rPr kumimoji="1" lang="de-DE" sz="900" dirty="0" err="1"/>
              <a:t>strain</a:t>
            </a:r>
            <a:r>
              <a:rPr kumimoji="1" lang="de-DE" sz="900" dirty="0"/>
              <a:t> on </a:t>
            </a:r>
            <a:r>
              <a:rPr kumimoji="1" lang="de-DE" sz="900" dirty="0" err="1"/>
              <a:t>the</a:t>
            </a:r>
            <a:r>
              <a:rPr kumimoji="1" lang="de-DE" sz="900" dirty="0"/>
              <a:t> </a:t>
            </a:r>
            <a:r>
              <a:rPr kumimoji="1" lang="de-DE" sz="900" dirty="0" err="1"/>
              <a:t>bone</a:t>
            </a:r>
            <a:r>
              <a:rPr kumimoji="1" lang="de-DE" sz="900" dirty="0"/>
              <a:t> </a:t>
            </a:r>
            <a:r>
              <a:rPr kumimoji="1" lang="de-DE" sz="900" dirty="0" err="1"/>
              <a:t>until</a:t>
            </a:r>
            <a:r>
              <a:rPr kumimoji="1" lang="de-DE" sz="900" dirty="0"/>
              <a:t> </a:t>
            </a:r>
            <a:r>
              <a:rPr kumimoji="1" lang="de-DE" sz="900" dirty="0" err="1"/>
              <a:t>the</a:t>
            </a:r>
            <a:r>
              <a:rPr kumimoji="1" lang="de-DE" sz="900" dirty="0"/>
              <a:t> </a:t>
            </a:r>
            <a:r>
              <a:rPr kumimoji="1" lang="de-DE" sz="900" dirty="0" err="1"/>
              <a:t>implant</a:t>
            </a:r>
            <a:r>
              <a:rPr kumimoji="1" lang="de-DE" sz="900" dirty="0"/>
              <a:t> </a:t>
            </a:r>
            <a:r>
              <a:rPr kumimoji="1" lang="de-DE" sz="900" dirty="0" err="1"/>
              <a:t>is</a:t>
            </a:r>
            <a:r>
              <a:rPr kumimoji="1" lang="de-DE" sz="900" dirty="0"/>
              <a:t> </a:t>
            </a:r>
            <a:r>
              <a:rPr kumimoji="1" lang="de-DE" sz="900" dirty="0" err="1"/>
              <a:t>finally</a:t>
            </a:r>
            <a:r>
              <a:rPr kumimoji="1" lang="de-DE" sz="900" dirty="0"/>
              <a:t> </a:t>
            </a:r>
            <a:r>
              <a:rPr kumimoji="1" lang="de-DE" sz="900" dirty="0" err="1"/>
              <a:t>seated</a:t>
            </a:r>
            <a:r>
              <a:rPr kumimoji="1" lang="de-DE" sz="900" dirty="0"/>
              <a:t>. Due </a:t>
            </a:r>
            <a:r>
              <a:rPr kumimoji="1" lang="de-DE" sz="900" dirty="0" err="1"/>
              <a:t>to</a:t>
            </a:r>
            <a:r>
              <a:rPr kumimoji="1" lang="de-DE" sz="900" dirty="0"/>
              <a:t> </a:t>
            </a:r>
            <a:r>
              <a:rPr kumimoji="1" lang="de-DE" sz="900" dirty="0" err="1"/>
              <a:t>the</a:t>
            </a:r>
            <a:r>
              <a:rPr kumimoji="1" lang="de-DE" sz="900" dirty="0"/>
              <a:t> </a:t>
            </a:r>
            <a:r>
              <a:rPr kumimoji="1" lang="de-DE" sz="900" dirty="0" err="1"/>
              <a:t>specific</a:t>
            </a:r>
            <a:r>
              <a:rPr kumimoji="1" lang="de-DE" sz="900" dirty="0"/>
              <a:t> </a:t>
            </a:r>
            <a:r>
              <a:rPr kumimoji="1" lang="de-DE" sz="900" dirty="0" err="1"/>
              <a:t>interaction</a:t>
            </a:r>
            <a:r>
              <a:rPr kumimoji="1" lang="de-DE" sz="900" dirty="0"/>
              <a:t> </a:t>
            </a:r>
            <a:r>
              <a:rPr kumimoji="1" lang="de-DE" sz="900" dirty="0" err="1"/>
              <a:t>of</a:t>
            </a:r>
            <a:r>
              <a:rPr kumimoji="1" lang="de-DE" sz="900" dirty="0"/>
              <a:t> </a:t>
            </a:r>
            <a:r>
              <a:rPr kumimoji="1" lang="de-DE" sz="900" dirty="0" err="1"/>
              <a:t>thread</a:t>
            </a:r>
            <a:r>
              <a:rPr kumimoji="1" lang="de-DE" sz="900" dirty="0"/>
              <a:t> design </a:t>
            </a:r>
            <a:r>
              <a:rPr kumimoji="1" lang="de-DE" sz="900" dirty="0" err="1"/>
              <a:t>and</a:t>
            </a:r>
            <a:r>
              <a:rPr kumimoji="1" lang="de-DE" sz="900" dirty="0"/>
              <a:t> </a:t>
            </a:r>
            <a:r>
              <a:rPr kumimoji="1" lang="de-DE" sz="900" dirty="0" err="1"/>
              <a:t>preparation</a:t>
            </a:r>
            <a:r>
              <a:rPr kumimoji="1" lang="de-DE" sz="900" dirty="0"/>
              <a:t> </a:t>
            </a:r>
            <a:r>
              <a:rPr kumimoji="1" lang="de-DE" sz="900" dirty="0" err="1"/>
              <a:t>technique</a:t>
            </a:r>
            <a:r>
              <a:rPr kumimoji="1" lang="de-DE" sz="900" dirty="0"/>
              <a:t>, </a:t>
            </a:r>
            <a:r>
              <a:rPr kumimoji="1" lang="de-DE" sz="900" dirty="0" err="1"/>
              <a:t>the</a:t>
            </a:r>
            <a:r>
              <a:rPr kumimoji="1" lang="de-DE" sz="900" dirty="0"/>
              <a:t> </a:t>
            </a:r>
            <a:r>
              <a:rPr kumimoji="1" lang="de-DE" sz="900" dirty="0" err="1"/>
              <a:t>Xive</a:t>
            </a:r>
            <a:r>
              <a:rPr kumimoji="1" lang="de-DE" sz="900" dirty="0"/>
              <a:t> </a:t>
            </a:r>
            <a:r>
              <a:rPr kumimoji="1" lang="de-DE" sz="900" dirty="0" err="1"/>
              <a:t>implant</a:t>
            </a:r>
            <a:r>
              <a:rPr kumimoji="1" lang="de-DE" sz="900" dirty="0"/>
              <a:t> </a:t>
            </a:r>
            <a:r>
              <a:rPr kumimoji="1" lang="de-DE" sz="900" dirty="0" err="1"/>
              <a:t>is</a:t>
            </a:r>
            <a:r>
              <a:rPr kumimoji="1" lang="de-DE" sz="900" dirty="0"/>
              <a:t> </a:t>
            </a:r>
            <a:r>
              <a:rPr kumimoji="1" lang="de-DE" sz="900" dirty="0" err="1"/>
              <a:t>creating</a:t>
            </a:r>
            <a:r>
              <a:rPr kumimoji="1" lang="de-DE" sz="900" dirty="0"/>
              <a:t> a </a:t>
            </a:r>
            <a:r>
              <a:rPr kumimoji="1" lang="de-DE" sz="900" dirty="0" err="1"/>
              <a:t>stepped</a:t>
            </a:r>
            <a:r>
              <a:rPr kumimoji="1" lang="de-DE" sz="900" dirty="0"/>
              <a:t> </a:t>
            </a:r>
            <a:r>
              <a:rPr kumimoji="1" lang="de-DE" sz="900" dirty="0" err="1"/>
              <a:t>torque</a:t>
            </a:r>
            <a:r>
              <a:rPr kumimoji="1" lang="de-DE" sz="900" dirty="0"/>
              <a:t> </a:t>
            </a:r>
            <a:r>
              <a:rPr kumimoji="1" lang="de-DE" sz="900" dirty="0" err="1"/>
              <a:t>increase</a:t>
            </a:r>
            <a:r>
              <a:rPr kumimoji="1" lang="de-DE" sz="900" dirty="0"/>
              <a:t> </a:t>
            </a:r>
            <a:r>
              <a:rPr kumimoji="1" lang="de-DE" sz="900" dirty="0" err="1"/>
              <a:t>reflected</a:t>
            </a:r>
            <a:r>
              <a:rPr kumimoji="1" lang="de-DE" sz="900" dirty="0"/>
              <a:t> </a:t>
            </a:r>
            <a:r>
              <a:rPr kumimoji="1" lang="de-DE" sz="900" dirty="0" err="1"/>
              <a:t>by</a:t>
            </a:r>
            <a:r>
              <a:rPr kumimoji="1" lang="de-DE" sz="900" dirty="0"/>
              <a:t> </a:t>
            </a:r>
            <a:r>
              <a:rPr kumimoji="1" lang="de-DE" sz="900" dirty="0" err="1"/>
              <a:t>the</a:t>
            </a:r>
            <a:r>
              <a:rPr kumimoji="1" lang="de-DE" sz="900" dirty="0"/>
              <a:t> </a:t>
            </a:r>
            <a:r>
              <a:rPr kumimoji="1" lang="de-DE" sz="900" dirty="0" err="1"/>
              <a:t>platform</a:t>
            </a:r>
            <a:r>
              <a:rPr kumimoji="1" lang="de-DE" sz="900" dirty="0"/>
              <a:t> </a:t>
            </a:r>
            <a:r>
              <a:rPr kumimoji="1" lang="de-DE" sz="900" dirty="0" err="1"/>
              <a:t>formation</a:t>
            </a:r>
            <a:r>
              <a:rPr kumimoji="1" lang="de-DE" sz="900" dirty="0"/>
              <a:t>. </a:t>
            </a:r>
            <a:r>
              <a:rPr kumimoji="1" lang="de-DE" sz="900" dirty="0" err="1"/>
              <a:t>During</a:t>
            </a:r>
            <a:r>
              <a:rPr kumimoji="1" lang="de-DE" sz="900" dirty="0"/>
              <a:t> </a:t>
            </a:r>
            <a:r>
              <a:rPr kumimoji="1" lang="de-DE" sz="900" dirty="0" err="1"/>
              <a:t>the</a:t>
            </a:r>
            <a:r>
              <a:rPr kumimoji="1" lang="de-DE" sz="900" dirty="0"/>
              <a:t> </a:t>
            </a:r>
            <a:r>
              <a:rPr kumimoji="1" lang="de-DE" sz="900" dirty="0" err="1"/>
              <a:t>platform</a:t>
            </a:r>
            <a:r>
              <a:rPr kumimoji="1" lang="de-DE" sz="900" dirty="0"/>
              <a:t> </a:t>
            </a:r>
            <a:r>
              <a:rPr kumimoji="1" lang="de-DE" sz="900" dirty="0" err="1"/>
              <a:t>formation</a:t>
            </a:r>
            <a:r>
              <a:rPr kumimoji="1" lang="de-DE" sz="900" dirty="0"/>
              <a:t> </a:t>
            </a:r>
            <a:r>
              <a:rPr kumimoji="1" lang="de-DE" sz="900" dirty="0" err="1"/>
              <a:t>phase</a:t>
            </a:r>
            <a:r>
              <a:rPr kumimoji="1" lang="de-DE" sz="900" dirty="0"/>
              <a:t>, </a:t>
            </a:r>
            <a:r>
              <a:rPr kumimoji="1" lang="de-DE" sz="900" dirty="0" err="1"/>
              <a:t>the</a:t>
            </a:r>
            <a:r>
              <a:rPr kumimoji="1" lang="de-DE" sz="900" dirty="0"/>
              <a:t> </a:t>
            </a:r>
            <a:r>
              <a:rPr kumimoji="1" lang="de-DE" sz="900" dirty="0" err="1"/>
              <a:t>Xive</a:t>
            </a:r>
            <a:r>
              <a:rPr kumimoji="1" lang="de-DE" sz="900" dirty="0"/>
              <a:t> </a:t>
            </a:r>
            <a:r>
              <a:rPr kumimoji="1" lang="de-DE" sz="900" dirty="0" err="1"/>
              <a:t>implant</a:t>
            </a:r>
            <a:r>
              <a:rPr kumimoji="1" lang="de-DE" sz="900" dirty="0"/>
              <a:t> </a:t>
            </a:r>
            <a:r>
              <a:rPr kumimoji="1" lang="de-DE" sz="900" dirty="0" err="1"/>
              <a:t>is</a:t>
            </a:r>
            <a:r>
              <a:rPr kumimoji="1" lang="de-DE" sz="900" dirty="0"/>
              <a:t> </a:t>
            </a:r>
            <a:r>
              <a:rPr kumimoji="1" lang="de-DE" sz="900" dirty="0" err="1"/>
              <a:t>screwed</a:t>
            </a:r>
            <a:r>
              <a:rPr kumimoji="1" lang="de-DE" sz="900" dirty="0"/>
              <a:t> in </a:t>
            </a:r>
            <a:r>
              <a:rPr kumimoji="1" lang="de-DE" sz="900" dirty="0" err="1"/>
              <a:t>without</a:t>
            </a:r>
            <a:r>
              <a:rPr kumimoji="1" lang="de-DE" sz="900" dirty="0"/>
              <a:t> </a:t>
            </a:r>
            <a:r>
              <a:rPr kumimoji="1" lang="de-DE" sz="900" dirty="0" err="1"/>
              <a:t>having</a:t>
            </a:r>
            <a:r>
              <a:rPr kumimoji="1" lang="de-DE" sz="900" dirty="0"/>
              <a:t> a </a:t>
            </a:r>
            <a:r>
              <a:rPr kumimoji="1" lang="de-DE" sz="900" dirty="0" err="1"/>
              <a:t>torque</a:t>
            </a:r>
            <a:r>
              <a:rPr kumimoji="1" lang="de-DE" sz="900" dirty="0"/>
              <a:t> </a:t>
            </a:r>
            <a:r>
              <a:rPr kumimoji="1" lang="de-DE" sz="900" dirty="0" err="1"/>
              <a:t>increase</a:t>
            </a:r>
            <a:r>
              <a:rPr kumimoji="1" lang="de-DE" sz="900" dirty="0"/>
              <a:t>. As a </a:t>
            </a:r>
            <a:r>
              <a:rPr kumimoji="1" lang="de-DE" sz="900" dirty="0" err="1"/>
              <a:t>result</a:t>
            </a:r>
            <a:r>
              <a:rPr kumimoji="1" lang="de-DE" sz="900" dirty="0"/>
              <a:t>, </a:t>
            </a:r>
            <a:r>
              <a:rPr kumimoji="1" lang="de-DE" sz="900" dirty="0" err="1"/>
              <a:t>there</a:t>
            </a:r>
            <a:r>
              <a:rPr kumimoji="1" lang="de-DE" sz="900" dirty="0"/>
              <a:t> </a:t>
            </a:r>
            <a:r>
              <a:rPr kumimoji="1" lang="de-DE" sz="900" dirty="0" err="1"/>
              <a:t>is</a:t>
            </a:r>
            <a:r>
              <a:rPr kumimoji="1" lang="de-DE" sz="900" dirty="0"/>
              <a:t> a </a:t>
            </a:r>
            <a:r>
              <a:rPr kumimoji="1" lang="de-DE" sz="900" dirty="0" err="1"/>
              <a:t>strain</a:t>
            </a:r>
            <a:r>
              <a:rPr kumimoji="1" lang="de-DE" sz="900" dirty="0"/>
              <a:t> </a:t>
            </a:r>
            <a:r>
              <a:rPr kumimoji="1" lang="de-DE" sz="900" dirty="0" err="1"/>
              <a:t>and</a:t>
            </a:r>
            <a:r>
              <a:rPr kumimoji="1" lang="de-DE" sz="900" dirty="0"/>
              <a:t> a </a:t>
            </a:r>
            <a:r>
              <a:rPr kumimoji="1" lang="de-DE" sz="900" dirty="0" err="1"/>
              <a:t>relaxing</a:t>
            </a:r>
            <a:r>
              <a:rPr kumimoji="1" lang="de-DE" sz="900" dirty="0"/>
              <a:t> </a:t>
            </a:r>
            <a:r>
              <a:rPr kumimoji="1" lang="de-DE" sz="900" dirty="0" err="1"/>
              <a:t>phase</a:t>
            </a:r>
            <a:r>
              <a:rPr kumimoji="1" lang="de-DE" sz="900" dirty="0"/>
              <a:t> </a:t>
            </a:r>
            <a:r>
              <a:rPr kumimoji="1" lang="de-DE" sz="900" dirty="0" err="1"/>
              <a:t>to</a:t>
            </a:r>
            <a:r>
              <a:rPr kumimoji="1" lang="de-DE" sz="900" dirty="0"/>
              <a:t> </a:t>
            </a:r>
            <a:r>
              <a:rPr kumimoji="1" lang="de-DE" sz="900" dirty="0" err="1"/>
              <a:t>the</a:t>
            </a:r>
            <a:r>
              <a:rPr kumimoji="1" lang="de-DE" sz="900" dirty="0"/>
              <a:t> </a:t>
            </a:r>
            <a:r>
              <a:rPr kumimoji="1" lang="de-DE" sz="900" dirty="0" err="1"/>
              <a:t>bone</a:t>
            </a:r>
            <a:r>
              <a:rPr kumimoji="1" lang="de-DE" sz="900" dirty="0"/>
              <a:t> </a:t>
            </a:r>
            <a:r>
              <a:rPr kumimoji="1" lang="de-DE" sz="900" dirty="0" err="1"/>
              <a:t>until</a:t>
            </a:r>
            <a:r>
              <a:rPr kumimoji="1" lang="de-DE" sz="900" dirty="0"/>
              <a:t> </a:t>
            </a:r>
            <a:r>
              <a:rPr kumimoji="1" lang="de-DE" sz="900" dirty="0" err="1"/>
              <a:t>the</a:t>
            </a:r>
            <a:r>
              <a:rPr kumimoji="1" lang="de-DE" sz="900" dirty="0"/>
              <a:t> </a:t>
            </a:r>
            <a:r>
              <a:rPr kumimoji="1" lang="de-DE" sz="900" dirty="0" err="1"/>
              <a:t>Xive</a:t>
            </a:r>
            <a:r>
              <a:rPr kumimoji="1" lang="de-DE" sz="900" dirty="0"/>
              <a:t> </a:t>
            </a:r>
            <a:r>
              <a:rPr kumimoji="1" lang="de-DE" sz="900" dirty="0" err="1"/>
              <a:t>implant</a:t>
            </a:r>
            <a:r>
              <a:rPr kumimoji="1" lang="de-DE" sz="900" dirty="0"/>
              <a:t> </a:t>
            </a:r>
            <a:r>
              <a:rPr kumimoji="1" lang="de-DE" sz="900" dirty="0" err="1"/>
              <a:t>is</a:t>
            </a:r>
            <a:r>
              <a:rPr kumimoji="1" lang="de-DE" sz="900" dirty="0"/>
              <a:t> in final </a:t>
            </a:r>
            <a:r>
              <a:rPr kumimoji="1" lang="de-DE" sz="900" dirty="0" err="1"/>
              <a:t>position</a:t>
            </a:r>
            <a:r>
              <a:rPr kumimoji="1" lang="de-DE" sz="900" dirty="0"/>
              <a:t>.</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15</a:t>
            </a:fld>
            <a:endParaRPr lang="en-US"/>
          </a:p>
        </p:txBody>
      </p:sp>
    </p:spTree>
    <p:extLst>
      <p:ext uri="{BB962C8B-B14F-4D97-AF65-F5344CB8AC3E}">
        <p14:creationId xmlns:p14="http://schemas.microsoft.com/office/powerpoint/2010/main" val="150751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900" dirty="0"/>
              <a:t>In </a:t>
            </a:r>
            <a:r>
              <a:rPr lang="sv-SE" sz="900" dirty="0" err="1"/>
              <a:t>case</a:t>
            </a:r>
            <a:r>
              <a:rPr lang="sv-SE" sz="900" dirty="0"/>
              <a:t> </a:t>
            </a:r>
            <a:r>
              <a:rPr lang="sv-SE" sz="900" dirty="0" err="1"/>
              <a:t>of</a:t>
            </a:r>
            <a:r>
              <a:rPr lang="sv-SE" sz="900" dirty="0"/>
              <a:t> soft </a:t>
            </a:r>
            <a:r>
              <a:rPr lang="sv-SE" sz="900" dirty="0" err="1"/>
              <a:t>bone</a:t>
            </a:r>
            <a:r>
              <a:rPr lang="sv-SE" sz="900" dirty="0"/>
              <a:t>, an </a:t>
            </a:r>
            <a:r>
              <a:rPr lang="sv-SE" sz="900" dirty="0" err="1"/>
              <a:t>additional</a:t>
            </a:r>
            <a:r>
              <a:rPr lang="sv-SE" sz="900" dirty="0"/>
              <a:t> </a:t>
            </a:r>
            <a:r>
              <a:rPr lang="sv-SE" sz="900" dirty="0" err="1"/>
              <a:t>condensation</a:t>
            </a:r>
            <a:r>
              <a:rPr lang="sv-SE" sz="900" dirty="0"/>
              <a:t> is </a:t>
            </a:r>
            <a:r>
              <a:rPr lang="sv-SE" sz="900" dirty="0" err="1"/>
              <a:t>necessary</a:t>
            </a:r>
            <a:r>
              <a:rPr lang="sv-SE" sz="900" dirty="0"/>
              <a:t> </a:t>
            </a:r>
            <a:r>
              <a:rPr lang="sv-SE" sz="900" dirty="0" err="1"/>
              <a:t>to</a:t>
            </a:r>
            <a:r>
              <a:rPr lang="sv-SE" sz="900" dirty="0"/>
              <a:t> </a:t>
            </a:r>
            <a:r>
              <a:rPr lang="sv-SE" sz="900" dirty="0" err="1"/>
              <a:t>reach</a:t>
            </a:r>
            <a:r>
              <a:rPr lang="sv-SE" sz="900" dirty="0"/>
              <a:t> </a:t>
            </a:r>
            <a:r>
              <a:rPr lang="sv-SE" sz="900" dirty="0" err="1"/>
              <a:t>sufficient</a:t>
            </a:r>
            <a:r>
              <a:rPr lang="sv-SE" sz="900" dirty="0"/>
              <a:t> </a:t>
            </a:r>
            <a:r>
              <a:rPr lang="sv-SE" sz="900" dirty="0" err="1"/>
              <a:t>primary</a:t>
            </a:r>
            <a:r>
              <a:rPr lang="sv-SE" sz="900" dirty="0"/>
              <a:t> </a:t>
            </a:r>
            <a:r>
              <a:rPr lang="sv-SE" sz="900" dirty="0" err="1"/>
              <a:t>stability</a:t>
            </a:r>
            <a:r>
              <a:rPr lang="sv-SE" sz="900" dirty="0"/>
              <a:t>. </a:t>
            </a:r>
          </a:p>
          <a:p>
            <a:endParaRPr lang="sv-SE" sz="900" dirty="0"/>
          </a:p>
          <a:p>
            <a:r>
              <a:rPr lang="en-US" sz="900" dirty="0"/>
              <a:t>By using the </a:t>
            </a:r>
            <a:r>
              <a:rPr lang="en-US" sz="900" dirty="0" err="1"/>
              <a:t>crestal</a:t>
            </a:r>
            <a:r>
              <a:rPr lang="en-US" sz="900" dirty="0"/>
              <a:t> drill in a reduced depth (2mm), a condensation portion (yellow) of at least 4mm is activated, and as a result the condensation effect of the </a:t>
            </a:r>
            <a:r>
              <a:rPr lang="en-US" sz="900" dirty="0" err="1"/>
              <a:t>Xive</a:t>
            </a:r>
            <a:r>
              <a:rPr lang="en-US" sz="900" dirty="0"/>
              <a:t> implant is performed.</a:t>
            </a:r>
          </a:p>
          <a:p>
            <a:endParaRPr lang="sv-SE" sz="900" dirty="0"/>
          </a:p>
          <a:p>
            <a:pPr defTabSz="914216" eaLnBrk="0" fontAlgn="base" hangingPunct="0">
              <a:spcBef>
                <a:spcPct val="30000"/>
              </a:spcBef>
              <a:spcAft>
                <a:spcPct val="0"/>
              </a:spcAft>
              <a:defRPr/>
            </a:pPr>
            <a:r>
              <a:rPr lang="sv-SE" sz="900" dirty="0"/>
              <a:t>Bone </a:t>
            </a:r>
            <a:r>
              <a:rPr lang="sv-SE" sz="900" dirty="0" err="1"/>
              <a:t>class</a:t>
            </a:r>
            <a:r>
              <a:rPr lang="sv-SE" sz="900" dirty="0"/>
              <a:t> D IV: No </a:t>
            </a:r>
            <a:r>
              <a:rPr lang="sv-SE" sz="900" dirty="0" err="1"/>
              <a:t>cortical</a:t>
            </a:r>
            <a:r>
              <a:rPr lang="sv-SE" sz="900" dirty="0"/>
              <a:t> </a:t>
            </a:r>
            <a:r>
              <a:rPr lang="sv-SE" sz="900" dirty="0" err="1"/>
              <a:t>bone</a:t>
            </a:r>
            <a:r>
              <a:rPr lang="sv-SE" sz="900" dirty="0"/>
              <a:t>, fine </a:t>
            </a:r>
            <a:r>
              <a:rPr lang="sv-SE" sz="900" dirty="0" err="1"/>
              <a:t>spongy</a:t>
            </a:r>
            <a:r>
              <a:rPr lang="sv-SE" sz="900" dirty="0"/>
              <a:t> </a:t>
            </a:r>
            <a:r>
              <a:rPr lang="sv-SE" sz="900" dirty="0" err="1"/>
              <a:t>bone</a:t>
            </a:r>
            <a:r>
              <a:rPr lang="sv-SE" sz="900" dirty="0"/>
              <a:t>.</a:t>
            </a:r>
          </a:p>
          <a:p>
            <a:endParaRPr lang="sv-SE" sz="900"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16</a:t>
            </a:fld>
            <a:endParaRPr lang="en-US"/>
          </a:p>
        </p:txBody>
      </p:sp>
    </p:spTree>
    <p:extLst>
      <p:ext uri="{BB962C8B-B14F-4D97-AF65-F5344CB8AC3E}">
        <p14:creationId xmlns:p14="http://schemas.microsoft.com/office/powerpoint/2010/main" val="2090053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741" indent="-342741">
              <a:buClr>
                <a:srgbClr val="FF0000"/>
              </a:buClr>
              <a:buSzPct val="80000"/>
              <a:defRPr/>
            </a:pPr>
            <a:r>
              <a:rPr kumimoji="1" lang="de-DE" sz="900" dirty="0" err="1"/>
              <a:t>Torque</a:t>
            </a:r>
            <a:r>
              <a:rPr kumimoji="1" lang="de-DE" sz="900" dirty="0"/>
              <a:t> </a:t>
            </a:r>
            <a:r>
              <a:rPr kumimoji="1" lang="de-DE" sz="900" dirty="0" err="1"/>
              <a:t>stabilization</a:t>
            </a:r>
            <a:r>
              <a:rPr kumimoji="1" lang="de-DE" sz="900" dirty="0"/>
              <a:t> </a:t>
            </a:r>
            <a:r>
              <a:rPr kumimoji="1" lang="de-DE" sz="900" dirty="0" err="1"/>
              <a:t>of</a:t>
            </a:r>
            <a:r>
              <a:rPr kumimoji="1" lang="de-DE" sz="900" dirty="0"/>
              <a:t> </a:t>
            </a:r>
            <a:r>
              <a:rPr kumimoji="1" lang="de-DE" sz="900" dirty="0" err="1"/>
              <a:t>Xive</a:t>
            </a:r>
            <a:r>
              <a:rPr kumimoji="1" lang="de-DE" sz="900" dirty="0"/>
              <a:t> (</a:t>
            </a:r>
            <a:r>
              <a:rPr kumimoji="1" lang="de-DE" sz="900" dirty="0" err="1"/>
              <a:t>red</a:t>
            </a:r>
            <a:r>
              <a:rPr kumimoji="1" lang="de-DE" sz="900" dirty="0"/>
              <a:t>).</a:t>
            </a:r>
          </a:p>
          <a:p>
            <a:pPr marL="342741" indent="-342741">
              <a:buClr>
                <a:srgbClr val="FF0000"/>
              </a:buClr>
              <a:buSzPct val="80000"/>
              <a:defRPr/>
            </a:pPr>
            <a:endParaRPr kumimoji="1" lang="de-DE" sz="900" dirty="0"/>
          </a:p>
          <a:p>
            <a:pPr>
              <a:buClr>
                <a:srgbClr val="FF0000"/>
              </a:buClr>
              <a:buSzPct val="80000"/>
              <a:defRPr/>
            </a:pPr>
            <a:r>
              <a:rPr kumimoji="1" lang="de-DE" sz="900" dirty="0"/>
              <a:t>Standard </a:t>
            </a:r>
            <a:r>
              <a:rPr kumimoji="1" lang="de-DE" sz="900" dirty="0" err="1"/>
              <a:t>cylindrical</a:t>
            </a:r>
            <a:r>
              <a:rPr kumimoji="1" lang="de-DE" sz="900" dirty="0"/>
              <a:t> </a:t>
            </a:r>
            <a:r>
              <a:rPr kumimoji="1" lang="de-DE" sz="900" dirty="0" err="1"/>
              <a:t>shaped</a:t>
            </a:r>
            <a:r>
              <a:rPr kumimoji="1" lang="de-DE" sz="900" dirty="0"/>
              <a:t> </a:t>
            </a:r>
            <a:r>
              <a:rPr kumimoji="1" lang="de-DE" sz="900" dirty="0" err="1"/>
              <a:t>implants</a:t>
            </a:r>
            <a:r>
              <a:rPr kumimoji="1" lang="de-DE" sz="900" dirty="0"/>
              <a:t>, </a:t>
            </a:r>
            <a:r>
              <a:rPr kumimoji="1" lang="de-DE" sz="900" dirty="0" err="1"/>
              <a:t>as</a:t>
            </a:r>
            <a:r>
              <a:rPr kumimoji="1" lang="de-DE" sz="900" dirty="0"/>
              <a:t> </a:t>
            </a:r>
            <a:r>
              <a:rPr kumimoji="1" lang="de-DE" sz="900" dirty="0" err="1"/>
              <a:t>the</a:t>
            </a:r>
            <a:r>
              <a:rPr kumimoji="1" lang="de-DE" sz="900" dirty="0"/>
              <a:t> </a:t>
            </a:r>
            <a:r>
              <a:rPr kumimoji="1" lang="de-DE" sz="900" dirty="0" err="1"/>
              <a:t>diagram</a:t>
            </a:r>
            <a:r>
              <a:rPr kumimoji="1" lang="de-DE" sz="900" dirty="0"/>
              <a:t> </a:t>
            </a:r>
            <a:r>
              <a:rPr kumimoji="1" lang="de-DE" sz="900" dirty="0" err="1"/>
              <a:t>above</a:t>
            </a:r>
            <a:r>
              <a:rPr kumimoji="1" lang="de-DE" sz="900" dirty="0"/>
              <a:t> </a:t>
            </a:r>
            <a:r>
              <a:rPr kumimoji="1" lang="de-DE" sz="900" dirty="0" err="1"/>
              <a:t>indicates</a:t>
            </a:r>
            <a:r>
              <a:rPr kumimoji="1" lang="de-DE" sz="900" dirty="0"/>
              <a:t>, </a:t>
            </a:r>
            <a:r>
              <a:rPr kumimoji="1" lang="de-DE" sz="900" dirty="0" err="1"/>
              <a:t>are</a:t>
            </a:r>
            <a:r>
              <a:rPr kumimoji="1" lang="de-DE" sz="900" dirty="0"/>
              <a:t> </a:t>
            </a:r>
            <a:r>
              <a:rPr kumimoji="1" lang="de-DE" sz="900" dirty="0" err="1"/>
              <a:t>having</a:t>
            </a:r>
            <a:r>
              <a:rPr kumimoji="1" lang="de-DE" sz="900" dirty="0"/>
              <a:t> a </a:t>
            </a:r>
            <a:r>
              <a:rPr kumimoji="1" lang="de-DE" sz="900" dirty="0" err="1"/>
              <a:t>less</a:t>
            </a:r>
            <a:r>
              <a:rPr kumimoji="1" lang="de-DE" sz="900" dirty="0"/>
              <a:t> </a:t>
            </a:r>
            <a:r>
              <a:rPr kumimoji="1" lang="de-DE" sz="900" dirty="0" err="1"/>
              <a:t>torque</a:t>
            </a:r>
            <a:r>
              <a:rPr kumimoji="1" lang="de-DE" sz="900" dirty="0"/>
              <a:t> </a:t>
            </a:r>
            <a:r>
              <a:rPr kumimoji="1" lang="de-DE" sz="900" dirty="0" err="1"/>
              <a:t>increase</a:t>
            </a:r>
            <a:r>
              <a:rPr kumimoji="1" lang="de-DE" sz="900" dirty="0"/>
              <a:t> in soft </a:t>
            </a:r>
            <a:r>
              <a:rPr kumimoji="1" lang="de-DE" sz="900" dirty="0" err="1"/>
              <a:t>bone</a:t>
            </a:r>
            <a:r>
              <a:rPr kumimoji="1" lang="de-DE" sz="900" dirty="0"/>
              <a:t> </a:t>
            </a:r>
            <a:r>
              <a:rPr kumimoji="1" lang="de-DE" sz="900" dirty="0" err="1"/>
              <a:t>until</a:t>
            </a:r>
            <a:r>
              <a:rPr kumimoji="1" lang="de-DE" sz="900" dirty="0"/>
              <a:t> </a:t>
            </a:r>
            <a:r>
              <a:rPr kumimoji="1" lang="de-DE" sz="900" dirty="0" err="1"/>
              <a:t>the</a:t>
            </a:r>
            <a:r>
              <a:rPr kumimoji="1" lang="de-DE" sz="900" dirty="0"/>
              <a:t> </a:t>
            </a:r>
            <a:r>
              <a:rPr kumimoji="1" lang="de-DE" sz="900" dirty="0" err="1"/>
              <a:t>implant</a:t>
            </a:r>
            <a:r>
              <a:rPr kumimoji="1" lang="de-DE" sz="900" dirty="0"/>
              <a:t> </a:t>
            </a:r>
            <a:r>
              <a:rPr kumimoji="1" lang="de-DE" sz="900" dirty="0" err="1"/>
              <a:t>is</a:t>
            </a:r>
            <a:r>
              <a:rPr kumimoji="1" lang="de-DE" sz="900" dirty="0"/>
              <a:t> </a:t>
            </a:r>
            <a:r>
              <a:rPr kumimoji="1" lang="de-DE" sz="900" dirty="0" err="1"/>
              <a:t>finally</a:t>
            </a:r>
            <a:r>
              <a:rPr kumimoji="1" lang="de-DE" sz="900" dirty="0"/>
              <a:t> </a:t>
            </a:r>
            <a:r>
              <a:rPr kumimoji="1" lang="de-DE" sz="900" dirty="0" err="1"/>
              <a:t>seated</a:t>
            </a:r>
            <a:r>
              <a:rPr kumimoji="1" lang="de-DE" sz="900" dirty="0"/>
              <a:t>. Due </a:t>
            </a:r>
            <a:r>
              <a:rPr kumimoji="1" lang="de-DE" sz="900" dirty="0" err="1"/>
              <a:t>to</a:t>
            </a:r>
            <a:r>
              <a:rPr kumimoji="1" lang="de-DE" sz="900" dirty="0"/>
              <a:t> </a:t>
            </a:r>
            <a:r>
              <a:rPr kumimoji="1" lang="de-DE" sz="900" dirty="0" err="1"/>
              <a:t>the</a:t>
            </a:r>
            <a:r>
              <a:rPr kumimoji="1" lang="de-DE" sz="900" dirty="0"/>
              <a:t> </a:t>
            </a:r>
            <a:r>
              <a:rPr kumimoji="1" lang="de-DE" sz="900" dirty="0" err="1"/>
              <a:t>specific</a:t>
            </a:r>
            <a:r>
              <a:rPr kumimoji="1" lang="de-DE" sz="900" dirty="0"/>
              <a:t> </a:t>
            </a:r>
            <a:r>
              <a:rPr kumimoji="1" lang="de-DE" sz="900" dirty="0" err="1"/>
              <a:t>interaction</a:t>
            </a:r>
            <a:r>
              <a:rPr kumimoji="1" lang="de-DE" sz="900" dirty="0"/>
              <a:t> </a:t>
            </a:r>
            <a:r>
              <a:rPr kumimoji="1" lang="de-DE" sz="900" dirty="0" err="1"/>
              <a:t>of</a:t>
            </a:r>
            <a:r>
              <a:rPr kumimoji="1" lang="de-DE" sz="900" dirty="0"/>
              <a:t> </a:t>
            </a:r>
            <a:r>
              <a:rPr kumimoji="1" lang="de-DE" sz="900" dirty="0" err="1"/>
              <a:t>thread</a:t>
            </a:r>
            <a:r>
              <a:rPr kumimoji="1" lang="de-DE" sz="900" dirty="0"/>
              <a:t> design </a:t>
            </a:r>
            <a:r>
              <a:rPr kumimoji="1" lang="de-DE" sz="900" dirty="0" err="1"/>
              <a:t>and</a:t>
            </a:r>
            <a:r>
              <a:rPr kumimoji="1" lang="de-DE" sz="900" dirty="0"/>
              <a:t> </a:t>
            </a:r>
            <a:r>
              <a:rPr kumimoji="1" lang="de-DE" sz="900" dirty="0" err="1"/>
              <a:t>preparation</a:t>
            </a:r>
            <a:r>
              <a:rPr kumimoji="1" lang="de-DE" sz="900" dirty="0"/>
              <a:t> </a:t>
            </a:r>
            <a:r>
              <a:rPr kumimoji="1" lang="de-DE" sz="900" dirty="0" err="1"/>
              <a:t>technique</a:t>
            </a:r>
            <a:r>
              <a:rPr kumimoji="1" lang="de-DE" sz="900" dirty="0"/>
              <a:t>, </a:t>
            </a:r>
            <a:r>
              <a:rPr kumimoji="1" lang="de-DE" sz="900" dirty="0" err="1"/>
              <a:t>the</a:t>
            </a:r>
            <a:r>
              <a:rPr kumimoji="1" lang="de-DE" sz="900" dirty="0"/>
              <a:t> </a:t>
            </a:r>
            <a:r>
              <a:rPr kumimoji="1" lang="de-DE" sz="900" dirty="0" err="1"/>
              <a:t>Xive</a:t>
            </a:r>
            <a:r>
              <a:rPr kumimoji="1" lang="de-DE" sz="900" dirty="0"/>
              <a:t> </a:t>
            </a:r>
            <a:r>
              <a:rPr kumimoji="1" lang="de-DE" sz="900" dirty="0" err="1"/>
              <a:t>implant</a:t>
            </a:r>
            <a:r>
              <a:rPr kumimoji="1" lang="de-DE" sz="900" dirty="0"/>
              <a:t> </a:t>
            </a:r>
            <a:r>
              <a:rPr kumimoji="1" lang="de-DE" sz="900" dirty="0" err="1"/>
              <a:t>increases</a:t>
            </a:r>
            <a:r>
              <a:rPr kumimoji="1" lang="de-DE" sz="900" dirty="0"/>
              <a:t> </a:t>
            </a:r>
            <a:r>
              <a:rPr kumimoji="1" lang="de-DE" sz="900" dirty="0" err="1"/>
              <a:t>the</a:t>
            </a:r>
            <a:r>
              <a:rPr kumimoji="1" lang="de-DE" sz="900" dirty="0"/>
              <a:t> </a:t>
            </a:r>
            <a:r>
              <a:rPr kumimoji="1" lang="de-DE" sz="900" dirty="0" err="1"/>
              <a:t>insertion</a:t>
            </a:r>
            <a:r>
              <a:rPr kumimoji="1" lang="de-DE" sz="900" dirty="0"/>
              <a:t> </a:t>
            </a:r>
            <a:r>
              <a:rPr kumimoji="1" lang="de-DE" sz="900" dirty="0" err="1"/>
              <a:t>torque</a:t>
            </a:r>
            <a:r>
              <a:rPr kumimoji="1" lang="de-DE" sz="900" dirty="0"/>
              <a:t> </a:t>
            </a:r>
            <a:r>
              <a:rPr kumimoji="1" lang="de-DE" sz="900" dirty="0" err="1"/>
              <a:t>incrementally</a:t>
            </a:r>
            <a:r>
              <a:rPr kumimoji="1" lang="de-DE" sz="900" dirty="0"/>
              <a:t> </a:t>
            </a:r>
            <a:r>
              <a:rPr kumimoji="1" lang="de-DE" sz="900" dirty="0" err="1"/>
              <a:t>reflecting</a:t>
            </a:r>
            <a:r>
              <a:rPr kumimoji="1" lang="de-DE" sz="900" dirty="0"/>
              <a:t> a high </a:t>
            </a:r>
            <a:r>
              <a:rPr kumimoji="1" lang="de-DE" sz="900" dirty="0" err="1"/>
              <a:t>primary</a:t>
            </a:r>
            <a:r>
              <a:rPr kumimoji="1" lang="de-DE" sz="900" dirty="0"/>
              <a:t> </a:t>
            </a:r>
            <a:r>
              <a:rPr kumimoji="1" lang="de-DE" sz="900" dirty="0" err="1"/>
              <a:t>stability</a:t>
            </a:r>
            <a:r>
              <a:rPr kumimoji="1" lang="de-DE" sz="900" dirty="0"/>
              <a:t> in soft </a:t>
            </a:r>
            <a:r>
              <a:rPr kumimoji="1" lang="de-DE" sz="900" dirty="0" err="1"/>
              <a:t>bone</a:t>
            </a:r>
            <a:r>
              <a:rPr kumimoji="1" lang="de-DE" sz="900" dirty="0"/>
              <a:t>. </a:t>
            </a:r>
            <a:r>
              <a:rPr kumimoji="1" lang="de-DE" sz="900" dirty="0" err="1"/>
              <a:t>During</a:t>
            </a:r>
            <a:r>
              <a:rPr kumimoji="1" lang="de-DE" sz="900" dirty="0"/>
              <a:t> </a:t>
            </a:r>
            <a:r>
              <a:rPr kumimoji="1" lang="de-DE" sz="900" dirty="0" err="1"/>
              <a:t>the</a:t>
            </a:r>
            <a:r>
              <a:rPr kumimoji="1" lang="de-DE" sz="900" dirty="0"/>
              <a:t> </a:t>
            </a:r>
            <a:r>
              <a:rPr kumimoji="1" lang="de-DE" sz="900" dirty="0" err="1"/>
              <a:t>platform</a:t>
            </a:r>
            <a:r>
              <a:rPr kumimoji="1" lang="de-DE" sz="900" dirty="0"/>
              <a:t> </a:t>
            </a:r>
            <a:r>
              <a:rPr kumimoji="1" lang="de-DE" sz="900" dirty="0" err="1"/>
              <a:t>formation</a:t>
            </a:r>
            <a:r>
              <a:rPr kumimoji="1" lang="de-DE" sz="900" dirty="0"/>
              <a:t> </a:t>
            </a:r>
            <a:r>
              <a:rPr kumimoji="1" lang="de-DE" sz="900" dirty="0" err="1"/>
              <a:t>phase</a:t>
            </a:r>
            <a:r>
              <a:rPr kumimoji="1" lang="de-DE" sz="900" dirty="0"/>
              <a:t> </a:t>
            </a:r>
            <a:r>
              <a:rPr kumimoji="1" lang="de-DE" sz="900" dirty="0" err="1"/>
              <a:t>the</a:t>
            </a:r>
            <a:r>
              <a:rPr kumimoji="1" lang="de-DE" sz="900" dirty="0"/>
              <a:t> </a:t>
            </a:r>
            <a:r>
              <a:rPr kumimoji="1" lang="de-DE" sz="900" dirty="0" err="1"/>
              <a:t>Xive</a:t>
            </a:r>
            <a:r>
              <a:rPr kumimoji="1" lang="de-DE" sz="900" dirty="0"/>
              <a:t> </a:t>
            </a:r>
            <a:r>
              <a:rPr kumimoji="1" lang="de-DE" sz="900" dirty="0" err="1"/>
              <a:t>implant</a:t>
            </a:r>
            <a:r>
              <a:rPr kumimoji="1" lang="de-DE" sz="900" dirty="0"/>
              <a:t> </a:t>
            </a:r>
            <a:r>
              <a:rPr kumimoji="1" lang="de-DE" sz="900" dirty="0" err="1"/>
              <a:t>is</a:t>
            </a:r>
            <a:r>
              <a:rPr kumimoji="1" lang="de-DE" sz="900" dirty="0"/>
              <a:t> </a:t>
            </a:r>
            <a:r>
              <a:rPr kumimoji="1" lang="de-DE" sz="900" dirty="0" err="1"/>
              <a:t>screwed</a:t>
            </a:r>
            <a:r>
              <a:rPr kumimoji="1" lang="de-DE" sz="900" dirty="0"/>
              <a:t> in </a:t>
            </a:r>
            <a:r>
              <a:rPr kumimoji="1" lang="de-DE" sz="900" dirty="0" err="1"/>
              <a:t>without</a:t>
            </a:r>
            <a:r>
              <a:rPr kumimoji="1" lang="de-DE" sz="900" dirty="0"/>
              <a:t> </a:t>
            </a:r>
            <a:r>
              <a:rPr kumimoji="1" lang="de-DE" sz="900" dirty="0" err="1"/>
              <a:t>having</a:t>
            </a:r>
            <a:r>
              <a:rPr kumimoji="1" lang="de-DE" sz="900" dirty="0"/>
              <a:t> a </a:t>
            </a:r>
            <a:r>
              <a:rPr kumimoji="1" lang="de-DE" sz="900" dirty="0" err="1"/>
              <a:t>torque</a:t>
            </a:r>
            <a:r>
              <a:rPr kumimoji="1" lang="de-DE" sz="900" dirty="0"/>
              <a:t> </a:t>
            </a:r>
            <a:r>
              <a:rPr kumimoji="1" lang="de-DE" sz="900" dirty="0" err="1"/>
              <a:t>increase</a:t>
            </a:r>
            <a:r>
              <a:rPr kumimoji="1" lang="de-DE" sz="900" dirty="0"/>
              <a:t>. As a </a:t>
            </a:r>
            <a:r>
              <a:rPr kumimoji="1" lang="de-DE" sz="900" dirty="0" err="1"/>
              <a:t>result</a:t>
            </a:r>
            <a:r>
              <a:rPr kumimoji="1" lang="de-DE" sz="900" dirty="0"/>
              <a:t>, </a:t>
            </a:r>
            <a:r>
              <a:rPr kumimoji="1" lang="de-DE" sz="900" dirty="0" err="1"/>
              <a:t>there</a:t>
            </a:r>
            <a:r>
              <a:rPr kumimoji="1" lang="de-DE" sz="900" dirty="0"/>
              <a:t> </a:t>
            </a:r>
            <a:r>
              <a:rPr kumimoji="1" lang="de-DE" sz="900" dirty="0" err="1"/>
              <a:t>are</a:t>
            </a:r>
            <a:r>
              <a:rPr kumimoji="1" lang="de-DE" sz="900" dirty="0"/>
              <a:t> </a:t>
            </a:r>
            <a:r>
              <a:rPr kumimoji="1" lang="de-DE" sz="900" dirty="0" err="1"/>
              <a:t>strain</a:t>
            </a:r>
            <a:r>
              <a:rPr kumimoji="1" lang="de-DE" sz="900" dirty="0"/>
              <a:t>-relaxing </a:t>
            </a:r>
            <a:r>
              <a:rPr kumimoji="1" lang="de-DE" sz="900" dirty="0" err="1"/>
              <a:t>phases</a:t>
            </a:r>
            <a:r>
              <a:rPr kumimoji="1" lang="de-DE" sz="900" dirty="0"/>
              <a:t> </a:t>
            </a:r>
            <a:r>
              <a:rPr kumimoji="1" lang="de-DE" sz="900" dirty="0" err="1"/>
              <a:t>to</a:t>
            </a:r>
            <a:r>
              <a:rPr kumimoji="1" lang="de-DE" sz="900" dirty="0"/>
              <a:t> </a:t>
            </a:r>
            <a:r>
              <a:rPr kumimoji="1" lang="de-DE" sz="900" dirty="0" err="1"/>
              <a:t>the</a:t>
            </a:r>
            <a:r>
              <a:rPr kumimoji="1" lang="de-DE" sz="900" dirty="0"/>
              <a:t> </a:t>
            </a:r>
            <a:r>
              <a:rPr kumimoji="1" lang="de-DE" sz="900" dirty="0" err="1"/>
              <a:t>bone</a:t>
            </a:r>
            <a:r>
              <a:rPr kumimoji="1" lang="de-DE" sz="900" dirty="0"/>
              <a:t> </a:t>
            </a:r>
            <a:r>
              <a:rPr kumimoji="1" lang="de-DE" sz="900" dirty="0" err="1"/>
              <a:t>until</a:t>
            </a:r>
            <a:r>
              <a:rPr kumimoji="1" lang="de-DE" sz="900" dirty="0"/>
              <a:t> </a:t>
            </a:r>
            <a:r>
              <a:rPr kumimoji="1" lang="de-DE" sz="900" dirty="0" err="1"/>
              <a:t>the</a:t>
            </a:r>
            <a:r>
              <a:rPr kumimoji="1" lang="de-DE" sz="900" dirty="0"/>
              <a:t> </a:t>
            </a:r>
            <a:r>
              <a:rPr kumimoji="1" lang="de-DE" sz="900" dirty="0" err="1"/>
              <a:t>Xive</a:t>
            </a:r>
            <a:r>
              <a:rPr kumimoji="1" lang="de-DE" sz="900" dirty="0"/>
              <a:t> </a:t>
            </a:r>
            <a:r>
              <a:rPr kumimoji="1" lang="de-DE" sz="900" dirty="0" err="1"/>
              <a:t>implant</a:t>
            </a:r>
            <a:r>
              <a:rPr kumimoji="1" lang="de-DE" sz="900" dirty="0"/>
              <a:t> </a:t>
            </a:r>
            <a:r>
              <a:rPr kumimoji="1" lang="de-DE" sz="900" dirty="0" err="1"/>
              <a:t>is</a:t>
            </a:r>
            <a:r>
              <a:rPr kumimoji="1" lang="de-DE" sz="900" dirty="0"/>
              <a:t> in final </a:t>
            </a:r>
            <a:r>
              <a:rPr kumimoji="1" lang="de-DE" sz="900" dirty="0" err="1"/>
              <a:t>position</a:t>
            </a:r>
            <a:r>
              <a:rPr kumimoji="1" lang="de-DE" sz="900" dirty="0"/>
              <a:t>.</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17</a:t>
            </a:fld>
            <a:endParaRPr lang="en-US"/>
          </a:p>
        </p:txBody>
      </p:sp>
    </p:spTree>
    <p:extLst>
      <p:ext uri="{BB962C8B-B14F-4D97-AF65-F5344CB8AC3E}">
        <p14:creationId xmlns:p14="http://schemas.microsoft.com/office/powerpoint/2010/main" val="3519815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900" dirty="0"/>
              <a:t>All </a:t>
            </a:r>
            <a:r>
              <a:rPr lang="sv-SE" sz="900" dirty="0" err="1"/>
              <a:t>Xive</a:t>
            </a:r>
            <a:r>
              <a:rPr lang="sv-SE" sz="900" dirty="0"/>
              <a:t> </a:t>
            </a:r>
            <a:r>
              <a:rPr lang="sv-SE" sz="900" dirty="0" err="1"/>
              <a:t>implants</a:t>
            </a:r>
            <a:r>
              <a:rPr lang="sv-SE" sz="900" dirty="0"/>
              <a:t> </a:t>
            </a:r>
            <a:r>
              <a:rPr lang="sv-SE" sz="900" dirty="0" err="1"/>
              <a:t>are</a:t>
            </a:r>
            <a:r>
              <a:rPr lang="sv-SE" sz="900" dirty="0"/>
              <a:t> </a:t>
            </a:r>
            <a:r>
              <a:rPr lang="sv-SE" sz="900" dirty="0" err="1"/>
              <a:t>manufactured</a:t>
            </a:r>
            <a:r>
              <a:rPr lang="sv-SE" sz="900" dirty="0"/>
              <a:t> </a:t>
            </a:r>
            <a:r>
              <a:rPr lang="sv-SE" sz="900" dirty="0" err="1"/>
              <a:t>with</a:t>
            </a:r>
            <a:r>
              <a:rPr lang="sv-SE" sz="900" dirty="0"/>
              <a:t> the innovative </a:t>
            </a:r>
            <a:r>
              <a:rPr lang="sv-SE" sz="900" dirty="0" err="1"/>
              <a:t>Friadent</a:t>
            </a:r>
            <a:r>
              <a:rPr lang="sv-SE" sz="900" dirty="0"/>
              <a:t> plus </a:t>
            </a:r>
            <a:r>
              <a:rPr lang="sv-SE" sz="900" dirty="0" err="1"/>
              <a:t>implant</a:t>
            </a:r>
            <a:r>
              <a:rPr lang="sv-SE" sz="900" dirty="0"/>
              <a:t> </a:t>
            </a:r>
            <a:r>
              <a:rPr lang="sv-SE" sz="900" dirty="0" err="1"/>
              <a:t>surface</a:t>
            </a:r>
            <a:r>
              <a:rPr lang="sv-SE" sz="900" dirty="0"/>
              <a:t>. The excellent </a:t>
            </a:r>
            <a:r>
              <a:rPr lang="sv-SE" sz="900" dirty="0" err="1"/>
              <a:t>properties</a:t>
            </a:r>
            <a:r>
              <a:rPr lang="sv-SE" sz="900" dirty="0"/>
              <a:t> </a:t>
            </a:r>
            <a:r>
              <a:rPr lang="sv-SE" sz="900" dirty="0" err="1"/>
              <a:t>of</a:t>
            </a:r>
            <a:r>
              <a:rPr lang="sv-SE" sz="900" dirty="0"/>
              <a:t> </a:t>
            </a:r>
            <a:r>
              <a:rPr lang="sv-SE" sz="900" dirty="0" err="1"/>
              <a:t>this</a:t>
            </a:r>
            <a:r>
              <a:rPr lang="sv-SE" sz="900" dirty="0"/>
              <a:t> </a:t>
            </a:r>
            <a:r>
              <a:rPr lang="sv-SE" sz="900" dirty="0" err="1"/>
              <a:t>microstructure</a:t>
            </a:r>
            <a:r>
              <a:rPr lang="sv-SE" sz="900" dirty="0"/>
              <a:t> </a:t>
            </a:r>
            <a:r>
              <a:rPr lang="sv-SE" sz="900" dirty="0" err="1"/>
              <a:t>result</a:t>
            </a:r>
            <a:r>
              <a:rPr lang="sv-SE" sz="900" dirty="0"/>
              <a:t> in </a:t>
            </a:r>
            <a:r>
              <a:rPr lang="sv-SE" sz="900" dirty="0" err="1"/>
              <a:t>early</a:t>
            </a:r>
            <a:r>
              <a:rPr lang="sv-SE" sz="900" dirty="0"/>
              <a:t> </a:t>
            </a:r>
            <a:r>
              <a:rPr lang="sv-SE" sz="900" dirty="0" err="1"/>
              <a:t>osseointegration</a:t>
            </a:r>
            <a:r>
              <a:rPr lang="sv-SE" sz="900" dirty="0"/>
              <a:t> and </a:t>
            </a:r>
            <a:r>
              <a:rPr lang="sv-SE" sz="900" dirty="0" err="1"/>
              <a:t>high</a:t>
            </a:r>
            <a:r>
              <a:rPr lang="sv-SE" sz="900" dirty="0"/>
              <a:t> </a:t>
            </a:r>
            <a:r>
              <a:rPr lang="sv-SE" sz="900" dirty="0" err="1"/>
              <a:t>bone-to-implant</a:t>
            </a:r>
            <a:r>
              <a:rPr lang="sv-SE" sz="900" dirty="0"/>
              <a:t> </a:t>
            </a:r>
            <a:r>
              <a:rPr lang="sv-SE" sz="900" dirty="0" err="1"/>
              <a:t>contact</a:t>
            </a:r>
            <a:r>
              <a:rPr lang="sv-SE" sz="900" dirty="0"/>
              <a:t> as </a:t>
            </a:r>
            <a:r>
              <a:rPr lang="sv-SE" sz="900" dirty="0" err="1"/>
              <a:t>documented</a:t>
            </a:r>
            <a:r>
              <a:rPr lang="sv-SE" sz="900" dirty="0"/>
              <a:t> in </a:t>
            </a:r>
            <a:r>
              <a:rPr lang="sv-SE" sz="900" dirty="0" err="1"/>
              <a:t>numerous</a:t>
            </a:r>
            <a:r>
              <a:rPr lang="sv-SE" sz="900" dirty="0"/>
              <a:t> in-vitro and in-</a:t>
            </a:r>
            <a:r>
              <a:rPr lang="sv-SE" sz="900" dirty="0" err="1"/>
              <a:t>vivo</a:t>
            </a:r>
            <a:r>
              <a:rPr lang="sv-SE" sz="900" dirty="0"/>
              <a:t> studies. The </a:t>
            </a:r>
            <a:r>
              <a:rPr lang="sv-SE" sz="900" dirty="0" err="1"/>
              <a:t>Friadent</a:t>
            </a:r>
            <a:r>
              <a:rPr lang="sv-SE" sz="900" dirty="0"/>
              <a:t> plus </a:t>
            </a:r>
            <a:r>
              <a:rPr lang="sv-SE" sz="900" dirty="0" err="1"/>
              <a:t>surface</a:t>
            </a:r>
            <a:r>
              <a:rPr lang="sv-SE" sz="900" dirty="0"/>
              <a:t> (</a:t>
            </a:r>
            <a:r>
              <a:rPr lang="sv-SE" sz="900" dirty="0" err="1"/>
              <a:t>grit-blasted</a:t>
            </a:r>
            <a:r>
              <a:rPr lang="sv-SE" sz="900" dirty="0"/>
              <a:t> and </a:t>
            </a:r>
            <a:r>
              <a:rPr lang="sv-SE" sz="900" dirty="0" err="1"/>
              <a:t>high-temperature</a:t>
            </a:r>
            <a:r>
              <a:rPr lang="sv-SE" sz="900" dirty="0"/>
              <a:t> </a:t>
            </a:r>
            <a:r>
              <a:rPr lang="sv-SE" sz="900" dirty="0" err="1"/>
              <a:t>acid-etched</a:t>
            </a:r>
            <a:r>
              <a:rPr lang="sv-SE" sz="900" dirty="0"/>
              <a:t>) is </a:t>
            </a:r>
            <a:r>
              <a:rPr lang="sv-SE" sz="900" dirty="0" err="1"/>
              <a:t>textured</a:t>
            </a:r>
            <a:r>
              <a:rPr lang="sv-SE" sz="900" dirty="0"/>
              <a:t> in </a:t>
            </a:r>
            <a:r>
              <a:rPr lang="sv-SE" sz="900" dirty="0" err="1"/>
              <a:t>three</a:t>
            </a:r>
            <a:r>
              <a:rPr lang="sv-SE" sz="900" dirty="0"/>
              <a:t> </a:t>
            </a:r>
            <a:r>
              <a:rPr lang="sv-SE" sz="900" dirty="0" err="1"/>
              <a:t>increasing</a:t>
            </a:r>
            <a:r>
              <a:rPr lang="sv-SE" sz="900" dirty="0"/>
              <a:t> </a:t>
            </a:r>
            <a:r>
              <a:rPr lang="sv-SE" sz="900" dirty="0" err="1"/>
              <a:t>roughness</a:t>
            </a:r>
            <a:r>
              <a:rPr lang="sv-SE" sz="900" dirty="0"/>
              <a:t> </a:t>
            </a:r>
            <a:r>
              <a:rPr lang="sv-SE" sz="900" dirty="0" err="1"/>
              <a:t>properties</a:t>
            </a:r>
            <a:r>
              <a:rPr lang="sv-SE" sz="900" dirty="0"/>
              <a:t> </a:t>
            </a:r>
            <a:r>
              <a:rPr lang="sv-SE" sz="900" dirty="0" err="1"/>
              <a:t>according</a:t>
            </a:r>
            <a:r>
              <a:rPr lang="sv-SE" sz="900" dirty="0"/>
              <a:t> </a:t>
            </a:r>
            <a:r>
              <a:rPr lang="sv-SE" sz="900" dirty="0" err="1"/>
              <a:t>to</a:t>
            </a:r>
            <a:r>
              <a:rPr lang="sv-SE" sz="900" dirty="0"/>
              <a:t> the </a:t>
            </a:r>
            <a:r>
              <a:rPr lang="sv-SE" sz="900" dirty="0" err="1"/>
              <a:t>bone</a:t>
            </a:r>
            <a:r>
              <a:rPr lang="sv-SE" sz="900" dirty="0"/>
              <a:t> </a:t>
            </a:r>
            <a:r>
              <a:rPr lang="sv-SE" sz="900" dirty="0" err="1"/>
              <a:t>structure</a:t>
            </a:r>
            <a:r>
              <a:rPr lang="sv-SE" sz="900" dirty="0"/>
              <a:t>.</a:t>
            </a:r>
          </a:p>
          <a:p>
            <a:endParaRPr lang="sv-SE" sz="900" dirty="0"/>
          </a:p>
          <a:p>
            <a:r>
              <a:rPr lang="sv-SE" sz="900" dirty="0"/>
              <a:t>1 | </a:t>
            </a:r>
            <a:r>
              <a:rPr lang="sv-SE" sz="900" dirty="0" err="1"/>
              <a:t>Machined</a:t>
            </a:r>
            <a:r>
              <a:rPr lang="sv-SE" sz="900" dirty="0"/>
              <a:t> </a:t>
            </a:r>
            <a:r>
              <a:rPr lang="sv-SE" sz="900" dirty="0" err="1"/>
              <a:t>polished</a:t>
            </a:r>
            <a:endParaRPr lang="sv-SE" sz="900" dirty="0"/>
          </a:p>
          <a:p>
            <a:r>
              <a:rPr lang="sv-SE" sz="900" dirty="0"/>
              <a:t>2 | </a:t>
            </a:r>
            <a:r>
              <a:rPr lang="sv-SE" sz="900" dirty="0" err="1"/>
              <a:t>Only</a:t>
            </a:r>
            <a:r>
              <a:rPr lang="sv-SE" sz="900" dirty="0"/>
              <a:t> </a:t>
            </a:r>
            <a:r>
              <a:rPr lang="sv-SE" sz="900" dirty="0" err="1"/>
              <a:t>high-temperature</a:t>
            </a:r>
            <a:r>
              <a:rPr lang="sv-SE" sz="900" dirty="0"/>
              <a:t> </a:t>
            </a:r>
            <a:r>
              <a:rPr lang="sv-SE" sz="900" dirty="0" err="1"/>
              <a:t>acid-etched</a:t>
            </a:r>
            <a:endParaRPr lang="sv-SE" sz="900" dirty="0"/>
          </a:p>
          <a:p>
            <a:r>
              <a:rPr lang="sv-SE" sz="900" dirty="0"/>
              <a:t>3 | </a:t>
            </a:r>
            <a:r>
              <a:rPr lang="sv-SE" sz="900" dirty="0" err="1"/>
              <a:t>Grit-blasted</a:t>
            </a:r>
            <a:r>
              <a:rPr lang="sv-SE" sz="900" dirty="0"/>
              <a:t> and </a:t>
            </a:r>
            <a:r>
              <a:rPr lang="sv-SE" sz="900" dirty="0" err="1"/>
              <a:t>high-temperature</a:t>
            </a:r>
            <a:r>
              <a:rPr lang="sv-SE" sz="900" dirty="0"/>
              <a:t> </a:t>
            </a:r>
            <a:r>
              <a:rPr lang="sv-SE" sz="900" dirty="0" err="1"/>
              <a:t>acid-etched</a:t>
            </a:r>
            <a:endParaRPr lang="sv-SE" sz="900"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18</a:t>
            </a:fld>
            <a:endParaRPr lang="en-US"/>
          </a:p>
        </p:txBody>
      </p:sp>
    </p:spTree>
    <p:extLst>
      <p:ext uri="{BB962C8B-B14F-4D97-AF65-F5344CB8AC3E}">
        <p14:creationId xmlns:p14="http://schemas.microsoft.com/office/powerpoint/2010/main" val="2096871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19</a:t>
            </a:fld>
            <a:endParaRPr lang="en-US"/>
          </a:p>
        </p:txBody>
      </p:sp>
    </p:spTree>
    <p:extLst>
      <p:ext uri="{BB962C8B-B14F-4D97-AF65-F5344CB8AC3E}">
        <p14:creationId xmlns:p14="http://schemas.microsoft.com/office/powerpoint/2010/main" val="2573445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development and launch of </a:t>
            </a:r>
            <a:r>
              <a:rPr lang="en-US" sz="1000" dirty="0" err="1"/>
              <a:t>Xive</a:t>
            </a:r>
            <a:r>
              <a:rPr lang="en-US" sz="1000" dirty="0"/>
              <a:t> in 2001 was based on a foundation of 25 years of experience in implant dentistry, including pioneering work and groundbreaking developments in the fields of immediate implant loading and implant surface structuring. </a:t>
            </a:r>
            <a:r>
              <a:rPr lang="en-US" sz="1000" dirty="0" err="1"/>
              <a:t>Prosthetically</a:t>
            </a:r>
            <a:r>
              <a:rPr lang="en-US" sz="1000" dirty="0"/>
              <a:t>, </a:t>
            </a:r>
            <a:r>
              <a:rPr lang="en-US" sz="1000" dirty="0" err="1"/>
              <a:t>Xive</a:t>
            </a:r>
            <a:r>
              <a:rPr lang="en-US" sz="1000" dirty="0"/>
              <a:t> is fully compatible with FRIALIT, offering a well structured line of color-coded abutments that has already set the standard since the 1990s. </a:t>
            </a:r>
          </a:p>
          <a:p>
            <a:endParaRPr lang="sv-SE" sz="1000" dirty="0"/>
          </a:p>
          <a:p>
            <a:r>
              <a:rPr lang="sv-SE" sz="1000" dirty="0"/>
              <a:t>Xive is designed to adapt to each individual case and the preferences of the clinican both surgically and prosthetically. The system </a:t>
            </a:r>
            <a:r>
              <a:rPr lang="sv-SE" sz="1000" dirty="0" err="1"/>
              <a:t>comes</a:t>
            </a:r>
            <a:r>
              <a:rPr lang="sv-SE" sz="1000" dirty="0"/>
              <a:t> </a:t>
            </a:r>
            <a:r>
              <a:rPr lang="sv-SE" sz="1000" dirty="0" err="1"/>
              <a:t>with</a:t>
            </a:r>
            <a:r>
              <a:rPr lang="sv-SE" sz="1000" dirty="0"/>
              <a:t> a versatile </a:t>
            </a:r>
            <a:r>
              <a:rPr lang="sv-SE" sz="1000" dirty="0" err="1"/>
              <a:t>range</a:t>
            </a:r>
            <a:r>
              <a:rPr lang="sv-SE" sz="1000" dirty="0"/>
              <a:t> </a:t>
            </a:r>
            <a:r>
              <a:rPr lang="sv-SE" sz="1000" dirty="0" err="1"/>
              <a:t>of</a:t>
            </a:r>
            <a:r>
              <a:rPr lang="sv-SE" sz="1000" dirty="0"/>
              <a:t> </a:t>
            </a:r>
            <a:r>
              <a:rPr lang="sv-SE" sz="1000" dirty="0" err="1"/>
              <a:t>implant</a:t>
            </a:r>
            <a:r>
              <a:rPr lang="sv-SE" sz="1000" dirty="0"/>
              <a:t> diameters and </a:t>
            </a:r>
            <a:r>
              <a:rPr lang="sv-SE" sz="1000" dirty="0" err="1"/>
              <a:t>lengths</a:t>
            </a:r>
            <a:r>
              <a:rPr lang="sv-SE" sz="1000" dirty="0"/>
              <a:t> as </a:t>
            </a:r>
            <a:r>
              <a:rPr lang="sv-SE" sz="1000" dirty="0" err="1"/>
              <a:t>well</a:t>
            </a:r>
            <a:r>
              <a:rPr lang="sv-SE" sz="1000" dirty="0"/>
              <a:t> as a TG (transgingival) and S (</a:t>
            </a:r>
            <a:r>
              <a:rPr lang="sv-SE" sz="1000" dirty="0" err="1"/>
              <a:t>subgingival</a:t>
            </a:r>
            <a:r>
              <a:rPr lang="sv-SE" sz="1000" dirty="0"/>
              <a:t>) solution </a:t>
            </a:r>
            <a:r>
              <a:rPr lang="sv-SE" sz="1000" dirty="0" err="1"/>
              <a:t>with</a:t>
            </a:r>
            <a:r>
              <a:rPr lang="sv-SE" sz="1000" dirty="0"/>
              <a:t> </a:t>
            </a:r>
            <a:r>
              <a:rPr lang="sv-SE" sz="1000" dirty="0" err="1"/>
              <a:t>identical</a:t>
            </a:r>
            <a:r>
              <a:rPr lang="sv-SE" sz="1000" dirty="0"/>
              <a:t> </a:t>
            </a:r>
            <a:r>
              <a:rPr lang="sv-SE" sz="1000" dirty="0" err="1"/>
              <a:t>endosseous</a:t>
            </a:r>
            <a:r>
              <a:rPr lang="sv-SE" sz="1000" dirty="0"/>
              <a:t> designs for </a:t>
            </a:r>
            <a:r>
              <a:rPr lang="sv-SE" sz="1000" dirty="0" err="1"/>
              <a:t>surgical</a:t>
            </a:r>
            <a:r>
              <a:rPr lang="sv-SE" sz="1000" dirty="0"/>
              <a:t> </a:t>
            </a:r>
            <a:r>
              <a:rPr lang="sv-SE" sz="1000" dirty="0" err="1"/>
              <a:t>flexibility</a:t>
            </a:r>
            <a:r>
              <a:rPr lang="sv-SE" sz="1000" dirty="0"/>
              <a:t>. The systems’ </a:t>
            </a:r>
            <a:r>
              <a:rPr lang="sv-SE" sz="1000" dirty="0" err="1"/>
              <a:t>patented</a:t>
            </a:r>
            <a:r>
              <a:rPr lang="sv-SE" sz="1000" dirty="0"/>
              <a:t> combination </a:t>
            </a:r>
            <a:r>
              <a:rPr lang="sv-SE" sz="1000" dirty="0" err="1"/>
              <a:t>of</a:t>
            </a:r>
            <a:r>
              <a:rPr lang="sv-SE" sz="1000" dirty="0"/>
              <a:t> a </a:t>
            </a:r>
            <a:r>
              <a:rPr lang="sv-SE" sz="1000" dirty="0" err="1"/>
              <a:t>bone-specific</a:t>
            </a:r>
            <a:r>
              <a:rPr lang="sv-SE" sz="1000" dirty="0"/>
              <a:t> preparation </a:t>
            </a:r>
            <a:r>
              <a:rPr lang="sv-SE" sz="1000" dirty="0" err="1"/>
              <a:t>protocol</a:t>
            </a:r>
            <a:r>
              <a:rPr lang="sv-SE" sz="1000" dirty="0"/>
              <a:t> and </a:t>
            </a:r>
            <a:r>
              <a:rPr lang="sv-SE" sz="1000" dirty="0" err="1"/>
              <a:t>condensing</a:t>
            </a:r>
            <a:r>
              <a:rPr lang="sv-SE" sz="1000" dirty="0"/>
              <a:t> </a:t>
            </a:r>
            <a:r>
              <a:rPr lang="sv-SE" sz="1000" dirty="0" err="1"/>
              <a:t>thread</a:t>
            </a:r>
            <a:r>
              <a:rPr lang="sv-SE" sz="1000" dirty="0"/>
              <a:t> design </a:t>
            </a:r>
            <a:r>
              <a:rPr lang="sv-SE" sz="1000" dirty="0" err="1"/>
              <a:t>allows</a:t>
            </a:r>
            <a:r>
              <a:rPr lang="sv-SE" sz="1000" dirty="0"/>
              <a:t> for </a:t>
            </a:r>
            <a:r>
              <a:rPr lang="sv-SE" sz="1000" dirty="0" err="1"/>
              <a:t>tangible</a:t>
            </a:r>
            <a:r>
              <a:rPr lang="sv-SE" sz="1000" dirty="0"/>
              <a:t> </a:t>
            </a:r>
            <a:r>
              <a:rPr lang="sv-SE" sz="1000" dirty="0" err="1"/>
              <a:t>primary</a:t>
            </a:r>
            <a:r>
              <a:rPr lang="sv-SE" sz="1000" dirty="0"/>
              <a:t> </a:t>
            </a:r>
            <a:r>
              <a:rPr lang="sv-SE" sz="1000" dirty="0" err="1"/>
              <a:t>stability</a:t>
            </a:r>
            <a:r>
              <a:rPr lang="sv-SE" sz="1000" dirty="0"/>
              <a:t>, </a:t>
            </a:r>
            <a:r>
              <a:rPr lang="sv-SE" sz="1000" dirty="0" err="1"/>
              <a:t>even</a:t>
            </a:r>
            <a:r>
              <a:rPr lang="sv-SE" sz="1000" dirty="0"/>
              <a:t> in soft </a:t>
            </a:r>
            <a:r>
              <a:rPr lang="sv-SE" sz="1000" dirty="0" err="1"/>
              <a:t>bone</a:t>
            </a:r>
            <a:r>
              <a:rPr lang="sv-SE" sz="1000" dirty="0"/>
              <a:t>. For full </a:t>
            </a:r>
            <a:r>
              <a:rPr lang="sv-SE" sz="1000" dirty="0" err="1"/>
              <a:t>restorative</a:t>
            </a:r>
            <a:r>
              <a:rPr lang="sv-SE" sz="1000" dirty="0"/>
              <a:t> </a:t>
            </a:r>
            <a:r>
              <a:rPr lang="sv-SE" sz="1000" dirty="0" err="1"/>
              <a:t>freedom</a:t>
            </a:r>
            <a:r>
              <a:rPr lang="sv-SE" sz="1000" dirty="0"/>
              <a:t> on </a:t>
            </a:r>
            <a:r>
              <a:rPr lang="sv-SE" sz="1000" dirty="0" err="1"/>
              <a:t>implant</a:t>
            </a:r>
            <a:r>
              <a:rPr lang="sv-SE" sz="1000" dirty="0"/>
              <a:t>- and </a:t>
            </a:r>
            <a:r>
              <a:rPr lang="sv-SE" sz="1000" dirty="0" err="1"/>
              <a:t>abutment-level</a:t>
            </a:r>
            <a:r>
              <a:rPr lang="sv-SE" sz="1000" dirty="0"/>
              <a:t>, a </a:t>
            </a:r>
            <a:r>
              <a:rPr lang="sv-SE" sz="1000" dirty="0" err="1"/>
              <a:t>range</a:t>
            </a:r>
            <a:r>
              <a:rPr lang="sv-SE" sz="1000" dirty="0"/>
              <a:t> </a:t>
            </a:r>
            <a:r>
              <a:rPr lang="sv-SE" sz="1000" dirty="0" err="1"/>
              <a:t>of</a:t>
            </a:r>
            <a:r>
              <a:rPr lang="sv-SE" sz="1000" dirty="0"/>
              <a:t> pre-</a:t>
            </a:r>
            <a:r>
              <a:rPr lang="sv-SE" sz="1000" dirty="0" err="1"/>
              <a:t>fabricated</a:t>
            </a:r>
            <a:r>
              <a:rPr lang="sv-SE" sz="1000" dirty="0"/>
              <a:t> and patient-</a:t>
            </a:r>
            <a:r>
              <a:rPr lang="sv-SE" sz="1000" dirty="0" err="1"/>
              <a:t>specific</a:t>
            </a:r>
            <a:r>
              <a:rPr lang="sv-SE" sz="1000" dirty="0"/>
              <a:t> </a:t>
            </a:r>
            <a:r>
              <a:rPr lang="sv-SE" sz="1000" dirty="0" err="1"/>
              <a:t>abutments</a:t>
            </a:r>
            <a:r>
              <a:rPr lang="sv-SE" sz="1000" dirty="0"/>
              <a:t> </a:t>
            </a:r>
            <a:r>
              <a:rPr lang="sv-SE" sz="1000" dirty="0" err="1"/>
              <a:t>are</a:t>
            </a:r>
            <a:r>
              <a:rPr lang="sv-SE" sz="1000" dirty="0"/>
              <a:t> </a:t>
            </a:r>
            <a:r>
              <a:rPr lang="sv-SE" sz="1000" dirty="0" err="1"/>
              <a:t>available</a:t>
            </a:r>
            <a:r>
              <a:rPr lang="sv-SE" sz="1000" dirty="0"/>
              <a:t> </a:t>
            </a:r>
            <a:r>
              <a:rPr lang="sv-SE" sz="1000" dirty="0" err="1"/>
              <a:t>supporting</a:t>
            </a:r>
            <a:r>
              <a:rPr lang="sv-SE" sz="1000" dirty="0"/>
              <a:t> a </a:t>
            </a:r>
            <a:r>
              <a:rPr lang="sv-SE" sz="1000" dirty="0" err="1"/>
              <a:t>single</a:t>
            </a:r>
            <a:r>
              <a:rPr lang="sv-SE" sz="1000" dirty="0"/>
              <a:t> </a:t>
            </a:r>
            <a:r>
              <a:rPr lang="sv-SE" sz="1000" dirty="0" err="1"/>
              <a:t>crown</a:t>
            </a:r>
            <a:r>
              <a:rPr lang="sv-SE" sz="1000" dirty="0"/>
              <a:t>, </a:t>
            </a:r>
            <a:r>
              <a:rPr lang="sv-SE" sz="1000" dirty="0" err="1"/>
              <a:t>fixed</a:t>
            </a:r>
            <a:r>
              <a:rPr lang="sv-SE" sz="1000" dirty="0"/>
              <a:t> partial </a:t>
            </a:r>
            <a:r>
              <a:rPr lang="sv-SE" sz="1000" dirty="0" err="1"/>
              <a:t>denture</a:t>
            </a:r>
            <a:r>
              <a:rPr lang="sv-SE" sz="1000" dirty="0"/>
              <a:t> or a </a:t>
            </a:r>
            <a:r>
              <a:rPr lang="sv-SE" sz="1000" dirty="0" err="1"/>
              <a:t>removable</a:t>
            </a:r>
            <a:r>
              <a:rPr lang="sv-SE" sz="1000" dirty="0"/>
              <a:t> </a:t>
            </a:r>
            <a:r>
              <a:rPr lang="sv-SE" sz="1000" dirty="0" err="1"/>
              <a:t>prosthesis</a:t>
            </a:r>
            <a:r>
              <a:rPr lang="sv-SE" sz="1000" dirty="0"/>
              <a:t>. The </a:t>
            </a:r>
            <a:r>
              <a:rPr lang="sv-SE" sz="1000" dirty="0" err="1"/>
              <a:t>unique</a:t>
            </a:r>
            <a:r>
              <a:rPr lang="sv-SE" sz="1000" dirty="0"/>
              <a:t> </a:t>
            </a:r>
            <a:r>
              <a:rPr lang="sv-SE" sz="1000" dirty="0" err="1"/>
              <a:t>TempBase</a:t>
            </a:r>
            <a:r>
              <a:rPr lang="sv-SE" sz="1000" dirty="0"/>
              <a:t> </a:t>
            </a:r>
            <a:r>
              <a:rPr lang="sv-SE" sz="1000" dirty="0" err="1"/>
              <a:t>concept</a:t>
            </a:r>
            <a:r>
              <a:rPr lang="sv-SE" sz="1000" dirty="0"/>
              <a:t> </a:t>
            </a:r>
            <a:r>
              <a:rPr lang="sv-SE" sz="1000" dirty="0" err="1"/>
              <a:t>facilitates</a:t>
            </a:r>
            <a:r>
              <a:rPr lang="sv-SE" sz="1000" dirty="0"/>
              <a:t> the </a:t>
            </a:r>
            <a:r>
              <a:rPr lang="sv-SE" sz="1000" dirty="0" err="1"/>
              <a:t>procedure</a:t>
            </a:r>
            <a:r>
              <a:rPr lang="sv-SE" sz="1000" dirty="0"/>
              <a:t> for </a:t>
            </a:r>
            <a:r>
              <a:rPr lang="sv-SE" sz="1000" dirty="0" err="1"/>
              <a:t>immediate</a:t>
            </a:r>
            <a:r>
              <a:rPr lang="sv-SE" sz="1000" dirty="0"/>
              <a:t> </a:t>
            </a:r>
            <a:r>
              <a:rPr lang="sv-SE" sz="1000" dirty="0" err="1"/>
              <a:t>temporary</a:t>
            </a:r>
            <a:r>
              <a:rPr lang="sv-SE" sz="1000" dirty="0"/>
              <a:t> restorations.</a:t>
            </a:r>
          </a:p>
        </p:txBody>
      </p:sp>
      <p:sp>
        <p:nvSpPr>
          <p:cNvPr id="4" name="Slide Number Placeholder 3"/>
          <p:cNvSpPr>
            <a:spLocks noGrp="1"/>
          </p:cNvSpPr>
          <p:nvPr>
            <p:ph type="sldNum" sz="quarter" idx="10"/>
          </p:nvPr>
        </p:nvSpPr>
        <p:spPr/>
        <p:txBody>
          <a:bodyPr/>
          <a:lstStyle/>
          <a:p>
            <a:fld id="{49436F85-577F-4A92-A47F-D540A2BCC821}" type="slidenum">
              <a:rPr lang="en-GB" smtClean="0"/>
              <a:t>2</a:t>
            </a:fld>
            <a:endParaRPr lang="en-GB"/>
          </a:p>
        </p:txBody>
      </p:sp>
    </p:spTree>
    <p:extLst>
      <p:ext uri="{BB962C8B-B14F-4D97-AF65-F5344CB8AC3E}">
        <p14:creationId xmlns:p14="http://schemas.microsoft.com/office/powerpoint/2010/main" val="505628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Depending on the clinical need, you can select the subgingival </a:t>
            </a:r>
            <a:r>
              <a:rPr lang="en-US" sz="900" dirty="0" err="1"/>
              <a:t>Xive</a:t>
            </a:r>
            <a:r>
              <a:rPr lang="en-US" sz="900" dirty="0"/>
              <a:t> S implant or the </a:t>
            </a:r>
            <a:r>
              <a:rPr lang="en-US" sz="900" dirty="0" err="1"/>
              <a:t>transgingival</a:t>
            </a:r>
            <a:r>
              <a:rPr lang="en-US" sz="900" dirty="0"/>
              <a:t> alternative </a:t>
            </a:r>
            <a:r>
              <a:rPr lang="en-US" sz="900" dirty="0" err="1"/>
              <a:t>Xive</a:t>
            </a:r>
            <a:r>
              <a:rPr lang="en-US" sz="900" dirty="0"/>
              <a:t> TG. The identical </a:t>
            </a:r>
            <a:r>
              <a:rPr lang="en-US" sz="900" dirty="0" err="1"/>
              <a:t>endosseous</a:t>
            </a:r>
            <a:r>
              <a:rPr lang="en-US" sz="900" dirty="0"/>
              <a:t> implant design even allows you to make your choice during the actual  surgical procedure. </a:t>
            </a:r>
            <a:r>
              <a:rPr lang="en-US" sz="900" dirty="0" err="1"/>
              <a:t>Xive</a:t>
            </a:r>
            <a:r>
              <a:rPr lang="en-US" sz="900" dirty="0"/>
              <a:t> has the right implant for every type of jaw anatomy.</a:t>
            </a:r>
          </a:p>
          <a:p>
            <a:endParaRPr lang="en-US" sz="900" dirty="0"/>
          </a:p>
          <a:p>
            <a:r>
              <a:rPr lang="en-US" sz="900" dirty="0" err="1"/>
              <a:t>Xive</a:t>
            </a:r>
            <a:r>
              <a:rPr lang="en-US" sz="900" dirty="0"/>
              <a:t> S (</a:t>
            </a:r>
            <a:r>
              <a:rPr lang="en-US" sz="900" dirty="0" err="1"/>
              <a:t>subgingvial</a:t>
            </a:r>
            <a:r>
              <a:rPr lang="en-US" sz="900" dirty="0"/>
              <a:t>)</a:t>
            </a:r>
            <a:br>
              <a:rPr lang="en-US" sz="900" dirty="0"/>
            </a:br>
            <a:r>
              <a:rPr lang="en-US" sz="900" dirty="0" err="1"/>
              <a:t>Xive</a:t>
            </a:r>
            <a:r>
              <a:rPr lang="en-US" sz="900" dirty="0"/>
              <a:t> TG (</a:t>
            </a:r>
            <a:r>
              <a:rPr lang="en-US" sz="900" dirty="0" err="1"/>
              <a:t>transgingival</a:t>
            </a:r>
            <a:r>
              <a:rPr lang="en-US" sz="900" dirty="0"/>
              <a:t>)</a:t>
            </a:r>
          </a:p>
          <a:p>
            <a:pPr marL="342741" lvl="1" indent="-342741">
              <a:lnSpc>
                <a:spcPct val="110000"/>
              </a:lnSpc>
              <a:spcBef>
                <a:spcPct val="0"/>
              </a:spcBef>
              <a:spcAft>
                <a:spcPts val="600"/>
              </a:spcAft>
              <a:buClr>
                <a:schemeClr val="accent1"/>
              </a:buClr>
              <a:buFont typeface="Arial" panose="020B0604020202020204" pitchFamily="34" charset="0"/>
              <a:buChar char="•"/>
            </a:pPr>
            <a:endParaRPr lang="en-US" sz="900" dirty="0"/>
          </a:p>
          <a:p>
            <a:pPr marL="342741" lvl="1" indent="-342741">
              <a:lnSpc>
                <a:spcPct val="110000"/>
              </a:lnSpc>
              <a:spcBef>
                <a:spcPct val="0"/>
              </a:spcBef>
              <a:spcAft>
                <a:spcPts val="600"/>
              </a:spcAft>
              <a:buClr>
                <a:schemeClr val="accent1"/>
              </a:buClr>
              <a:buFont typeface="Arial" panose="020B0604020202020204" pitchFamily="34" charset="0"/>
              <a:buChar char="•"/>
            </a:pPr>
            <a:r>
              <a:rPr lang="en-US" sz="900" dirty="0"/>
              <a:t>Selection of five diameters and six lengths in the fully </a:t>
            </a:r>
            <a:r>
              <a:rPr lang="de-DE" sz="900" dirty="0"/>
              <a:t>color-</a:t>
            </a:r>
            <a:r>
              <a:rPr lang="de-DE" sz="900" dirty="0" err="1"/>
              <a:t>coded</a:t>
            </a:r>
            <a:r>
              <a:rPr lang="de-DE" sz="900" dirty="0"/>
              <a:t> </a:t>
            </a:r>
            <a:r>
              <a:rPr lang="de-DE" sz="900" dirty="0" err="1"/>
              <a:t>range</a:t>
            </a:r>
            <a:r>
              <a:rPr lang="de-DE" sz="900" dirty="0"/>
              <a:t> </a:t>
            </a:r>
            <a:r>
              <a:rPr lang="de-DE" sz="900" dirty="0" err="1"/>
              <a:t>of</a:t>
            </a:r>
            <a:r>
              <a:rPr lang="de-DE" sz="900" dirty="0"/>
              <a:t> </a:t>
            </a:r>
            <a:r>
              <a:rPr lang="de-DE" sz="900" dirty="0" err="1"/>
              <a:t>subgingival</a:t>
            </a:r>
            <a:r>
              <a:rPr lang="de-DE" sz="900" dirty="0"/>
              <a:t> </a:t>
            </a:r>
            <a:r>
              <a:rPr lang="de-DE" sz="900" dirty="0" err="1"/>
              <a:t>Xive</a:t>
            </a:r>
            <a:r>
              <a:rPr lang="de-DE" sz="900" dirty="0"/>
              <a:t> S </a:t>
            </a:r>
            <a:r>
              <a:rPr lang="de-DE" sz="900" dirty="0" err="1"/>
              <a:t>implants</a:t>
            </a:r>
            <a:r>
              <a:rPr lang="de-DE" sz="900" dirty="0"/>
              <a:t>.</a:t>
            </a:r>
          </a:p>
          <a:p>
            <a:pPr marL="342741" lvl="1" indent="-342741">
              <a:lnSpc>
                <a:spcPct val="110000"/>
              </a:lnSpc>
              <a:spcBef>
                <a:spcPct val="0"/>
              </a:spcBef>
              <a:spcAft>
                <a:spcPts val="600"/>
              </a:spcAft>
              <a:buClr>
                <a:schemeClr val="accent1"/>
              </a:buClr>
              <a:buFont typeface="Arial" panose="020B0604020202020204" pitchFamily="34" charset="0"/>
              <a:buChar char="•"/>
            </a:pPr>
            <a:r>
              <a:rPr lang="en-US" sz="900" dirty="0"/>
              <a:t>Depending on the actual case, a selection between the </a:t>
            </a:r>
            <a:r>
              <a:rPr lang="en-US" sz="900" dirty="0" err="1"/>
              <a:t>Xive</a:t>
            </a:r>
            <a:r>
              <a:rPr lang="en-US" sz="900" dirty="0"/>
              <a:t> S or </a:t>
            </a:r>
            <a:r>
              <a:rPr lang="en-US" sz="900" dirty="0" err="1"/>
              <a:t>transgingival</a:t>
            </a:r>
            <a:r>
              <a:rPr lang="en-US" sz="900" dirty="0"/>
              <a:t> </a:t>
            </a:r>
            <a:r>
              <a:rPr lang="de-DE" sz="900" dirty="0"/>
              <a:t>alternative </a:t>
            </a:r>
            <a:r>
              <a:rPr lang="de-DE" sz="900" dirty="0" err="1"/>
              <a:t>Xive</a:t>
            </a:r>
            <a:r>
              <a:rPr lang="de-DE" sz="900" dirty="0"/>
              <a:t> TG </a:t>
            </a:r>
            <a:r>
              <a:rPr lang="de-DE" sz="900" dirty="0" err="1"/>
              <a:t>is</a:t>
            </a:r>
            <a:r>
              <a:rPr lang="de-DE" sz="900" dirty="0"/>
              <a:t> </a:t>
            </a:r>
            <a:r>
              <a:rPr lang="de-DE" sz="900" dirty="0" err="1"/>
              <a:t>possible</a:t>
            </a:r>
            <a:r>
              <a:rPr lang="de-DE" sz="900" dirty="0"/>
              <a:t>. The </a:t>
            </a:r>
            <a:r>
              <a:rPr lang="de-DE" sz="900" dirty="0" err="1"/>
              <a:t>unified</a:t>
            </a:r>
            <a:r>
              <a:rPr lang="de-DE" sz="900" dirty="0"/>
              <a:t> </a:t>
            </a:r>
            <a:r>
              <a:rPr lang="de-DE" sz="900" dirty="0" err="1"/>
              <a:t>endosseous</a:t>
            </a:r>
            <a:r>
              <a:rPr lang="de-DE" sz="900" dirty="0"/>
              <a:t> </a:t>
            </a:r>
            <a:r>
              <a:rPr lang="de-DE" sz="900" dirty="0" err="1"/>
              <a:t>implant</a:t>
            </a:r>
            <a:r>
              <a:rPr lang="de-DE" sz="900" dirty="0"/>
              <a:t> design </a:t>
            </a:r>
            <a:r>
              <a:rPr lang="de-DE" sz="900" dirty="0" err="1"/>
              <a:t>even</a:t>
            </a:r>
            <a:r>
              <a:rPr lang="de-DE" sz="900" dirty="0"/>
              <a:t> </a:t>
            </a:r>
            <a:r>
              <a:rPr lang="en-US" sz="900" dirty="0"/>
              <a:t>allows you to make selection during surgery.</a:t>
            </a:r>
          </a:p>
          <a:p>
            <a:pPr marL="342741" lvl="1" indent="-342741">
              <a:lnSpc>
                <a:spcPct val="110000"/>
              </a:lnSpc>
              <a:spcBef>
                <a:spcPct val="0"/>
              </a:spcBef>
              <a:spcAft>
                <a:spcPts val="600"/>
              </a:spcAft>
              <a:buClr>
                <a:schemeClr val="accent1"/>
              </a:buClr>
              <a:buFont typeface="Arial" panose="020B0604020202020204" pitchFamily="34" charset="0"/>
              <a:buChar char="•"/>
            </a:pPr>
            <a:r>
              <a:rPr lang="en-US" sz="900" dirty="0" err="1"/>
              <a:t>Xive</a:t>
            </a:r>
            <a:r>
              <a:rPr lang="en-US" sz="900" dirty="0"/>
              <a:t> TG also offers numerous variations that allow you to make optimum use of the available </a:t>
            </a:r>
            <a:r>
              <a:rPr lang="de-DE" sz="900" dirty="0" err="1"/>
              <a:t>bone</a:t>
            </a:r>
            <a:r>
              <a:rPr lang="de-DE" sz="900" dirty="0"/>
              <a:t> </a:t>
            </a:r>
            <a:r>
              <a:rPr lang="de-DE" sz="900" dirty="0" err="1"/>
              <a:t>volume</a:t>
            </a:r>
            <a:r>
              <a:rPr lang="de-DE" sz="900" dirty="0"/>
              <a:t>.</a:t>
            </a:r>
          </a:p>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155376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335" lvl="1" indent="-165335">
              <a:lnSpc>
                <a:spcPct val="110000"/>
              </a:lnSpc>
              <a:spcBef>
                <a:spcPct val="0"/>
              </a:spcBef>
              <a:spcAft>
                <a:spcPts val="579"/>
              </a:spcAft>
              <a:buClr>
                <a:schemeClr val="accent1"/>
              </a:buClr>
              <a:buFont typeface="Arial" panose="020B0604020202020204" pitchFamily="34" charset="0"/>
              <a:buChar char="•"/>
            </a:pPr>
            <a:r>
              <a:rPr lang="de-DE" sz="900" dirty="0" err="1"/>
              <a:t>Adapts</a:t>
            </a:r>
            <a:r>
              <a:rPr lang="de-DE" sz="900" dirty="0"/>
              <a:t> </a:t>
            </a:r>
            <a:r>
              <a:rPr lang="de-DE" sz="900" dirty="0" err="1"/>
              <a:t>to</a:t>
            </a:r>
            <a:r>
              <a:rPr lang="de-DE" sz="900" dirty="0"/>
              <a:t> </a:t>
            </a:r>
            <a:r>
              <a:rPr lang="de-DE" sz="900" dirty="0" err="1"/>
              <a:t>bone</a:t>
            </a:r>
            <a:r>
              <a:rPr lang="de-DE" sz="900" dirty="0"/>
              <a:t> </a:t>
            </a:r>
            <a:r>
              <a:rPr lang="de-DE" sz="900" dirty="0" err="1"/>
              <a:t>quality</a:t>
            </a:r>
            <a:r>
              <a:rPr lang="de-DE" sz="900" dirty="0"/>
              <a:t> – </a:t>
            </a:r>
            <a:r>
              <a:rPr lang="de-DE" sz="900" dirty="0" err="1"/>
              <a:t>outstanding</a:t>
            </a:r>
            <a:r>
              <a:rPr lang="de-DE" sz="900" dirty="0"/>
              <a:t> </a:t>
            </a:r>
            <a:r>
              <a:rPr lang="de-DE" sz="900" dirty="0" err="1"/>
              <a:t>primary</a:t>
            </a:r>
            <a:r>
              <a:rPr lang="de-DE" sz="900" dirty="0"/>
              <a:t> </a:t>
            </a:r>
            <a:r>
              <a:rPr lang="de-DE" sz="900" dirty="0" err="1"/>
              <a:t>stability</a:t>
            </a:r>
            <a:r>
              <a:rPr lang="de-DE" sz="900" dirty="0"/>
              <a:t> </a:t>
            </a:r>
            <a:r>
              <a:rPr lang="de-DE" sz="900" dirty="0" err="1"/>
              <a:t>even</a:t>
            </a:r>
            <a:r>
              <a:rPr lang="de-DE" sz="900" dirty="0"/>
              <a:t> in soft </a:t>
            </a:r>
            <a:r>
              <a:rPr lang="de-DE" sz="900" dirty="0" err="1"/>
              <a:t>bone</a:t>
            </a:r>
            <a:endParaRPr lang="de-DE" sz="900" dirty="0"/>
          </a:p>
          <a:p>
            <a:pPr marL="165335" lvl="1" indent="-165335">
              <a:lnSpc>
                <a:spcPct val="110000"/>
              </a:lnSpc>
              <a:spcBef>
                <a:spcPct val="0"/>
              </a:spcBef>
              <a:spcAft>
                <a:spcPts val="579"/>
              </a:spcAft>
              <a:buClr>
                <a:schemeClr val="accent1"/>
              </a:buClr>
              <a:buFont typeface="Arial" panose="020B0604020202020204" pitchFamily="34" charset="0"/>
              <a:buChar char="•"/>
            </a:pPr>
            <a:r>
              <a:rPr lang="de-DE" sz="900" dirty="0" err="1"/>
              <a:t>Bone</a:t>
            </a:r>
            <a:r>
              <a:rPr lang="de-DE" sz="900" dirty="0"/>
              <a:t> </a:t>
            </a:r>
            <a:r>
              <a:rPr lang="de-DE" sz="900" dirty="0" err="1"/>
              <a:t>specific</a:t>
            </a:r>
            <a:r>
              <a:rPr lang="de-DE" sz="900" dirty="0"/>
              <a:t> </a:t>
            </a:r>
            <a:r>
              <a:rPr lang="de-DE" sz="900" dirty="0" err="1"/>
              <a:t>preparation</a:t>
            </a:r>
            <a:r>
              <a:rPr lang="de-DE" sz="900" dirty="0"/>
              <a:t> </a:t>
            </a:r>
            <a:r>
              <a:rPr lang="de-DE" sz="900" dirty="0" err="1"/>
              <a:t>protocol</a:t>
            </a:r>
            <a:endParaRPr lang="de-DE" sz="900" dirty="0"/>
          </a:p>
          <a:p>
            <a:pPr marL="165335" lvl="1" indent="-165335">
              <a:lnSpc>
                <a:spcPct val="110000"/>
              </a:lnSpc>
              <a:spcBef>
                <a:spcPct val="0"/>
              </a:spcBef>
              <a:spcAft>
                <a:spcPts val="579"/>
              </a:spcAft>
              <a:buClr>
                <a:schemeClr val="accent1"/>
              </a:buClr>
              <a:buFont typeface="Arial" panose="020B0604020202020204" pitchFamily="34" charset="0"/>
              <a:buChar char="•"/>
            </a:pPr>
            <a:r>
              <a:rPr lang="de-DE" sz="900" dirty="0"/>
              <a:t>Covers all </a:t>
            </a:r>
            <a:r>
              <a:rPr lang="de-DE" sz="900" dirty="0" err="1"/>
              <a:t>sites</a:t>
            </a:r>
            <a:r>
              <a:rPr lang="de-DE" sz="900" dirty="0"/>
              <a:t> incl. 3.0 mm in </a:t>
            </a:r>
            <a:r>
              <a:rPr lang="de-DE" sz="900" dirty="0" err="1"/>
              <a:t>diameter</a:t>
            </a:r>
            <a:r>
              <a:rPr lang="de-DE" sz="900" dirty="0"/>
              <a:t> </a:t>
            </a:r>
            <a:r>
              <a:rPr lang="de-DE" sz="900" dirty="0" err="1"/>
              <a:t>and</a:t>
            </a:r>
            <a:r>
              <a:rPr lang="de-DE" sz="900" dirty="0"/>
              <a:t> 18 mm in </a:t>
            </a:r>
            <a:r>
              <a:rPr lang="de-DE" sz="900" dirty="0" err="1"/>
              <a:t>length</a:t>
            </a:r>
            <a:endParaRPr lang="de-DE" sz="900" dirty="0"/>
          </a:p>
          <a:p>
            <a:pPr marL="165335" lvl="1" indent="-165335">
              <a:lnSpc>
                <a:spcPct val="110000"/>
              </a:lnSpc>
              <a:spcBef>
                <a:spcPct val="0"/>
              </a:spcBef>
              <a:spcAft>
                <a:spcPts val="579"/>
              </a:spcAft>
              <a:buClr>
                <a:schemeClr val="accent1"/>
              </a:buClr>
              <a:buFont typeface="Arial" panose="020B0604020202020204" pitchFamily="34" charset="0"/>
              <a:buChar char="•"/>
            </a:pPr>
            <a:r>
              <a:rPr lang="de-DE" sz="900" dirty="0" err="1"/>
              <a:t>Offers</a:t>
            </a:r>
            <a:r>
              <a:rPr lang="de-DE" sz="900" dirty="0"/>
              <a:t> </a:t>
            </a:r>
            <a:r>
              <a:rPr lang="de-DE" sz="900" dirty="0" err="1"/>
              <a:t>subgingival</a:t>
            </a:r>
            <a:r>
              <a:rPr lang="de-DE" sz="900" dirty="0"/>
              <a:t> </a:t>
            </a:r>
            <a:r>
              <a:rPr lang="de-DE" sz="900" dirty="0" err="1"/>
              <a:t>and</a:t>
            </a:r>
            <a:r>
              <a:rPr lang="de-DE" sz="900" dirty="0"/>
              <a:t> </a:t>
            </a:r>
            <a:r>
              <a:rPr lang="de-DE" sz="900" dirty="0" err="1"/>
              <a:t>transgingival</a:t>
            </a:r>
            <a:r>
              <a:rPr lang="de-DE" sz="900" dirty="0"/>
              <a:t> </a:t>
            </a:r>
            <a:r>
              <a:rPr lang="de-DE" sz="900" dirty="0" err="1"/>
              <a:t>options</a:t>
            </a:r>
            <a:r>
              <a:rPr lang="de-DE" sz="900" dirty="0"/>
              <a:t> </a:t>
            </a:r>
            <a:r>
              <a:rPr lang="de-DE" sz="900" dirty="0" err="1"/>
              <a:t>with</a:t>
            </a:r>
            <a:r>
              <a:rPr lang="de-DE" sz="900" dirty="0"/>
              <a:t> </a:t>
            </a:r>
            <a:r>
              <a:rPr lang="de-DE" sz="900" dirty="0" err="1"/>
              <a:t>identical</a:t>
            </a:r>
            <a:r>
              <a:rPr lang="de-DE" sz="900" dirty="0"/>
              <a:t> </a:t>
            </a:r>
            <a:r>
              <a:rPr lang="de-DE" sz="900" dirty="0" err="1"/>
              <a:t>site</a:t>
            </a:r>
            <a:r>
              <a:rPr lang="de-DE" sz="900" dirty="0"/>
              <a:t> </a:t>
            </a:r>
            <a:r>
              <a:rPr lang="de-DE" sz="900" dirty="0" err="1"/>
              <a:t>preparation</a:t>
            </a:r>
            <a:endParaRPr lang="de-DE" sz="900" dirty="0"/>
          </a:p>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061856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22</a:t>
            </a:fld>
            <a:endParaRPr lang="en-US"/>
          </a:p>
        </p:txBody>
      </p:sp>
    </p:spTree>
    <p:extLst>
      <p:ext uri="{BB962C8B-B14F-4D97-AF65-F5344CB8AC3E}">
        <p14:creationId xmlns:p14="http://schemas.microsoft.com/office/powerpoint/2010/main" val="1125040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900" dirty="0"/>
              <a:t>The modular design </a:t>
            </a:r>
            <a:r>
              <a:rPr lang="sv-SE" sz="900" dirty="0" err="1"/>
              <a:t>of</a:t>
            </a:r>
            <a:r>
              <a:rPr lang="sv-SE" sz="900" dirty="0"/>
              <a:t> the </a:t>
            </a:r>
            <a:r>
              <a:rPr lang="sv-SE" sz="900" dirty="0" err="1"/>
              <a:t>Xive</a:t>
            </a:r>
            <a:r>
              <a:rPr lang="sv-SE" sz="900" dirty="0"/>
              <a:t> </a:t>
            </a:r>
            <a:r>
              <a:rPr lang="sv-SE" sz="900" dirty="0" err="1"/>
              <a:t>surgical</a:t>
            </a:r>
            <a:r>
              <a:rPr lang="sv-SE" sz="900" dirty="0"/>
              <a:t> kits </a:t>
            </a:r>
            <a:r>
              <a:rPr lang="sv-SE" sz="900" dirty="0" err="1"/>
              <a:t>include</a:t>
            </a:r>
            <a:r>
              <a:rPr lang="sv-SE" sz="900" dirty="0"/>
              <a:t> all instruments </a:t>
            </a:r>
            <a:r>
              <a:rPr lang="sv-SE" sz="900" dirty="0" err="1"/>
              <a:t>required</a:t>
            </a:r>
            <a:r>
              <a:rPr lang="sv-SE" sz="900" dirty="0"/>
              <a:t> for the standard </a:t>
            </a:r>
            <a:r>
              <a:rPr lang="sv-SE" sz="900" dirty="0" err="1"/>
              <a:t>surgical</a:t>
            </a:r>
            <a:r>
              <a:rPr lang="sv-SE" sz="900" dirty="0"/>
              <a:t> </a:t>
            </a:r>
            <a:r>
              <a:rPr lang="sv-SE" sz="900" dirty="0" err="1"/>
              <a:t>teatment</a:t>
            </a:r>
            <a:r>
              <a:rPr lang="sv-SE" sz="900" dirty="0"/>
              <a:t> </a:t>
            </a:r>
            <a:r>
              <a:rPr lang="sv-SE" sz="900" dirty="0" err="1"/>
              <a:t>protocol</a:t>
            </a:r>
            <a:r>
              <a:rPr lang="sv-SE" sz="900" dirty="0"/>
              <a:t>. </a:t>
            </a:r>
          </a:p>
          <a:p>
            <a:endParaRPr lang="sv-SE" sz="900" dirty="0"/>
          </a:p>
          <a:p>
            <a:r>
              <a:rPr lang="sv-SE" sz="900" dirty="0"/>
              <a:t>Different </a:t>
            </a:r>
            <a:r>
              <a:rPr lang="sv-SE" sz="900" dirty="0" err="1"/>
              <a:t>types</a:t>
            </a:r>
            <a:r>
              <a:rPr lang="sv-SE" sz="900" dirty="0"/>
              <a:t> </a:t>
            </a:r>
            <a:r>
              <a:rPr lang="sv-SE" sz="900" dirty="0" err="1"/>
              <a:t>of</a:t>
            </a:r>
            <a:r>
              <a:rPr lang="sv-SE" sz="900" dirty="0"/>
              <a:t> kits </a:t>
            </a:r>
            <a:r>
              <a:rPr lang="sv-SE" sz="900" dirty="0" err="1"/>
              <a:t>are</a:t>
            </a:r>
            <a:r>
              <a:rPr lang="sv-SE" sz="900" dirty="0"/>
              <a:t> </a:t>
            </a:r>
            <a:r>
              <a:rPr lang="sv-SE" sz="900" dirty="0" err="1"/>
              <a:t>available</a:t>
            </a:r>
            <a:r>
              <a:rPr lang="sv-SE" sz="900" dirty="0"/>
              <a:t> for </a:t>
            </a:r>
            <a:r>
              <a:rPr lang="sv-SE" sz="900" dirty="0" err="1"/>
              <a:t>both</a:t>
            </a:r>
            <a:r>
              <a:rPr lang="sv-SE" sz="900" dirty="0"/>
              <a:t> </a:t>
            </a:r>
            <a:r>
              <a:rPr lang="sv-SE" sz="900" dirty="0" err="1"/>
              <a:t>conventional</a:t>
            </a:r>
            <a:r>
              <a:rPr lang="sv-SE" sz="900" dirty="0"/>
              <a:t> drill </a:t>
            </a:r>
            <a:r>
              <a:rPr lang="sv-SE" sz="900" dirty="0" err="1"/>
              <a:t>protocols</a:t>
            </a:r>
            <a:r>
              <a:rPr lang="sv-SE" sz="900" dirty="0"/>
              <a:t> and </a:t>
            </a:r>
            <a:r>
              <a:rPr lang="sv-SE" sz="900" dirty="0" err="1"/>
              <a:t>guided</a:t>
            </a:r>
            <a:r>
              <a:rPr lang="sv-SE" sz="900" dirty="0"/>
              <a:t> </a:t>
            </a:r>
            <a:r>
              <a:rPr lang="sv-SE" sz="900" dirty="0" err="1"/>
              <a:t>surgery</a:t>
            </a:r>
            <a:r>
              <a:rPr lang="sv-SE" sz="900" dirty="0"/>
              <a:t>.</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23</a:t>
            </a:fld>
            <a:endParaRPr lang="en-US"/>
          </a:p>
        </p:txBody>
      </p:sp>
    </p:spTree>
    <p:extLst>
      <p:ext uri="{BB962C8B-B14F-4D97-AF65-F5344CB8AC3E}">
        <p14:creationId xmlns:p14="http://schemas.microsoft.com/office/powerpoint/2010/main" val="2930325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84" indent="-171384">
              <a:buFont typeface="Arial" panose="020B0604020202020204" pitchFamily="34" charset="0"/>
              <a:buChar char="•"/>
            </a:pPr>
            <a:r>
              <a:rPr lang="sv-SE" sz="900" dirty="0"/>
              <a:t>A </a:t>
            </a:r>
            <a:r>
              <a:rPr lang="sv-SE" sz="900" dirty="0" err="1"/>
              <a:t>range</a:t>
            </a:r>
            <a:r>
              <a:rPr lang="sv-SE" sz="900" dirty="0"/>
              <a:t> </a:t>
            </a:r>
            <a:r>
              <a:rPr lang="sv-SE" sz="900" dirty="0" err="1"/>
              <a:t>of</a:t>
            </a:r>
            <a:r>
              <a:rPr lang="sv-SE" sz="900" dirty="0"/>
              <a:t> pre-</a:t>
            </a:r>
            <a:r>
              <a:rPr lang="sv-SE" sz="900" dirty="0" err="1"/>
              <a:t>fabricated</a:t>
            </a:r>
            <a:r>
              <a:rPr lang="sv-SE" sz="900" dirty="0"/>
              <a:t> and patient-</a:t>
            </a:r>
            <a:r>
              <a:rPr lang="sv-SE" sz="900" dirty="0" err="1"/>
              <a:t>specific</a:t>
            </a:r>
            <a:r>
              <a:rPr lang="sv-SE" sz="900" dirty="0"/>
              <a:t> </a:t>
            </a:r>
            <a:r>
              <a:rPr lang="sv-SE" sz="900" dirty="0" err="1"/>
              <a:t>abutments</a:t>
            </a:r>
            <a:r>
              <a:rPr lang="sv-SE" sz="900" dirty="0"/>
              <a:t> </a:t>
            </a:r>
            <a:r>
              <a:rPr lang="sv-SE" sz="900" dirty="0" err="1"/>
              <a:t>provides</a:t>
            </a:r>
            <a:r>
              <a:rPr lang="sv-SE" sz="900" dirty="0"/>
              <a:t> </a:t>
            </a:r>
            <a:r>
              <a:rPr lang="sv-SE" sz="900" dirty="0" err="1"/>
              <a:t>versatility</a:t>
            </a:r>
            <a:r>
              <a:rPr lang="sv-SE" sz="900" dirty="0"/>
              <a:t> in </a:t>
            </a:r>
            <a:r>
              <a:rPr lang="sv-SE" sz="900" dirty="0" err="1"/>
              <a:t>prosthetics</a:t>
            </a:r>
            <a:r>
              <a:rPr lang="sv-SE" sz="900" dirty="0"/>
              <a:t>, </a:t>
            </a:r>
            <a:r>
              <a:rPr lang="sv-SE" sz="900" dirty="0" err="1"/>
              <a:t>both</a:t>
            </a:r>
            <a:r>
              <a:rPr lang="sv-SE" sz="900" dirty="0"/>
              <a:t> on </a:t>
            </a:r>
            <a:r>
              <a:rPr lang="sv-SE" sz="900" dirty="0" err="1"/>
              <a:t>implant</a:t>
            </a:r>
            <a:r>
              <a:rPr lang="sv-SE" sz="900" dirty="0"/>
              <a:t>- and </a:t>
            </a:r>
            <a:r>
              <a:rPr lang="sv-SE" sz="900" dirty="0" err="1"/>
              <a:t>abutment-level</a:t>
            </a:r>
            <a:r>
              <a:rPr lang="sv-SE" sz="900" dirty="0"/>
              <a:t>, </a:t>
            </a:r>
            <a:r>
              <a:rPr lang="sv-SE" sz="900" dirty="0" err="1"/>
              <a:t>including</a:t>
            </a:r>
            <a:r>
              <a:rPr lang="sv-SE" sz="900" dirty="0"/>
              <a:t> </a:t>
            </a:r>
            <a:r>
              <a:rPr lang="sv-SE" sz="900" dirty="0" err="1"/>
              <a:t>immediate</a:t>
            </a:r>
            <a:r>
              <a:rPr lang="sv-SE" sz="900" dirty="0"/>
              <a:t> restorations for </a:t>
            </a:r>
            <a:r>
              <a:rPr lang="sv-SE" sz="900" dirty="0" err="1"/>
              <a:t>any</a:t>
            </a:r>
            <a:r>
              <a:rPr lang="sv-SE" sz="900" dirty="0"/>
              <a:t> </a:t>
            </a:r>
            <a:r>
              <a:rPr lang="sv-SE" sz="900" dirty="0" err="1"/>
              <a:t>possible</a:t>
            </a:r>
            <a:r>
              <a:rPr lang="sv-SE" sz="900" dirty="0"/>
              <a:t> </a:t>
            </a:r>
            <a:r>
              <a:rPr lang="sv-SE" sz="900" dirty="0" err="1"/>
              <a:t>indication</a:t>
            </a:r>
            <a:r>
              <a:rPr lang="sv-SE" sz="900" dirty="0"/>
              <a:t>. An </a:t>
            </a:r>
            <a:r>
              <a:rPr lang="sv-SE" sz="900" dirty="0" err="1"/>
              <a:t>internal</a:t>
            </a:r>
            <a:r>
              <a:rPr lang="sv-SE" sz="900" dirty="0"/>
              <a:t> </a:t>
            </a:r>
            <a:r>
              <a:rPr lang="sv-SE" sz="900" dirty="0" err="1"/>
              <a:t>butt</a:t>
            </a:r>
            <a:r>
              <a:rPr lang="sv-SE" sz="900" dirty="0"/>
              <a:t>-joint </a:t>
            </a:r>
            <a:r>
              <a:rPr lang="sv-SE" sz="900" dirty="0" err="1"/>
              <a:t>connection</a:t>
            </a:r>
            <a:r>
              <a:rPr lang="sv-SE" sz="900" dirty="0"/>
              <a:t> </a:t>
            </a:r>
            <a:r>
              <a:rPr lang="sv-SE" sz="900" dirty="0" err="1"/>
              <a:t>with</a:t>
            </a:r>
            <a:r>
              <a:rPr lang="sv-SE" sz="900" dirty="0"/>
              <a:t> </a:t>
            </a:r>
            <a:r>
              <a:rPr lang="sv-SE" sz="900" dirty="0" err="1"/>
              <a:t>self-guiding</a:t>
            </a:r>
            <a:r>
              <a:rPr lang="sv-SE" sz="900" dirty="0"/>
              <a:t> </a:t>
            </a:r>
            <a:r>
              <a:rPr lang="sv-SE" sz="900" dirty="0" err="1"/>
              <a:t>properties</a:t>
            </a:r>
            <a:r>
              <a:rPr lang="sv-SE" sz="900" dirty="0"/>
              <a:t> and color-</a:t>
            </a:r>
            <a:r>
              <a:rPr lang="sv-SE" sz="900" dirty="0" err="1"/>
              <a:t>coded</a:t>
            </a:r>
            <a:r>
              <a:rPr lang="sv-SE" sz="900" dirty="0"/>
              <a:t> or laser-</a:t>
            </a:r>
            <a:r>
              <a:rPr lang="sv-SE" sz="900" dirty="0" err="1"/>
              <a:t>marked</a:t>
            </a:r>
            <a:r>
              <a:rPr lang="sv-SE" sz="900" dirty="0"/>
              <a:t> </a:t>
            </a:r>
            <a:r>
              <a:rPr lang="sv-SE" sz="900" dirty="0" err="1"/>
              <a:t>components</a:t>
            </a:r>
            <a:r>
              <a:rPr lang="sv-SE" sz="900" dirty="0"/>
              <a:t> support </a:t>
            </a:r>
            <a:r>
              <a:rPr lang="sv-SE" sz="900" dirty="0" err="1"/>
              <a:t>error-free</a:t>
            </a:r>
            <a:r>
              <a:rPr lang="sv-SE" sz="900" dirty="0"/>
              <a:t> workflow.</a:t>
            </a:r>
          </a:p>
          <a:p>
            <a:endParaRPr lang="sv-SE" sz="900" dirty="0"/>
          </a:p>
          <a:p>
            <a:pPr marL="171384" indent="-171384">
              <a:buFont typeface="Arial" panose="020B0604020202020204" pitchFamily="34" charset="0"/>
              <a:buChar char="•"/>
            </a:pPr>
            <a:r>
              <a:rPr lang="en-US" sz="900" dirty="0"/>
              <a:t>The </a:t>
            </a:r>
            <a:r>
              <a:rPr lang="en-US" sz="900" dirty="0" err="1"/>
              <a:t>Xive</a:t>
            </a:r>
            <a:r>
              <a:rPr lang="en-US" sz="900" dirty="0"/>
              <a:t> individual concept consists of four coordinated treatment steps in which customizable pre-fabricated and fully individually shaped components of the </a:t>
            </a:r>
            <a:r>
              <a:rPr lang="en-US" sz="900" dirty="0" err="1"/>
              <a:t>Xive</a:t>
            </a:r>
            <a:r>
              <a:rPr lang="en-US" sz="900" dirty="0"/>
              <a:t> system can be used. The final restoration can be fabricated using the CAD/CAM option of a patient-specific Atlantis Abutment. </a:t>
            </a:r>
          </a:p>
          <a:p>
            <a:endParaRPr lang="en-US" sz="900" dirty="0"/>
          </a:p>
          <a:p>
            <a:pPr marL="171384" indent="-171384">
              <a:buFont typeface="Arial" panose="020B0604020202020204" pitchFamily="34" charset="0"/>
              <a:buChar char="•"/>
            </a:pPr>
            <a:r>
              <a:rPr lang="en-US" sz="900" dirty="0"/>
              <a:t>A patient-specific </a:t>
            </a:r>
            <a:r>
              <a:rPr lang="en-US" sz="900" dirty="0" err="1"/>
              <a:t>suprastructure</a:t>
            </a:r>
            <a:r>
              <a:rPr lang="en-US" sz="900" dirty="0"/>
              <a:t> on the </a:t>
            </a:r>
            <a:r>
              <a:rPr lang="en-US" sz="900" dirty="0" err="1"/>
              <a:t>Xive</a:t>
            </a:r>
            <a:r>
              <a:rPr lang="en-US" sz="900" dirty="0"/>
              <a:t> TG implant provides the advantages of a high precision, patient-specific restoration and the cost-effectiveness of a </a:t>
            </a:r>
            <a:r>
              <a:rPr lang="en-US" sz="900" dirty="0" err="1"/>
              <a:t>transgingival</a:t>
            </a:r>
            <a:r>
              <a:rPr lang="en-US" sz="900" dirty="0"/>
              <a:t> implant. Surgery performed in just one stage saves time and money and is comfortable for the patient. Due to the </a:t>
            </a:r>
            <a:r>
              <a:rPr lang="en-US" sz="900" dirty="0" err="1"/>
              <a:t>transgingival</a:t>
            </a:r>
            <a:r>
              <a:rPr lang="en-US" sz="900" dirty="0"/>
              <a:t> design of the implant, additional abutments are no longer necessary. </a:t>
            </a:r>
            <a:endParaRPr lang="sv-SE" sz="900" dirty="0"/>
          </a:p>
          <a:p>
            <a:endParaRPr lang="sv-SE" sz="900" dirty="0"/>
          </a:p>
          <a:p>
            <a:pPr marL="171384" indent="-171384">
              <a:buFont typeface="Arial" panose="020B0604020202020204" pitchFamily="34" charset="0"/>
              <a:buChar char="•"/>
            </a:pPr>
            <a:r>
              <a:rPr lang="sv-SE" sz="900" dirty="0"/>
              <a:t>Color-</a:t>
            </a:r>
            <a:r>
              <a:rPr lang="sv-SE" sz="900" dirty="0" err="1"/>
              <a:t>coded</a:t>
            </a:r>
            <a:r>
              <a:rPr lang="sv-SE" sz="900" dirty="0"/>
              <a:t> for </a:t>
            </a:r>
            <a:r>
              <a:rPr lang="sv-SE" sz="900" dirty="0" err="1"/>
              <a:t>easy</a:t>
            </a:r>
            <a:r>
              <a:rPr lang="sv-SE" sz="900" dirty="0"/>
              <a:t> handling and </a:t>
            </a:r>
            <a:r>
              <a:rPr lang="sv-SE" sz="900" dirty="0" err="1"/>
              <a:t>communication</a:t>
            </a:r>
            <a:r>
              <a:rPr lang="sv-SE" sz="900" dirty="0"/>
              <a:t> </a:t>
            </a:r>
            <a:r>
              <a:rPr lang="sv-SE" sz="900" dirty="0" err="1"/>
              <a:t>between</a:t>
            </a:r>
            <a:r>
              <a:rPr lang="sv-SE" sz="900" dirty="0"/>
              <a:t> oral </a:t>
            </a:r>
            <a:r>
              <a:rPr lang="sv-SE" sz="900" dirty="0" err="1"/>
              <a:t>surgeon</a:t>
            </a:r>
            <a:r>
              <a:rPr lang="sv-SE" sz="900" dirty="0"/>
              <a:t>, </a:t>
            </a:r>
            <a:r>
              <a:rPr lang="sv-SE" sz="900" dirty="0" err="1"/>
              <a:t>laboratory</a:t>
            </a:r>
            <a:r>
              <a:rPr lang="sv-SE" sz="900" dirty="0"/>
              <a:t> </a:t>
            </a:r>
            <a:r>
              <a:rPr lang="sv-SE" sz="900" dirty="0" err="1"/>
              <a:t>technician</a:t>
            </a:r>
            <a:r>
              <a:rPr lang="sv-SE" sz="900" dirty="0"/>
              <a:t> and dentist.</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24</a:t>
            </a:fld>
            <a:endParaRPr lang="en-US"/>
          </a:p>
        </p:txBody>
      </p:sp>
    </p:spTree>
    <p:extLst>
      <p:ext uri="{BB962C8B-B14F-4D97-AF65-F5344CB8AC3E}">
        <p14:creationId xmlns:p14="http://schemas.microsoft.com/office/powerpoint/2010/main" val="551506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25</a:t>
            </a:fld>
            <a:endParaRPr lang="en-US"/>
          </a:p>
        </p:txBody>
      </p:sp>
    </p:spTree>
    <p:extLst>
      <p:ext uri="{BB962C8B-B14F-4D97-AF65-F5344CB8AC3E}">
        <p14:creationId xmlns:p14="http://schemas.microsoft.com/office/powerpoint/2010/main" val="1774753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900" b="1" dirty="0" err="1"/>
              <a:t>Indication</a:t>
            </a:r>
            <a:r>
              <a:rPr lang="sv-SE" sz="900" b="1" dirty="0"/>
              <a:t/>
            </a:r>
            <a:br>
              <a:rPr lang="sv-SE" sz="900" b="1" dirty="0"/>
            </a:br>
            <a:r>
              <a:rPr lang="sv-SE" sz="900" dirty="0" err="1"/>
              <a:t>Single-tooth</a:t>
            </a:r>
            <a:r>
              <a:rPr lang="sv-SE" sz="900" dirty="0"/>
              <a:t> restoration in the </a:t>
            </a:r>
            <a:r>
              <a:rPr lang="sv-SE" sz="900" dirty="0" err="1"/>
              <a:t>anterior</a:t>
            </a:r>
            <a:r>
              <a:rPr lang="sv-SE" sz="900" dirty="0"/>
              <a:t> region, 7 + 10 and 23 – 26.</a:t>
            </a:r>
          </a:p>
          <a:p>
            <a:endParaRPr lang="sv-SE" sz="900" dirty="0"/>
          </a:p>
          <a:p>
            <a:pPr marL="171384" indent="-171384">
              <a:buFont typeface="Arial" panose="020B0604020202020204" pitchFamily="34" charset="0"/>
              <a:buChar char="•"/>
            </a:pPr>
            <a:r>
              <a:rPr lang="sv-SE" sz="900" dirty="0" err="1"/>
              <a:t>Splinted</a:t>
            </a:r>
            <a:r>
              <a:rPr lang="sv-SE" sz="900" dirty="0"/>
              <a:t> </a:t>
            </a:r>
            <a:r>
              <a:rPr lang="sv-SE" sz="900" dirty="0" err="1"/>
              <a:t>single-tooth</a:t>
            </a:r>
            <a:r>
              <a:rPr lang="sv-SE" sz="900" dirty="0"/>
              <a:t> restoration region 23 - 26</a:t>
            </a:r>
          </a:p>
          <a:p>
            <a:pPr marL="171384" indent="-171384">
              <a:buFont typeface="Arial" panose="020B0604020202020204" pitchFamily="34" charset="0"/>
              <a:buChar char="•"/>
            </a:pPr>
            <a:r>
              <a:rPr lang="sv-SE" sz="900" dirty="0" err="1"/>
              <a:t>Two-stage</a:t>
            </a:r>
            <a:r>
              <a:rPr lang="sv-SE" sz="900" dirty="0"/>
              <a:t> </a:t>
            </a:r>
            <a:r>
              <a:rPr lang="sv-SE" sz="900" dirty="0" err="1"/>
              <a:t>procedure</a:t>
            </a:r>
            <a:r>
              <a:rPr lang="sv-SE" sz="900" dirty="0"/>
              <a:t> or non-</a:t>
            </a:r>
            <a:r>
              <a:rPr lang="sv-SE" sz="900" dirty="0" err="1"/>
              <a:t>functional</a:t>
            </a:r>
            <a:r>
              <a:rPr lang="sv-SE" sz="900" dirty="0"/>
              <a:t> </a:t>
            </a:r>
            <a:r>
              <a:rPr lang="sv-SE" sz="900" dirty="0" err="1"/>
              <a:t>immediate</a:t>
            </a:r>
            <a:r>
              <a:rPr lang="sv-SE" sz="900" dirty="0"/>
              <a:t> </a:t>
            </a:r>
            <a:r>
              <a:rPr lang="sv-SE" sz="900" dirty="0" err="1"/>
              <a:t>loading</a:t>
            </a:r>
            <a:endParaRPr lang="sv-SE" sz="900" dirty="0"/>
          </a:p>
          <a:p>
            <a:pPr marL="171384" indent="-171384">
              <a:buFont typeface="Arial" panose="020B0604020202020204" pitchFamily="34" charset="0"/>
              <a:buChar char="•"/>
            </a:pPr>
            <a:r>
              <a:rPr lang="sv-SE" sz="900" dirty="0" err="1"/>
              <a:t>Delayed</a:t>
            </a:r>
            <a:r>
              <a:rPr lang="sv-SE" sz="900" dirty="0"/>
              <a:t> </a:t>
            </a:r>
            <a:r>
              <a:rPr lang="sv-SE" sz="900" dirty="0" err="1"/>
              <a:t>immediate</a:t>
            </a:r>
            <a:r>
              <a:rPr lang="sv-SE" sz="900" dirty="0"/>
              <a:t> or late </a:t>
            </a:r>
            <a:r>
              <a:rPr lang="sv-SE" sz="900" dirty="0" err="1"/>
              <a:t>implant</a:t>
            </a:r>
            <a:r>
              <a:rPr lang="sv-SE" sz="900" dirty="0"/>
              <a:t> </a:t>
            </a:r>
            <a:r>
              <a:rPr lang="sv-SE" sz="900" dirty="0" err="1"/>
              <a:t>placement</a:t>
            </a:r>
            <a:endParaRPr lang="sv-SE" sz="900" b="1"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26</a:t>
            </a:fld>
            <a:endParaRPr lang="en-US"/>
          </a:p>
        </p:txBody>
      </p:sp>
    </p:spTree>
    <p:extLst>
      <p:ext uri="{BB962C8B-B14F-4D97-AF65-F5344CB8AC3E}">
        <p14:creationId xmlns:p14="http://schemas.microsoft.com/office/powerpoint/2010/main" val="1578664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900" dirty="0"/>
              <a:t>Animation </a:t>
            </a:r>
            <a:r>
              <a:rPr lang="sv-SE" sz="900" dirty="0" err="1"/>
              <a:t>of</a:t>
            </a:r>
            <a:r>
              <a:rPr lang="sv-SE" sz="900" dirty="0"/>
              <a:t> the </a:t>
            </a:r>
            <a:r>
              <a:rPr lang="sv-SE" sz="900" dirty="0" err="1"/>
              <a:t>Xive</a:t>
            </a:r>
            <a:r>
              <a:rPr lang="sv-SE" sz="900" dirty="0"/>
              <a:t> 3.0 </a:t>
            </a:r>
            <a:r>
              <a:rPr lang="sv-SE" sz="900" dirty="0" err="1"/>
              <a:t>implant</a:t>
            </a:r>
            <a:r>
              <a:rPr lang="sv-SE" sz="900" dirty="0"/>
              <a:t> – for </a:t>
            </a:r>
            <a:r>
              <a:rPr lang="sv-SE" sz="900" dirty="0" err="1"/>
              <a:t>clinical</a:t>
            </a:r>
            <a:r>
              <a:rPr lang="sv-SE" sz="900" dirty="0"/>
              <a:t> situations </a:t>
            </a:r>
            <a:r>
              <a:rPr lang="sv-SE" sz="900" dirty="0" err="1"/>
              <a:t>with</a:t>
            </a:r>
            <a:r>
              <a:rPr lang="sv-SE" sz="900" dirty="0"/>
              <a:t> </a:t>
            </a:r>
            <a:r>
              <a:rPr lang="sv-SE" sz="900" dirty="0" err="1"/>
              <a:t>limited</a:t>
            </a:r>
            <a:r>
              <a:rPr lang="sv-SE" sz="900" dirty="0"/>
              <a:t> space.</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27</a:t>
            </a:fld>
            <a:endParaRPr lang="en-US"/>
          </a:p>
        </p:txBody>
      </p:sp>
    </p:spTree>
    <p:extLst>
      <p:ext uri="{BB962C8B-B14F-4D97-AF65-F5344CB8AC3E}">
        <p14:creationId xmlns:p14="http://schemas.microsoft.com/office/powerpoint/2010/main" val="364601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900" dirty="0"/>
              <a:t>The </a:t>
            </a:r>
            <a:r>
              <a:rPr lang="sv-SE" sz="900" dirty="0" err="1"/>
              <a:t>SmartFix</a:t>
            </a:r>
            <a:r>
              <a:rPr lang="sv-SE" sz="900" dirty="0"/>
              <a:t> </a:t>
            </a:r>
            <a:r>
              <a:rPr lang="sv-SE" sz="900" dirty="0" err="1"/>
              <a:t>concept</a:t>
            </a:r>
            <a:r>
              <a:rPr lang="sv-SE" sz="900" dirty="0"/>
              <a:t> is an </a:t>
            </a:r>
            <a:r>
              <a:rPr lang="sv-SE" sz="900" dirty="0" err="1"/>
              <a:t>implant-prosthetic</a:t>
            </a:r>
            <a:r>
              <a:rPr lang="sv-SE" sz="900" dirty="0"/>
              <a:t> </a:t>
            </a:r>
            <a:r>
              <a:rPr lang="sv-SE" sz="900" dirty="0" err="1"/>
              <a:t>procedure</a:t>
            </a:r>
            <a:r>
              <a:rPr lang="sv-SE" sz="900" dirty="0"/>
              <a:t> for the </a:t>
            </a:r>
            <a:r>
              <a:rPr lang="sv-SE" sz="900" dirty="0" err="1"/>
              <a:t>immediate</a:t>
            </a:r>
            <a:r>
              <a:rPr lang="sv-SE" sz="900" dirty="0"/>
              <a:t> restoration </a:t>
            </a:r>
            <a:r>
              <a:rPr lang="sv-SE" sz="900" dirty="0" err="1"/>
              <a:t>of</a:t>
            </a:r>
            <a:r>
              <a:rPr lang="sv-SE" sz="900" dirty="0"/>
              <a:t> </a:t>
            </a:r>
            <a:r>
              <a:rPr lang="sv-SE" sz="900" dirty="0" err="1"/>
              <a:t>edentulous</a:t>
            </a:r>
            <a:r>
              <a:rPr lang="sv-SE" sz="900" dirty="0"/>
              <a:t> patients </a:t>
            </a:r>
            <a:r>
              <a:rPr lang="sv-SE" sz="900" dirty="0" err="1"/>
              <a:t>with</a:t>
            </a:r>
            <a:r>
              <a:rPr lang="sv-SE" sz="900" dirty="0"/>
              <a:t> </a:t>
            </a:r>
            <a:r>
              <a:rPr lang="sv-SE" sz="900" dirty="0" err="1"/>
              <a:t>screw-retained</a:t>
            </a:r>
            <a:r>
              <a:rPr lang="sv-SE" sz="900" dirty="0"/>
              <a:t> bridges or bar </a:t>
            </a:r>
            <a:r>
              <a:rPr lang="sv-SE" sz="900" dirty="0" err="1"/>
              <a:t>dentures</a:t>
            </a:r>
            <a:r>
              <a:rPr lang="sv-SE" sz="900" dirty="0"/>
              <a:t> in the </a:t>
            </a:r>
            <a:r>
              <a:rPr lang="sv-SE" sz="900" dirty="0" err="1"/>
              <a:t>maxilla</a:t>
            </a:r>
            <a:r>
              <a:rPr lang="sv-SE" sz="900" dirty="0"/>
              <a:t> and </a:t>
            </a:r>
            <a:r>
              <a:rPr lang="sv-SE" sz="900" dirty="0" err="1"/>
              <a:t>mandible</a:t>
            </a:r>
            <a:r>
              <a:rPr lang="sv-SE" sz="900" dirty="0"/>
              <a:t> on a minimum </a:t>
            </a:r>
            <a:r>
              <a:rPr lang="sv-SE" sz="900" dirty="0" err="1"/>
              <a:t>of</a:t>
            </a:r>
            <a:r>
              <a:rPr lang="sv-SE" sz="900" dirty="0"/>
              <a:t> </a:t>
            </a:r>
            <a:r>
              <a:rPr lang="sv-SE" sz="900" dirty="0" err="1"/>
              <a:t>four</a:t>
            </a:r>
            <a:r>
              <a:rPr lang="sv-SE" sz="900" dirty="0"/>
              <a:t> </a:t>
            </a:r>
            <a:r>
              <a:rPr lang="sv-SE" sz="900" dirty="0" err="1"/>
              <a:t>implants</a:t>
            </a:r>
            <a:r>
              <a:rPr lang="sv-SE" sz="900" dirty="0"/>
              <a:t>.</a:t>
            </a:r>
          </a:p>
          <a:p>
            <a:endParaRPr lang="sv-SE" sz="900" dirty="0"/>
          </a:p>
          <a:p>
            <a:r>
              <a:rPr lang="sv-SE" sz="900" dirty="0"/>
              <a:t>(Animation)</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28</a:t>
            </a:fld>
            <a:endParaRPr lang="en-US"/>
          </a:p>
        </p:txBody>
      </p:sp>
    </p:spTree>
    <p:extLst>
      <p:ext uri="{BB962C8B-B14F-4D97-AF65-F5344CB8AC3E}">
        <p14:creationId xmlns:p14="http://schemas.microsoft.com/office/powerpoint/2010/main" val="1399691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900" b="1" dirty="0" err="1"/>
              <a:t>Advantages</a:t>
            </a:r>
            <a:endParaRPr lang="sv-SE" sz="900" b="1" dirty="0"/>
          </a:p>
          <a:p>
            <a:r>
              <a:rPr lang="sv-SE" sz="800" dirty="0"/>
              <a:t>1 | </a:t>
            </a:r>
            <a:r>
              <a:rPr lang="sv-SE" sz="800" b="1" dirty="0" err="1"/>
              <a:t>Avoiding</a:t>
            </a:r>
            <a:r>
              <a:rPr lang="sv-SE" sz="800" b="1" dirty="0"/>
              <a:t> the </a:t>
            </a:r>
            <a:r>
              <a:rPr lang="sv-SE" sz="800" b="1" dirty="0" err="1"/>
              <a:t>need</a:t>
            </a:r>
            <a:r>
              <a:rPr lang="sv-SE" sz="800" b="1" dirty="0"/>
              <a:t> for </a:t>
            </a:r>
            <a:r>
              <a:rPr lang="sv-SE" sz="800" b="1" dirty="0" err="1"/>
              <a:t>bone</a:t>
            </a:r>
            <a:r>
              <a:rPr lang="sv-SE" sz="800" b="1" dirty="0"/>
              <a:t> grafting</a:t>
            </a:r>
            <a:r>
              <a:rPr lang="sv-SE" sz="800" dirty="0"/>
              <a:t/>
            </a:r>
            <a:br>
              <a:rPr lang="sv-SE" sz="800" dirty="0"/>
            </a:br>
            <a:r>
              <a:rPr lang="en-US" sz="800" dirty="0"/>
              <a:t>Augmentation and critical anatomical areas can be largely circumvented by using implants placed in an angled position, thus avoiding sinus floor elevation in the maxilla or nerve transposition in the mandible.</a:t>
            </a:r>
            <a:r>
              <a:rPr lang="sv-SE" sz="900" dirty="0"/>
              <a:t/>
            </a:r>
            <a:br>
              <a:rPr lang="sv-SE" sz="900" dirty="0"/>
            </a:br>
            <a:endParaRPr lang="sv-SE" sz="800" dirty="0"/>
          </a:p>
          <a:p>
            <a:r>
              <a:rPr lang="sv-SE" sz="800" dirty="0"/>
              <a:t>2 | </a:t>
            </a:r>
            <a:r>
              <a:rPr lang="sv-SE" sz="800" b="1" dirty="0" err="1"/>
              <a:t>Stable</a:t>
            </a:r>
            <a:r>
              <a:rPr lang="sv-SE" sz="800" b="1" dirty="0"/>
              <a:t> </a:t>
            </a:r>
            <a:r>
              <a:rPr lang="sv-SE" sz="800" b="1" dirty="0" err="1"/>
              <a:t>prosthetic</a:t>
            </a:r>
            <a:r>
              <a:rPr lang="sv-SE" sz="800" b="1" dirty="0"/>
              <a:t> fit</a:t>
            </a:r>
            <a:r>
              <a:rPr lang="sv-SE" sz="800" dirty="0"/>
              <a:t/>
            </a:r>
            <a:br>
              <a:rPr lang="sv-SE" sz="800" dirty="0"/>
            </a:br>
            <a:r>
              <a:rPr lang="en-US" sz="800" dirty="0"/>
              <a:t>The area supporting the prosthesis is extended distally by anchoring the angled implants in existing bone volume. The local bone is thus utilized optimally and improves the support of the prostheses by reducing cantilevers.</a:t>
            </a:r>
            <a:r>
              <a:rPr lang="sv-SE" sz="900" dirty="0"/>
              <a:t/>
            </a:r>
            <a:br>
              <a:rPr lang="sv-SE" sz="900" dirty="0"/>
            </a:br>
            <a:endParaRPr lang="sv-SE" sz="800" dirty="0"/>
          </a:p>
          <a:p>
            <a:r>
              <a:rPr lang="sv-SE" sz="800" dirty="0"/>
              <a:t>3 | </a:t>
            </a:r>
            <a:r>
              <a:rPr lang="sv-SE" sz="800" b="1" dirty="0" err="1"/>
              <a:t>Freedom</a:t>
            </a:r>
            <a:r>
              <a:rPr lang="sv-SE" sz="800" b="1" dirty="0"/>
              <a:t> </a:t>
            </a:r>
            <a:r>
              <a:rPr lang="sv-SE" sz="800" b="1" dirty="0" err="1"/>
              <a:t>of</a:t>
            </a:r>
            <a:r>
              <a:rPr lang="sv-SE" sz="800" b="1" dirty="0"/>
              <a:t> design</a:t>
            </a:r>
            <a:r>
              <a:rPr lang="sv-SE" sz="800" dirty="0"/>
              <a:t/>
            </a:r>
            <a:br>
              <a:rPr lang="sv-SE" sz="800" dirty="0"/>
            </a:br>
            <a:r>
              <a:rPr lang="en-US" sz="800" dirty="0"/>
              <a:t>The very small abutment head provides optimum freedom of design for the </a:t>
            </a:r>
            <a:r>
              <a:rPr lang="en-US" sz="800" dirty="0" err="1"/>
              <a:t>suprastructure</a:t>
            </a:r>
            <a:r>
              <a:rPr lang="en-US" sz="800" dirty="0"/>
              <a:t> in terms of height and diameter. </a:t>
            </a:r>
            <a:endParaRPr lang="sv-SE" sz="800" dirty="0"/>
          </a:p>
          <a:p>
            <a:pPr marL="228492" indent="-228492">
              <a:buFont typeface="+mj-lt"/>
              <a:buAutoNum type="arabicPeriod"/>
            </a:pPr>
            <a:endParaRPr lang="sv-SE" sz="800" dirty="0"/>
          </a:p>
          <a:p>
            <a:r>
              <a:rPr lang="en-US" sz="800" dirty="0"/>
              <a:t>4 | </a:t>
            </a:r>
            <a:r>
              <a:rPr lang="en-US" sz="800" b="1" dirty="0"/>
              <a:t>Secure handling </a:t>
            </a:r>
            <a:r>
              <a:rPr lang="en-US" sz="800" dirty="0"/>
              <a:t>with simplified delivery of the </a:t>
            </a:r>
            <a:r>
              <a:rPr lang="en-US" sz="800" dirty="0" err="1"/>
              <a:t>Xive</a:t>
            </a:r>
            <a:r>
              <a:rPr lang="en-US" sz="800" dirty="0"/>
              <a:t> MP abutments with the short and flexible seating instrument, especially when space is restricted. </a:t>
            </a:r>
            <a:r>
              <a:rPr lang="sv-SE" sz="900" dirty="0"/>
              <a:t/>
            </a:r>
            <a:br>
              <a:rPr lang="sv-SE" sz="900" dirty="0"/>
            </a:br>
            <a:endParaRPr lang="sv-SE" sz="800" dirty="0"/>
          </a:p>
          <a:p>
            <a:r>
              <a:rPr lang="sv-SE" sz="800" dirty="0"/>
              <a:t>5 | </a:t>
            </a:r>
            <a:r>
              <a:rPr lang="sv-SE" sz="800" b="1" dirty="0" err="1"/>
              <a:t>Indexed</a:t>
            </a:r>
            <a:r>
              <a:rPr lang="sv-SE" sz="800" b="1" dirty="0"/>
              <a:t> </a:t>
            </a:r>
            <a:r>
              <a:rPr lang="sv-SE" sz="800" b="1" dirty="0" err="1"/>
              <a:t>positioning</a:t>
            </a:r>
            <a:r>
              <a:rPr lang="sv-SE" sz="800" b="1" dirty="0"/>
              <a:t> </a:t>
            </a:r>
            <a:r>
              <a:rPr lang="en-US" sz="800" dirty="0"/>
              <a:t>with integrated hex providing accurate positioning of angled MP abutments. </a:t>
            </a:r>
            <a:br>
              <a:rPr lang="en-US" sz="800" dirty="0"/>
            </a:br>
            <a:r>
              <a:rPr lang="en-US" sz="800" dirty="0"/>
              <a:t>Please note: a marker on the implant driver must point in the direction of the implant apex to make sure that the </a:t>
            </a:r>
            <a:r>
              <a:rPr lang="en-US" sz="800" dirty="0" err="1"/>
              <a:t>Xive</a:t>
            </a:r>
            <a:r>
              <a:rPr lang="en-US" sz="800" dirty="0"/>
              <a:t> MP abutment compensates the axial divergence correctly. </a:t>
            </a:r>
            <a:r>
              <a:rPr lang="sv-SE" sz="900" dirty="0"/>
              <a:t/>
            </a:r>
            <a:br>
              <a:rPr lang="sv-SE" sz="900" dirty="0"/>
            </a:br>
            <a:endParaRPr lang="sv-SE" sz="800" dirty="0"/>
          </a:p>
          <a:p>
            <a:r>
              <a:rPr lang="sv-SE" sz="800" dirty="0"/>
              <a:t>6 | </a:t>
            </a:r>
            <a:r>
              <a:rPr lang="sv-SE" sz="800" b="1" dirty="0" err="1"/>
              <a:t>Platform-Switching</a:t>
            </a:r>
            <a:r>
              <a:rPr lang="sv-SE" sz="800" dirty="0"/>
              <a:t> </a:t>
            </a:r>
            <a:r>
              <a:rPr lang="en-US" sz="800" dirty="0"/>
              <a:t>shifts the transition between the implant and the abutment in a central direction for implants with the diameters 4.5 and 5.5. This enables easy access of the abutments to the implant and avoids irritation of the </a:t>
            </a:r>
            <a:r>
              <a:rPr lang="en-US" sz="800" dirty="0" err="1"/>
              <a:t>peri</a:t>
            </a:r>
            <a:r>
              <a:rPr lang="en-US" sz="800" dirty="0"/>
              <a:t>-implant bone. Collision with the distal bone crest is largely avoided by the narrow angled abutments. </a:t>
            </a:r>
          </a:p>
          <a:p>
            <a:pPr marL="228492" indent="-228492">
              <a:buFont typeface="+mj-lt"/>
              <a:buAutoNum type="arabicPeriod"/>
            </a:pPr>
            <a:endParaRPr lang="en-US" sz="800" dirty="0"/>
          </a:p>
          <a:p>
            <a:r>
              <a:rPr lang="sv-SE" sz="800" dirty="0"/>
              <a:t>7 | </a:t>
            </a:r>
            <a:r>
              <a:rPr lang="sv-SE" sz="800" b="1" dirty="0" err="1"/>
              <a:t>Compatibility</a:t>
            </a:r>
            <a:r>
              <a:rPr lang="sv-SE" sz="800" b="1" dirty="0"/>
              <a:t> </a:t>
            </a:r>
            <a:r>
              <a:rPr lang="sv-SE" sz="800" b="1" dirty="0" err="1"/>
              <a:t>with</a:t>
            </a:r>
            <a:r>
              <a:rPr lang="sv-SE" sz="800" b="1" dirty="0"/>
              <a:t> precision-fit </a:t>
            </a:r>
            <a:r>
              <a:rPr lang="en-US" sz="800" b="1" dirty="0"/>
              <a:t>CAD/CAM Atlantis </a:t>
            </a:r>
            <a:r>
              <a:rPr lang="en-US" sz="800" b="1" dirty="0" err="1"/>
              <a:t>suprastructure</a:t>
            </a:r>
            <a:r>
              <a:rPr lang="en-US" sz="800" b="1" dirty="0"/>
              <a:t> </a:t>
            </a:r>
            <a:r>
              <a:rPr lang="en-US" sz="800" b="1" dirty="0" err="1"/>
              <a:t>suprastructures</a:t>
            </a:r>
            <a:r>
              <a:rPr lang="en-US" sz="800" b="1" dirty="0"/>
              <a:t> </a:t>
            </a:r>
            <a:r>
              <a:rPr lang="en-US" sz="800" dirty="0"/>
              <a:t>in titanium and cobalt chrome through the optimal connection of the angled MP abutments to the Atlantis </a:t>
            </a:r>
            <a:r>
              <a:rPr lang="en-US" sz="800" dirty="0" err="1"/>
              <a:t>suprastructure</a:t>
            </a:r>
            <a:r>
              <a:rPr lang="en-US" sz="800" dirty="0"/>
              <a:t> </a:t>
            </a:r>
            <a:r>
              <a:rPr lang="en-US" sz="800" dirty="0" err="1"/>
              <a:t>suprastructures</a:t>
            </a:r>
            <a:r>
              <a:rPr lang="en-US" sz="800" dirty="0"/>
              <a:t>. </a:t>
            </a:r>
            <a:endParaRPr lang="sv-SE" sz="800"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29</a:t>
            </a:fld>
            <a:endParaRPr lang="en-US"/>
          </a:p>
        </p:txBody>
      </p:sp>
    </p:spTree>
    <p:extLst>
      <p:ext uri="{BB962C8B-B14F-4D97-AF65-F5344CB8AC3E}">
        <p14:creationId xmlns:p14="http://schemas.microsoft.com/office/powerpoint/2010/main" val="1022238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83" indent="-174683">
              <a:buFont typeface="Arial" panose="020B0604020202020204" pitchFamily="34" charset="0"/>
              <a:buChar char="•"/>
            </a:pPr>
            <a:r>
              <a:rPr lang="sv-SE" sz="1000" b="1" dirty="0" err="1"/>
              <a:t>ActiveBoneControl</a:t>
            </a:r>
            <a:r>
              <a:rPr lang="sv-SE" sz="1000" dirty="0"/>
              <a:t/>
            </a:r>
            <a:br>
              <a:rPr lang="sv-SE" sz="1000" dirty="0"/>
            </a:br>
            <a:r>
              <a:rPr lang="sv-SE" sz="1000" dirty="0"/>
              <a:t>A </a:t>
            </a:r>
            <a:r>
              <a:rPr lang="sv-SE" sz="1000" dirty="0" err="1"/>
              <a:t>high</a:t>
            </a:r>
            <a:r>
              <a:rPr lang="sv-SE" sz="1000" dirty="0"/>
              <a:t> </a:t>
            </a:r>
            <a:r>
              <a:rPr lang="sv-SE" sz="1000" dirty="0" err="1"/>
              <a:t>primary</a:t>
            </a:r>
            <a:r>
              <a:rPr lang="sv-SE" sz="1000" dirty="0"/>
              <a:t> </a:t>
            </a:r>
            <a:r>
              <a:rPr lang="sv-SE" sz="1000" dirty="0" err="1"/>
              <a:t>stability</a:t>
            </a:r>
            <a:r>
              <a:rPr lang="sv-SE" sz="1000" dirty="0"/>
              <a:t> in all </a:t>
            </a:r>
            <a:r>
              <a:rPr lang="sv-SE" sz="1000" dirty="0" err="1"/>
              <a:t>types</a:t>
            </a:r>
            <a:r>
              <a:rPr lang="sv-SE" sz="1000" dirty="0"/>
              <a:t> </a:t>
            </a:r>
            <a:r>
              <a:rPr lang="sv-SE" sz="1000" dirty="0" err="1"/>
              <a:t>of</a:t>
            </a:r>
            <a:r>
              <a:rPr lang="sv-SE" sz="1000" dirty="0"/>
              <a:t> </a:t>
            </a:r>
            <a:r>
              <a:rPr lang="sv-SE" sz="1000" dirty="0" err="1"/>
              <a:t>bone</a:t>
            </a:r>
            <a:r>
              <a:rPr lang="sv-SE" sz="1000" dirty="0"/>
              <a:t> </a:t>
            </a:r>
            <a:r>
              <a:rPr lang="sv-SE" sz="1000" dirty="0" err="1"/>
              <a:t>can</a:t>
            </a:r>
            <a:r>
              <a:rPr lang="sv-SE" sz="1000" dirty="0"/>
              <a:t> be </a:t>
            </a:r>
            <a:r>
              <a:rPr lang="sv-SE" sz="1000" dirty="0" err="1"/>
              <a:t>achieved</a:t>
            </a:r>
            <a:r>
              <a:rPr lang="sv-SE" sz="1000" dirty="0"/>
              <a:t> by the </a:t>
            </a:r>
            <a:r>
              <a:rPr lang="sv-SE" sz="1000" dirty="0" err="1"/>
              <a:t>patented</a:t>
            </a:r>
            <a:r>
              <a:rPr lang="sv-SE" sz="1000" dirty="0"/>
              <a:t> combination </a:t>
            </a:r>
            <a:r>
              <a:rPr lang="sv-SE" sz="1000" dirty="0" err="1"/>
              <a:t>of</a:t>
            </a:r>
            <a:r>
              <a:rPr lang="sv-SE" sz="1000" dirty="0"/>
              <a:t> a </a:t>
            </a:r>
            <a:r>
              <a:rPr lang="sv-SE" sz="1000" dirty="0" err="1"/>
              <a:t>bone-specific</a:t>
            </a:r>
            <a:r>
              <a:rPr lang="sv-SE" sz="1000" dirty="0"/>
              <a:t> preparation </a:t>
            </a:r>
            <a:r>
              <a:rPr lang="sv-SE" sz="1000" dirty="0" err="1"/>
              <a:t>protocol</a:t>
            </a:r>
            <a:r>
              <a:rPr lang="sv-SE" sz="1000" dirty="0"/>
              <a:t> and a </a:t>
            </a:r>
            <a:r>
              <a:rPr lang="sv-SE" sz="1000" dirty="0" err="1"/>
              <a:t>bone-condensing</a:t>
            </a:r>
            <a:r>
              <a:rPr lang="sv-SE" sz="1000" dirty="0"/>
              <a:t> </a:t>
            </a:r>
            <a:r>
              <a:rPr lang="sv-SE" sz="1000" dirty="0" err="1"/>
              <a:t>thread</a:t>
            </a:r>
            <a:r>
              <a:rPr lang="sv-SE" sz="1000" dirty="0"/>
              <a:t> design. </a:t>
            </a:r>
          </a:p>
          <a:p>
            <a:pPr marL="174605" indent="-174605">
              <a:buFont typeface="Arial" panose="020B0604020202020204" pitchFamily="34" charset="0"/>
              <a:buChar char="•"/>
            </a:pPr>
            <a:endParaRPr lang="sv-SE" sz="1000" dirty="0"/>
          </a:p>
          <a:p>
            <a:pPr marL="174605" indent="-174605" defTabSz="931308">
              <a:buFont typeface="Arial" panose="020B0604020202020204" pitchFamily="34" charset="0"/>
              <a:buChar char="•"/>
              <a:defRPr/>
            </a:pPr>
            <a:r>
              <a:rPr lang="sv-SE" sz="1000" b="1" dirty="0"/>
              <a:t>FRIADENT plus </a:t>
            </a:r>
            <a:r>
              <a:rPr lang="sv-SE" sz="1000" b="1" dirty="0" err="1"/>
              <a:t>surface</a:t>
            </a:r>
            <a:r>
              <a:rPr lang="sv-SE" sz="1000" dirty="0"/>
              <a:t/>
            </a:r>
            <a:br>
              <a:rPr lang="sv-SE" sz="1000" dirty="0"/>
            </a:br>
            <a:r>
              <a:rPr lang="sv-SE" sz="1000" dirty="0"/>
              <a:t>The </a:t>
            </a:r>
            <a:r>
              <a:rPr lang="sv-SE" sz="1000" dirty="0" err="1"/>
              <a:t>grit-blasted</a:t>
            </a:r>
            <a:r>
              <a:rPr lang="sv-SE" sz="1000" dirty="0"/>
              <a:t> and </a:t>
            </a:r>
            <a:r>
              <a:rPr lang="sv-SE" sz="1000" dirty="0" err="1"/>
              <a:t>high</a:t>
            </a:r>
            <a:r>
              <a:rPr lang="sv-SE" sz="1000" dirty="0"/>
              <a:t> </a:t>
            </a:r>
            <a:r>
              <a:rPr lang="sv-SE" sz="1000" dirty="0" err="1"/>
              <a:t>temperature-etched</a:t>
            </a:r>
            <a:r>
              <a:rPr lang="sv-SE" sz="1000" dirty="0"/>
              <a:t> FRIADENT plus </a:t>
            </a:r>
            <a:r>
              <a:rPr lang="sv-SE" sz="1000" dirty="0" err="1"/>
              <a:t>microstructure</a:t>
            </a:r>
            <a:r>
              <a:rPr lang="sv-SE" sz="1000" dirty="0"/>
              <a:t> </a:t>
            </a:r>
            <a:r>
              <a:rPr lang="sv-SE" sz="1000" dirty="0" err="1"/>
              <a:t>excels</a:t>
            </a:r>
            <a:r>
              <a:rPr lang="sv-SE" sz="1000" dirty="0"/>
              <a:t> by rapid </a:t>
            </a:r>
            <a:r>
              <a:rPr lang="sv-SE" sz="1000" dirty="0" err="1"/>
              <a:t>bone</a:t>
            </a:r>
            <a:r>
              <a:rPr lang="sv-SE" sz="1000" dirty="0"/>
              <a:t> formation on the </a:t>
            </a:r>
            <a:r>
              <a:rPr lang="sv-SE" sz="1000" dirty="0" err="1"/>
              <a:t>implant</a:t>
            </a:r>
            <a:r>
              <a:rPr lang="sv-SE" sz="1000" dirty="0"/>
              <a:t> </a:t>
            </a:r>
            <a:r>
              <a:rPr lang="sv-SE" sz="1000" dirty="0" err="1"/>
              <a:t>surface</a:t>
            </a:r>
            <a:r>
              <a:rPr lang="sv-SE" sz="1000" dirty="0"/>
              <a:t>. </a:t>
            </a:r>
            <a:r>
              <a:rPr lang="sv-SE" sz="1000" dirty="0" err="1"/>
              <a:t>This</a:t>
            </a:r>
            <a:r>
              <a:rPr lang="sv-SE" sz="1000" dirty="0"/>
              <a:t> </a:t>
            </a:r>
            <a:r>
              <a:rPr lang="sv-SE" sz="1000" dirty="0" err="1"/>
              <a:t>results</a:t>
            </a:r>
            <a:r>
              <a:rPr lang="sv-SE" sz="1000" dirty="0"/>
              <a:t> in </a:t>
            </a:r>
            <a:r>
              <a:rPr lang="sv-SE" sz="1000" dirty="0" err="1"/>
              <a:t>early</a:t>
            </a:r>
            <a:r>
              <a:rPr lang="sv-SE" sz="1000" dirty="0"/>
              <a:t> </a:t>
            </a:r>
            <a:r>
              <a:rPr lang="sv-SE" sz="1000" dirty="0" err="1"/>
              <a:t>osseointegration</a:t>
            </a:r>
            <a:r>
              <a:rPr lang="sv-SE" sz="1000" dirty="0"/>
              <a:t> and </a:t>
            </a:r>
            <a:r>
              <a:rPr lang="sv-SE" sz="1000" dirty="0" err="1"/>
              <a:t>high</a:t>
            </a:r>
            <a:r>
              <a:rPr lang="sv-SE" sz="1000" dirty="0"/>
              <a:t> </a:t>
            </a:r>
            <a:r>
              <a:rPr lang="sv-SE" sz="1000" dirty="0" err="1"/>
              <a:t>bone-to-implant</a:t>
            </a:r>
            <a:r>
              <a:rPr lang="sv-SE" sz="1000" dirty="0"/>
              <a:t> </a:t>
            </a:r>
            <a:r>
              <a:rPr lang="sv-SE" sz="1000" dirty="0" err="1"/>
              <a:t>contact</a:t>
            </a:r>
            <a:r>
              <a:rPr lang="sv-SE" sz="1000" dirty="0"/>
              <a:t>.</a:t>
            </a:r>
            <a:br>
              <a:rPr lang="sv-SE" sz="1000" dirty="0"/>
            </a:br>
            <a:endParaRPr lang="sv-SE" sz="1000" dirty="0"/>
          </a:p>
          <a:p>
            <a:pPr marL="174605" indent="-174605">
              <a:buFont typeface="Arial" panose="020B0604020202020204" pitchFamily="34" charset="0"/>
              <a:buChar char="•"/>
            </a:pPr>
            <a:r>
              <a:rPr lang="sv-SE" sz="1000" b="1" dirty="0"/>
              <a:t>Bone </a:t>
            </a:r>
            <a:r>
              <a:rPr lang="sv-SE" sz="1000" b="1" dirty="0" err="1"/>
              <a:t>care</a:t>
            </a:r>
            <a:r>
              <a:rPr lang="sv-SE" sz="1000" b="1" dirty="0"/>
              <a:t> </a:t>
            </a:r>
            <a:r>
              <a:rPr lang="sv-SE" sz="1000" b="1" dirty="0" err="1"/>
              <a:t>with</a:t>
            </a:r>
            <a:r>
              <a:rPr lang="sv-SE" sz="1000" b="1" dirty="0"/>
              <a:t> </a:t>
            </a:r>
            <a:r>
              <a:rPr lang="sv-SE" sz="1000" b="1" dirty="0" err="1"/>
              <a:t>platform</a:t>
            </a:r>
            <a:r>
              <a:rPr lang="sv-SE" sz="1000" b="1" dirty="0"/>
              <a:t>-switch</a:t>
            </a:r>
            <a:r>
              <a:rPr lang="sv-SE" sz="1000" dirty="0"/>
              <a:t/>
            </a:r>
            <a:br>
              <a:rPr lang="sv-SE" sz="1000" dirty="0"/>
            </a:br>
            <a:r>
              <a:rPr lang="sv-SE" sz="1000" dirty="0"/>
              <a:t>An </a:t>
            </a:r>
            <a:r>
              <a:rPr lang="sv-SE" sz="1000" dirty="0" err="1"/>
              <a:t>integrated</a:t>
            </a:r>
            <a:r>
              <a:rPr lang="sv-SE" sz="1000" dirty="0"/>
              <a:t> </a:t>
            </a:r>
            <a:r>
              <a:rPr lang="sv-SE" sz="1000" dirty="0" err="1"/>
              <a:t>platform</a:t>
            </a:r>
            <a:r>
              <a:rPr lang="sv-SE" sz="1000" dirty="0"/>
              <a:t>-switch option supports an </a:t>
            </a:r>
            <a:r>
              <a:rPr lang="sv-SE" sz="1000" dirty="0" err="1"/>
              <a:t>improved</a:t>
            </a:r>
            <a:r>
              <a:rPr lang="sv-SE" sz="1000" dirty="0"/>
              <a:t> </a:t>
            </a:r>
            <a:r>
              <a:rPr lang="sv-SE" sz="1000" dirty="0" err="1"/>
              <a:t>preservation</a:t>
            </a:r>
            <a:r>
              <a:rPr lang="sv-SE" sz="1000" dirty="0"/>
              <a:t> </a:t>
            </a:r>
            <a:r>
              <a:rPr lang="sv-SE" sz="1000" dirty="0" err="1"/>
              <a:t>of</a:t>
            </a:r>
            <a:r>
              <a:rPr lang="sv-SE" sz="1000" dirty="0"/>
              <a:t> </a:t>
            </a:r>
            <a:r>
              <a:rPr lang="sv-SE" sz="1000" dirty="0" err="1"/>
              <a:t>crestal</a:t>
            </a:r>
            <a:r>
              <a:rPr lang="sv-SE" sz="1000" dirty="0"/>
              <a:t> </a:t>
            </a:r>
            <a:r>
              <a:rPr lang="sv-SE" sz="1000" dirty="0" err="1"/>
              <a:t>bone</a:t>
            </a:r>
            <a:r>
              <a:rPr lang="sv-SE" sz="1000" dirty="0"/>
              <a:t> </a:t>
            </a:r>
            <a:r>
              <a:rPr lang="sv-SE" sz="1000" dirty="0" err="1"/>
              <a:t>levels</a:t>
            </a:r>
            <a:r>
              <a:rPr lang="sv-SE" sz="1000" dirty="0"/>
              <a:t> </a:t>
            </a:r>
            <a:r>
              <a:rPr lang="sv-SE" sz="1000" dirty="0" err="1"/>
              <a:t>with</a:t>
            </a:r>
            <a:r>
              <a:rPr lang="sv-SE" sz="1000" dirty="0"/>
              <a:t> </a:t>
            </a:r>
            <a:r>
              <a:rPr lang="sv-SE" sz="1000" dirty="0" err="1"/>
              <a:t>concurrent</a:t>
            </a:r>
            <a:r>
              <a:rPr lang="sv-SE" sz="1000" dirty="0"/>
              <a:t> </a:t>
            </a:r>
            <a:r>
              <a:rPr lang="sv-SE" sz="1000" dirty="0" err="1"/>
              <a:t>favorable</a:t>
            </a:r>
            <a:r>
              <a:rPr lang="sv-SE" sz="1000" dirty="0"/>
              <a:t> soft </a:t>
            </a:r>
            <a:r>
              <a:rPr lang="sv-SE" sz="1000" dirty="0" err="1"/>
              <a:t>tissue</a:t>
            </a:r>
            <a:r>
              <a:rPr lang="sv-SE" sz="1000" dirty="0"/>
              <a:t> </a:t>
            </a:r>
            <a:r>
              <a:rPr lang="sv-SE" sz="1000" dirty="0" err="1"/>
              <a:t>conditions</a:t>
            </a:r>
            <a:r>
              <a:rPr lang="sv-SE" sz="1000" dirty="0"/>
              <a:t>.</a:t>
            </a:r>
            <a:br>
              <a:rPr lang="sv-SE" sz="1000" dirty="0"/>
            </a:br>
            <a:endParaRPr lang="sv-SE" sz="1000" dirty="0"/>
          </a:p>
          <a:p>
            <a:pPr marL="174605" indent="-174605">
              <a:buFont typeface="Arial" panose="020B0604020202020204" pitchFamily="34" charset="0"/>
              <a:buChar char="•"/>
            </a:pPr>
            <a:r>
              <a:rPr lang="sv-SE" sz="1000" b="1" dirty="0" err="1"/>
              <a:t>Easy</a:t>
            </a:r>
            <a:r>
              <a:rPr lang="sv-SE" sz="1000" b="1" dirty="0"/>
              <a:t> and versatile </a:t>
            </a:r>
            <a:r>
              <a:rPr lang="sv-SE" sz="1000" b="1" dirty="0" err="1"/>
              <a:t>prosthetics</a:t>
            </a:r>
            <a:r>
              <a:rPr lang="sv-SE" sz="1000" dirty="0"/>
              <a:t/>
            </a:r>
            <a:br>
              <a:rPr lang="sv-SE" sz="1000" dirty="0"/>
            </a:br>
            <a:r>
              <a:rPr lang="sv-SE" sz="1000" dirty="0"/>
              <a:t>A </a:t>
            </a:r>
            <a:r>
              <a:rPr lang="sv-SE" sz="1000" dirty="0" err="1"/>
              <a:t>range</a:t>
            </a:r>
            <a:r>
              <a:rPr lang="sv-SE" sz="1000" dirty="0"/>
              <a:t> </a:t>
            </a:r>
            <a:r>
              <a:rPr lang="sv-SE" sz="1000" dirty="0" err="1"/>
              <a:t>of</a:t>
            </a:r>
            <a:r>
              <a:rPr lang="sv-SE" sz="1000" dirty="0"/>
              <a:t> pre-</a:t>
            </a:r>
            <a:r>
              <a:rPr lang="sv-SE" sz="1000" dirty="0" err="1"/>
              <a:t>fabricated</a:t>
            </a:r>
            <a:r>
              <a:rPr lang="sv-SE" sz="1000" dirty="0"/>
              <a:t> and patient-</a:t>
            </a:r>
            <a:r>
              <a:rPr lang="sv-SE" sz="1000" dirty="0" err="1"/>
              <a:t>specific</a:t>
            </a:r>
            <a:r>
              <a:rPr lang="sv-SE" sz="1000" dirty="0"/>
              <a:t> </a:t>
            </a:r>
            <a:r>
              <a:rPr lang="sv-SE" sz="1000" dirty="0" err="1"/>
              <a:t>abutments</a:t>
            </a:r>
            <a:r>
              <a:rPr lang="sv-SE" sz="1000" dirty="0"/>
              <a:t> </a:t>
            </a:r>
            <a:r>
              <a:rPr lang="sv-SE" sz="1000" dirty="0" err="1"/>
              <a:t>provides</a:t>
            </a:r>
            <a:r>
              <a:rPr lang="sv-SE" sz="1000" dirty="0"/>
              <a:t> </a:t>
            </a:r>
            <a:r>
              <a:rPr lang="sv-SE" sz="1000" dirty="0" err="1"/>
              <a:t>versatility</a:t>
            </a:r>
            <a:r>
              <a:rPr lang="sv-SE" sz="1000" dirty="0"/>
              <a:t> in </a:t>
            </a:r>
            <a:r>
              <a:rPr lang="sv-SE" sz="1000" dirty="0" err="1"/>
              <a:t>prosthetics</a:t>
            </a:r>
            <a:r>
              <a:rPr lang="sv-SE" sz="1000" dirty="0"/>
              <a:t>, </a:t>
            </a:r>
            <a:r>
              <a:rPr lang="sv-SE" sz="1000" dirty="0" err="1"/>
              <a:t>both</a:t>
            </a:r>
            <a:r>
              <a:rPr lang="sv-SE" sz="1000" dirty="0"/>
              <a:t> on </a:t>
            </a:r>
            <a:r>
              <a:rPr lang="sv-SE" sz="1000" dirty="0" err="1"/>
              <a:t>implant</a:t>
            </a:r>
            <a:r>
              <a:rPr lang="sv-SE" sz="1000" dirty="0"/>
              <a:t>- and </a:t>
            </a:r>
            <a:r>
              <a:rPr lang="sv-SE" sz="1000" dirty="0" err="1"/>
              <a:t>abutment-level</a:t>
            </a:r>
            <a:r>
              <a:rPr lang="sv-SE" sz="1000" dirty="0"/>
              <a:t>, </a:t>
            </a:r>
            <a:r>
              <a:rPr lang="sv-SE" sz="1000" dirty="0" err="1"/>
              <a:t>including</a:t>
            </a:r>
            <a:r>
              <a:rPr lang="sv-SE" sz="1000" dirty="0"/>
              <a:t> </a:t>
            </a:r>
            <a:r>
              <a:rPr lang="sv-SE" sz="1000" dirty="0" err="1"/>
              <a:t>immediate</a:t>
            </a:r>
            <a:r>
              <a:rPr lang="sv-SE" sz="1000" dirty="0"/>
              <a:t> restorations for </a:t>
            </a:r>
            <a:r>
              <a:rPr lang="sv-SE" sz="1000" dirty="0" err="1"/>
              <a:t>any</a:t>
            </a:r>
            <a:r>
              <a:rPr lang="sv-SE" sz="1000" dirty="0"/>
              <a:t> </a:t>
            </a:r>
            <a:r>
              <a:rPr lang="sv-SE" sz="1000" dirty="0" err="1"/>
              <a:t>possible</a:t>
            </a:r>
            <a:r>
              <a:rPr lang="sv-SE" sz="1000" dirty="0"/>
              <a:t> </a:t>
            </a:r>
            <a:r>
              <a:rPr lang="sv-SE" sz="1000" dirty="0" err="1"/>
              <a:t>indication</a:t>
            </a:r>
            <a:r>
              <a:rPr lang="sv-SE" sz="1000" dirty="0"/>
              <a:t>. An </a:t>
            </a:r>
            <a:r>
              <a:rPr lang="sv-SE" sz="1000" dirty="0" err="1"/>
              <a:t>internal</a:t>
            </a:r>
            <a:r>
              <a:rPr lang="sv-SE" sz="1000" dirty="0"/>
              <a:t> </a:t>
            </a:r>
            <a:r>
              <a:rPr lang="sv-SE" sz="1000" dirty="0" err="1"/>
              <a:t>butt</a:t>
            </a:r>
            <a:r>
              <a:rPr lang="sv-SE" sz="1000" dirty="0"/>
              <a:t>-joint </a:t>
            </a:r>
            <a:r>
              <a:rPr lang="sv-SE" sz="1000" dirty="0" err="1"/>
              <a:t>connection</a:t>
            </a:r>
            <a:r>
              <a:rPr lang="sv-SE" sz="1000" dirty="0"/>
              <a:t> </a:t>
            </a:r>
            <a:r>
              <a:rPr lang="sv-SE" sz="1000" dirty="0" err="1"/>
              <a:t>with</a:t>
            </a:r>
            <a:r>
              <a:rPr lang="sv-SE" sz="1000" dirty="0"/>
              <a:t> </a:t>
            </a:r>
            <a:r>
              <a:rPr lang="sv-SE" sz="1000" dirty="0" err="1"/>
              <a:t>self-guiding</a:t>
            </a:r>
            <a:r>
              <a:rPr lang="sv-SE" sz="1000" dirty="0"/>
              <a:t> </a:t>
            </a:r>
            <a:r>
              <a:rPr lang="sv-SE" sz="1000" dirty="0" err="1"/>
              <a:t>properties</a:t>
            </a:r>
            <a:r>
              <a:rPr lang="sv-SE" sz="1000" dirty="0"/>
              <a:t> and color-</a:t>
            </a:r>
            <a:r>
              <a:rPr lang="sv-SE" sz="1000" dirty="0" err="1"/>
              <a:t>coded</a:t>
            </a:r>
            <a:r>
              <a:rPr lang="sv-SE" sz="1000" dirty="0"/>
              <a:t> or laser </a:t>
            </a:r>
            <a:r>
              <a:rPr lang="sv-SE" sz="1000" dirty="0" err="1"/>
              <a:t>marked</a:t>
            </a:r>
            <a:r>
              <a:rPr lang="sv-SE" sz="1000" dirty="0"/>
              <a:t> </a:t>
            </a:r>
            <a:r>
              <a:rPr lang="sv-SE" sz="1000" dirty="0" err="1"/>
              <a:t>components</a:t>
            </a:r>
            <a:r>
              <a:rPr lang="sv-SE" sz="1000" dirty="0"/>
              <a:t> support </a:t>
            </a:r>
            <a:r>
              <a:rPr lang="sv-SE" sz="1000" dirty="0" err="1"/>
              <a:t>error-free</a:t>
            </a:r>
            <a:r>
              <a:rPr lang="sv-SE" sz="1000" dirty="0"/>
              <a:t> workflow.</a:t>
            </a:r>
          </a:p>
        </p:txBody>
      </p:sp>
      <p:sp>
        <p:nvSpPr>
          <p:cNvPr id="4" name="Slide Number Placeholder 3"/>
          <p:cNvSpPr>
            <a:spLocks noGrp="1"/>
          </p:cNvSpPr>
          <p:nvPr>
            <p:ph type="sldNum" sz="quarter" idx="10"/>
          </p:nvPr>
        </p:nvSpPr>
        <p:spPr/>
        <p:txBody>
          <a:bodyPr/>
          <a:lstStyle/>
          <a:p>
            <a:fld id="{49436F85-577F-4A92-A47F-D540A2BCC821}" type="slidenum">
              <a:rPr lang="en-GB" smtClean="0"/>
              <a:t>3</a:t>
            </a:fld>
            <a:endParaRPr lang="en-GB"/>
          </a:p>
        </p:txBody>
      </p:sp>
    </p:spTree>
    <p:extLst>
      <p:ext uri="{BB962C8B-B14F-4D97-AF65-F5344CB8AC3E}">
        <p14:creationId xmlns:p14="http://schemas.microsoft.com/office/powerpoint/2010/main" val="4092332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A patient-specific </a:t>
            </a:r>
            <a:r>
              <a:rPr lang="en-US" sz="900" dirty="0" err="1"/>
              <a:t>suprastructure</a:t>
            </a:r>
            <a:r>
              <a:rPr lang="en-US" sz="900" dirty="0"/>
              <a:t> on the </a:t>
            </a:r>
            <a:r>
              <a:rPr lang="en-US" sz="900" dirty="0" err="1"/>
              <a:t>Xive</a:t>
            </a:r>
            <a:r>
              <a:rPr lang="en-US" sz="900" dirty="0"/>
              <a:t> TG implant provides the advantages of a high precision, patient-specific restoration and the cost-effectiveness of a </a:t>
            </a:r>
            <a:r>
              <a:rPr lang="en-US" sz="900" dirty="0" err="1"/>
              <a:t>transgingival</a:t>
            </a:r>
            <a:r>
              <a:rPr lang="en-US" sz="900" dirty="0"/>
              <a:t> implant. Surgery performed in just one stage saves time and money and is more comfortable for the patient. Due to the </a:t>
            </a:r>
            <a:r>
              <a:rPr lang="en-US" sz="900" dirty="0" err="1"/>
              <a:t>transgingival</a:t>
            </a:r>
            <a:r>
              <a:rPr lang="en-US" sz="900" dirty="0"/>
              <a:t> design of the implant, additional abutments are no longer necessary. </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30</a:t>
            </a:fld>
            <a:endParaRPr lang="en-US"/>
          </a:p>
        </p:txBody>
      </p:sp>
    </p:spTree>
    <p:extLst>
      <p:ext uri="{BB962C8B-B14F-4D97-AF65-F5344CB8AC3E}">
        <p14:creationId xmlns:p14="http://schemas.microsoft.com/office/powerpoint/2010/main" val="58729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With the </a:t>
            </a:r>
            <a:r>
              <a:rPr lang="en-US" sz="900" dirty="0" err="1"/>
              <a:t>Xive</a:t>
            </a:r>
            <a:r>
              <a:rPr lang="en-US" sz="900" dirty="0"/>
              <a:t> TG implant, you achieve high primary stability in all types of bone. As a result of the innovative implant thread design and surgical preparation, you can rely on </a:t>
            </a:r>
            <a:r>
              <a:rPr lang="en-US" sz="900" dirty="0" err="1"/>
              <a:t>Xive</a:t>
            </a:r>
            <a:r>
              <a:rPr lang="en-US" sz="900" dirty="0"/>
              <a:t> TG, even in cases with unfavorable bone structure.</a:t>
            </a:r>
          </a:p>
          <a:p>
            <a:endParaRPr lang="en-US" sz="900" dirty="0"/>
          </a:p>
          <a:p>
            <a:r>
              <a:rPr lang="en-US" sz="900" dirty="0"/>
              <a:t>The prosthetic restoration for </a:t>
            </a:r>
            <a:r>
              <a:rPr lang="en-US" sz="900" dirty="0" err="1"/>
              <a:t>Xive</a:t>
            </a:r>
            <a:r>
              <a:rPr lang="en-US" sz="900" dirty="0"/>
              <a:t> TG allows you to choose between a patient-specific implant </a:t>
            </a:r>
            <a:r>
              <a:rPr lang="en-US" sz="900" dirty="0" err="1"/>
              <a:t>suprastructure</a:t>
            </a:r>
            <a:r>
              <a:rPr lang="en-US" sz="900" dirty="0"/>
              <a:t> for a fixed or a removable dental implant prosthesis.</a:t>
            </a:r>
          </a:p>
          <a:p>
            <a:endParaRPr lang="en-US" sz="900" dirty="0"/>
          </a:p>
          <a:p>
            <a:r>
              <a:rPr lang="en-US" sz="900" dirty="0"/>
              <a:t>With an Atlantis </a:t>
            </a:r>
            <a:r>
              <a:rPr lang="en-US" sz="900" dirty="0" err="1"/>
              <a:t>suprastructure</a:t>
            </a:r>
            <a:r>
              <a:rPr lang="en-US" sz="900" dirty="0"/>
              <a:t> patient-specific </a:t>
            </a:r>
            <a:r>
              <a:rPr lang="en-US" sz="900" dirty="0" err="1"/>
              <a:t>suprastructure</a:t>
            </a:r>
            <a:r>
              <a:rPr lang="en-US" sz="900" dirty="0"/>
              <a:t> on </a:t>
            </a:r>
            <a:r>
              <a:rPr lang="en-US" sz="900" dirty="0" err="1"/>
              <a:t>Xive</a:t>
            </a:r>
            <a:r>
              <a:rPr lang="en-US" sz="900" dirty="0"/>
              <a:t> TG implants, you utilize all the benefits of a high precision CAD/CAM restoration on </a:t>
            </a:r>
            <a:r>
              <a:rPr lang="en-US" sz="900" dirty="0" err="1"/>
              <a:t>transgingival</a:t>
            </a:r>
            <a:r>
              <a:rPr lang="en-US" sz="900" dirty="0"/>
              <a:t> implants: </a:t>
            </a:r>
          </a:p>
          <a:p>
            <a:pPr marL="171353" indent="-171353">
              <a:buFont typeface="Arial" panose="020B0604020202020204" pitchFamily="34" charset="0"/>
              <a:buChar char="•"/>
            </a:pPr>
            <a:r>
              <a:rPr lang="en-US" sz="900" dirty="0"/>
              <a:t>Single session surgical protocol with a high level of patient comfort </a:t>
            </a:r>
          </a:p>
          <a:p>
            <a:pPr marL="171353" indent="-171353">
              <a:buFont typeface="Arial" panose="020B0604020202020204" pitchFamily="34" charset="0"/>
              <a:buChar char="•"/>
            </a:pPr>
            <a:r>
              <a:rPr lang="en-US" sz="900" dirty="0"/>
              <a:t>Time and cost saving by eliminating </a:t>
            </a:r>
            <a:r>
              <a:rPr lang="en-US" sz="900" dirty="0" err="1"/>
              <a:t>uncovery</a:t>
            </a:r>
            <a:r>
              <a:rPr lang="en-US" sz="900" dirty="0"/>
              <a:t> surgery </a:t>
            </a:r>
            <a:endParaRPr lang="sv-SE" sz="900" dirty="0"/>
          </a:p>
          <a:p>
            <a:pPr marL="171353" indent="-171353">
              <a:buFont typeface="Arial" panose="020B0604020202020204" pitchFamily="34" charset="0"/>
              <a:buChar char="•"/>
            </a:pPr>
            <a:r>
              <a:rPr lang="en-US" sz="900" dirty="0"/>
              <a:t>Option of temporary immediate restoration using the adapted existing prosthesis on the day of surgery </a:t>
            </a:r>
            <a:endParaRPr lang="sv-SE" sz="900" dirty="0"/>
          </a:p>
          <a:p>
            <a:pPr marL="171353" indent="-171353">
              <a:buFont typeface="Arial" panose="020B0604020202020204" pitchFamily="34" charset="0"/>
              <a:buChar char="•"/>
            </a:pPr>
            <a:r>
              <a:rPr lang="en-US" sz="900" dirty="0"/>
              <a:t>Additional abutments for prosthetic restoration no longer required thanks to the </a:t>
            </a:r>
            <a:r>
              <a:rPr lang="en-US" sz="900" dirty="0" err="1"/>
              <a:t>transgingival</a:t>
            </a:r>
            <a:r>
              <a:rPr lang="en-US" sz="900" dirty="0"/>
              <a:t> implant design </a:t>
            </a:r>
            <a:endParaRPr lang="sv-SE" sz="900" dirty="0"/>
          </a:p>
          <a:p>
            <a:pPr marL="171353" indent="-171353">
              <a:buFont typeface="Arial" panose="020B0604020202020204" pitchFamily="34" charset="0"/>
              <a:buChar char="•"/>
            </a:pPr>
            <a:r>
              <a:rPr lang="en-US" sz="900" dirty="0"/>
              <a:t>Impression making and integration of the patient-specific </a:t>
            </a:r>
            <a:r>
              <a:rPr lang="en-US" sz="900" dirty="0" err="1"/>
              <a:t>suprasturcture</a:t>
            </a:r>
            <a:r>
              <a:rPr lang="en-US" sz="900" dirty="0"/>
              <a:t> on the gingiva level </a:t>
            </a:r>
            <a:endParaRPr lang="sv-SE" sz="900" dirty="0"/>
          </a:p>
          <a:p>
            <a:pPr marL="171353" indent="-171353">
              <a:buFont typeface="Arial" panose="020B0604020202020204" pitchFamily="34" charset="0"/>
              <a:buChar char="•"/>
            </a:pPr>
            <a:r>
              <a:rPr lang="en-US" sz="900" dirty="0"/>
              <a:t>Passive, first-time fit for the restoration without need of modifying </a:t>
            </a:r>
            <a:r>
              <a:rPr lang="en-US" sz="900" dirty="0" err="1"/>
              <a:t>suprastructure</a:t>
            </a:r>
            <a:r>
              <a:rPr lang="en-US" sz="900" dirty="0"/>
              <a:t> and additional patient appointments </a:t>
            </a:r>
            <a:endParaRPr lang="sv-SE" sz="900" dirty="0"/>
          </a:p>
          <a:p>
            <a:pPr marL="171353" indent="-171353">
              <a:buFont typeface="Arial" panose="020B0604020202020204" pitchFamily="34" charset="0"/>
              <a:buChar char="•"/>
            </a:pPr>
            <a:r>
              <a:rPr lang="en-US" sz="900" dirty="0"/>
              <a:t>Atlantis </a:t>
            </a:r>
            <a:r>
              <a:rPr lang="en-US" sz="900" dirty="0" err="1"/>
              <a:t>suprastructure</a:t>
            </a:r>
            <a:r>
              <a:rPr lang="en-US" sz="900" dirty="0"/>
              <a:t> implant </a:t>
            </a:r>
            <a:r>
              <a:rPr lang="en-US" sz="900" dirty="0" err="1"/>
              <a:t>suprastructures</a:t>
            </a:r>
            <a:r>
              <a:rPr lang="en-US" sz="900" dirty="0"/>
              <a:t> are milled only after review and final approval of the design </a:t>
            </a:r>
            <a:endParaRPr lang="sv-SE" sz="900" dirty="0"/>
          </a:p>
          <a:p>
            <a:pPr marL="171353" indent="-171353">
              <a:buFont typeface="Arial" panose="020B0604020202020204" pitchFamily="34" charset="0"/>
              <a:buChar char="•"/>
            </a:pPr>
            <a:r>
              <a:rPr lang="en-US" sz="900" dirty="0"/>
              <a:t>Predictable thorough manufacturing of the milled construction by </a:t>
            </a:r>
            <a:r>
              <a:rPr lang="en-US" sz="900" dirty="0" err="1"/>
              <a:t>Dentspy</a:t>
            </a:r>
            <a:r>
              <a:rPr lang="en-US" sz="900" dirty="0"/>
              <a:t> Sirona Implants </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31</a:t>
            </a:fld>
            <a:endParaRPr lang="en-US"/>
          </a:p>
        </p:txBody>
      </p:sp>
    </p:spTree>
    <p:extLst>
      <p:ext uri="{BB962C8B-B14F-4D97-AF65-F5344CB8AC3E}">
        <p14:creationId xmlns:p14="http://schemas.microsoft.com/office/powerpoint/2010/main" val="1456059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900" dirty="0"/>
              <a:t>Alternative 1 | Atlantis </a:t>
            </a:r>
            <a:r>
              <a:rPr lang="sv-SE" sz="900" dirty="0" err="1"/>
              <a:t>suprastructure</a:t>
            </a:r>
            <a:r>
              <a:rPr lang="sv-SE" sz="900" dirty="0"/>
              <a:t> Bar on </a:t>
            </a:r>
            <a:r>
              <a:rPr lang="sv-SE" sz="900" dirty="0" err="1"/>
              <a:t>Xive</a:t>
            </a:r>
            <a:r>
              <a:rPr lang="sv-SE" sz="900" dirty="0"/>
              <a:t> TG</a:t>
            </a:r>
          </a:p>
          <a:p>
            <a:r>
              <a:rPr lang="sv-SE" sz="900" dirty="0" err="1"/>
              <a:t>With</a:t>
            </a:r>
            <a:r>
              <a:rPr lang="sv-SE" sz="900" dirty="0"/>
              <a:t> the Atlantis </a:t>
            </a:r>
            <a:r>
              <a:rPr lang="sv-SE" sz="900" dirty="0" err="1"/>
              <a:t>suprastructure</a:t>
            </a:r>
            <a:r>
              <a:rPr lang="sv-SE" sz="900" dirty="0"/>
              <a:t> bar on </a:t>
            </a:r>
            <a:r>
              <a:rPr lang="sv-SE" sz="900" dirty="0" err="1"/>
              <a:t>Xive</a:t>
            </a:r>
            <a:r>
              <a:rPr lang="sv-SE" sz="900" dirty="0"/>
              <a:t> TG, </a:t>
            </a:r>
            <a:r>
              <a:rPr lang="sv-SE" sz="900" dirty="0" err="1"/>
              <a:t>following</a:t>
            </a:r>
            <a:r>
              <a:rPr lang="sv-SE" sz="900" dirty="0"/>
              <a:t> transgingival healing </a:t>
            </a:r>
            <a:r>
              <a:rPr lang="sv-SE" sz="900" dirty="0" err="1"/>
              <a:t>of</a:t>
            </a:r>
            <a:r>
              <a:rPr lang="sv-SE" sz="900" dirty="0"/>
              <a:t> the </a:t>
            </a:r>
            <a:r>
              <a:rPr lang="sv-SE" sz="900" dirty="0" err="1"/>
              <a:t>implants</a:t>
            </a:r>
            <a:r>
              <a:rPr lang="sv-SE" sz="900" dirty="0"/>
              <a:t>, the </a:t>
            </a:r>
            <a:r>
              <a:rPr lang="sv-SE" sz="900" dirty="0" err="1"/>
              <a:t>patient’s</a:t>
            </a:r>
            <a:r>
              <a:rPr lang="sv-SE" sz="900" dirty="0"/>
              <a:t> final restoration is </a:t>
            </a:r>
            <a:r>
              <a:rPr lang="sv-SE" sz="900" dirty="0" err="1"/>
              <a:t>achieved</a:t>
            </a:r>
            <a:r>
              <a:rPr lang="sv-SE" sz="900" dirty="0"/>
              <a:t> </a:t>
            </a:r>
            <a:r>
              <a:rPr lang="sv-SE" sz="900" dirty="0" err="1"/>
              <a:t>with</a:t>
            </a:r>
            <a:r>
              <a:rPr lang="sv-SE" sz="900" dirty="0"/>
              <a:t> a </a:t>
            </a:r>
            <a:r>
              <a:rPr lang="sv-SE" sz="900" dirty="0" err="1"/>
              <a:t>high</a:t>
            </a:r>
            <a:r>
              <a:rPr lang="sv-SE" sz="900" dirty="0"/>
              <a:t> </a:t>
            </a:r>
            <a:r>
              <a:rPr lang="sv-SE" sz="900" dirty="0" err="1"/>
              <a:t>quality</a:t>
            </a:r>
            <a:r>
              <a:rPr lang="sv-SE" sz="900" dirty="0"/>
              <a:t> and </a:t>
            </a:r>
            <a:r>
              <a:rPr lang="sv-SE" sz="900" dirty="0" err="1"/>
              <a:t>absolutely</a:t>
            </a:r>
            <a:r>
              <a:rPr lang="sv-SE" sz="900" dirty="0"/>
              <a:t> tension-</a:t>
            </a:r>
            <a:r>
              <a:rPr lang="sv-SE" sz="900" dirty="0" err="1"/>
              <a:t>free</a:t>
            </a:r>
            <a:r>
              <a:rPr lang="sv-SE" sz="900" dirty="0"/>
              <a:t>, patient-</a:t>
            </a:r>
            <a:r>
              <a:rPr lang="sv-SE" sz="900" dirty="0" err="1"/>
              <a:t>specific</a:t>
            </a:r>
            <a:r>
              <a:rPr lang="sv-SE" sz="900" dirty="0"/>
              <a:t> bar </a:t>
            </a:r>
            <a:r>
              <a:rPr lang="sv-SE" sz="900" dirty="0" err="1"/>
              <a:t>denture</a:t>
            </a:r>
            <a:r>
              <a:rPr lang="sv-SE" sz="900" dirty="0"/>
              <a:t> on an </a:t>
            </a:r>
            <a:r>
              <a:rPr lang="sv-SE" sz="900" dirty="0" err="1"/>
              <a:t>individually</a:t>
            </a:r>
            <a:r>
              <a:rPr lang="sv-SE" sz="900" dirty="0"/>
              <a:t> </a:t>
            </a:r>
            <a:r>
              <a:rPr lang="sv-SE" sz="900" dirty="0" err="1"/>
              <a:t>milled</a:t>
            </a:r>
            <a:r>
              <a:rPr lang="sv-SE" sz="900" dirty="0"/>
              <a:t> Atlantis </a:t>
            </a:r>
            <a:r>
              <a:rPr lang="sv-SE" sz="900" dirty="0" err="1"/>
              <a:t>suprastructure</a:t>
            </a:r>
            <a:r>
              <a:rPr lang="sv-SE" sz="900" dirty="0"/>
              <a:t> </a:t>
            </a:r>
            <a:r>
              <a:rPr lang="sv-SE" sz="900" dirty="0" err="1"/>
              <a:t>structure</a:t>
            </a:r>
            <a:r>
              <a:rPr lang="sv-SE" sz="900" dirty="0"/>
              <a:t>.</a:t>
            </a:r>
          </a:p>
          <a:p>
            <a:endParaRPr lang="sv-SE" sz="900" dirty="0"/>
          </a:p>
          <a:p>
            <a:r>
              <a:rPr lang="sv-SE" sz="900" dirty="0"/>
              <a:t>Alternative 2 | Atlantis </a:t>
            </a:r>
            <a:r>
              <a:rPr lang="sv-SE" sz="900" dirty="0" err="1"/>
              <a:t>suprastructure</a:t>
            </a:r>
            <a:r>
              <a:rPr lang="sv-SE" sz="900" dirty="0"/>
              <a:t> Bridge on </a:t>
            </a:r>
            <a:r>
              <a:rPr lang="sv-SE" sz="900" dirty="0" err="1"/>
              <a:t>Xive</a:t>
            </a:r>
            <a:r>
              <a:rPr lang="sv-SE" sz="900" dirty="0"/>
              <a:t> TG</a:t>
            </a:r>
          </a:p>
          <a:p>
            <a:r>
              <a:rPr lang="sv-SE" sz="900" dirty="0"/>
              <a:t>Restoration </a:t>
            </a:r>
            <a:r>
              <a:rPr lang="sv-SE" sz="900" dirty="0" err="1"/>
              <a:t>of</a:t>
            </a:r>
            <a:r>
              <a:rPr lang="sv-SE" sz="900" dirty="0"/>
              <a:t> </a:t>
            </a:r>
            <a:r>
              <a:rPr lang="sv-SE" sz="900" dirty="0" err="1"/>
              <a:t>partially</a:t>
            </a:r>
            <a:r>
              <a:rPr lang="sv-SE" sz="900" dirty="0"/>
              <a:t> and </a:t>
            </a:r>
            <a:r>
              <a:rPr lang="sv-SE" sz="900" dirty="0" err="1"/>
              <a:t>completely</a:t>
            </a:r>
            <a:r>
              <a:rPr lang="sv-SE" sz="900" dirty="0"/>
              <a:t> </a:t>
            </a:r>
            <a:r>
              <a:rPr lang="sv-SE" sz="900" dirty="0" err="1"/>
              <a:t>edentulous</a:t>
            </a:r>
            <a:r>
              <a:rPr lang="sv-SE" sz="900" dirty="0"/>
              <a:t> patients </a:t>
            </a:r>
            <a:r>
              <a:rPr lang="sv-SE" sz="900" dirty="0" err="1"/>
              <a:t>with</a:t>
            </a:r>
            <a:r>
              <a:rPr lang="sv-SE" sz="900" dirty="0"/>
              <a:t> a </a:t>
            </a:r>
            <a:r>
              <a:rPr lang="sv-SE" sz="900" dirty="0" err="1"/>
              <a:t>high</a:t>
            </a:r>
            <a:r>
              <a:rPr lang="sv-SE" sz="900" dirty="0"/>
              <a:t> </a:t>
            </a:r>
            <a:r>
              <a:rPr lang="sv-SE" sz="900" dirty="0" err="1"/>
              <a:t>quality</a:t>
            </a:r>
            <a:r>
              <a:rPr lang="sv-SE" sz="900" dirty="0"/>
              <a:t>, </a:t>
            </a:r>
            <a:r>
              <a:rPr lang="sv-SE" sz="900" dirty="0" err="1"/>
              <a:t>individually</a:t>
            </a:r>
            <a:r>
              <a:rPr lang="sv-SE" sz="900" dirty="0"/>
              <a:t> </a:t>
            </a:r>
            <a:r>
              <a:rPr lang="sv-SE" sz="900" dirty="0" err="1"/>
              <a:t>milled</a:t>
            </a:r>
            <a:r>
              <a:rPr lang="sv-SE" sz="900" dirty="0"/>
              <a:t>, </a:t>
            </a:r>
            <a:r>
              <a:rPr lang="sv-SE" sz="900" dirty="0" err="1"/>
              <a:t>fixed</a:t>
            </a:r>
            <a:r>
              <a:rPr lang="sv-SE" sz="900" dirty="0"/>
              <a:t> Atlantis </a:t>
            </a:r>
            <a:r>
              <a:rPr lang="sv-SE" sz="900" dirty="0" err="1"/>
              <a:t>suprastructure</a:t>
            </a:r>
            <a:r>
              <a:rPr lang="sv-SE" sz="900" dirty="0"/>
              <a:t> Bridge is </a:t>
            </a:r>
            <a:r>
              <a:rPr lang="sv-SE" sz="900" dirty="0" err="1"/>
              <a:t>also</a:t>
            </a:r>
            <a:r>
              <a:rPr lang="sv-SE" sz="900" dirty="0"/>
              <a:t> tension-</a:t>
            </a:r>
            <a:r>
              <a:rPr lang="sv-SE" sz="900" dirty="0" err="1"/>
              <a:t>free</a:t>
            </a:r>
            <a:r>
              <a:rPr lang="sv-SE" sz="900" dirty="0"/>
              <a:t> and </a:t>
            </a:r>
            <a:r>
              <a:rPr lang="sv-SE" sz="900" dirty="0" err="1"/>
              <a:t>allows</a:t>
            </a:r>
            <a:r>
              <a:rPr lang="sv-SE" sz="900" dirty="0"/>
              <a:t> </a:t>
            </a:r>
            <a:r>
              <a:rPr lang="sv-SE" sz="900" dirty="0" err="1"/>
              <a:t>larger</a:t>
            </a:r>
            <a:r>
              <a:rPr lang="sv-SE" sz="900" dirty="0"/>
              <a:t> spans </a:t>
            </a:r>
            <a:r>
              <a:rPr lang="sv-SE" sz="900" dirty="0" err="1"/>
              <a:t>without</a:t>
            </a:r>
            <a:r>
              <a:rPr lang="sv-SE" sz="900" dirty="0"/>
              <a:t> </a:t>
            </a:r>
            <a:r>
              <a:rPr lang="sv-SE" sz="900" dirty="0" err="1"/>
              <a:t>segmentation</a:t>
            </a:r>
            <a:r>
              <a:rPr lang="sv-SE" sz="900" dirty="0"/>
              <a:t>.</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32</a:t>
            </a:fld>
            <a:endParaRPr lang="en-US"/>
          </a:p>
        </p:txBody>
      </p:sp>
    </p:spTree>
    <p:extLst>
      <p:ext uri="{BB962C8B-B14F-4D97-AF65-F5344CB8AC3E}">
        <p14:creationId xmlns:p14="http://schemas.microsoft.com/office/powerpoint/2010/main" val="2968359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900" dirty="0"/>
              <a:t>The </a:t>
            </a:r>
            <a:r>
              <a:rPr lang="sv-SE" sz="900" dirty="0" err="1"/>
              <a:t>unique</a:t>
            </a:r>
            <a:r>
              <a:rPr lang="sv-SE" sz="900" dirty="0"/>
              <a:t> TempBase </a:t>
            </a:r>
            <a:r>
              <a:rPr lang="sv-SE" sz="900" dirty="0" err="1"/>
              <a:t>concept</a:t>
            </a:r>
            <a:r>
              <a:rPr lang="sv-SE" sz="900" dirty="0"/>
              <a:t> for </a:t>
            </a:r>
            <a:r>
              <a:rPr lang="sv-SE" sz="900" dirty="0" err="1"/>
              <a:t>Xive</a:t>
            </a:r>
            <a:r>
              <a:rPr lang="sv-SE" sz="900" dirty="0"/>
              <a:t> </a:t>
            </a:r>
            <a:r>
              <a:rPr lang="sv-SE" sz="900" dirty="0" err="1"/>
              <a:t>allows</a:t>
            </a:r>
            <a:r>
              <a:rPr lang="sv-SE" sz="900" dirty="0"/>
              <a:t> </a:t>
            </a:r>
            <a:r>
              <a:rPr lang="sv-SE" sz="900" dirty="0" err="1"/>
              <a:t>immediate</a:t>
            </a:r>
            <a:r>
              <a:rPr lang="sv-SE" sz="900" dirty="0"/>
              <a:t> restoration </a:t>
            </a:r>
            <a:r>
              <a:rPr lang="sv-SE" sz="900" dirty="0" err="1"/>
              <a:t>with</a:t>
            </a:r>
            <a:r>
              <a:rPr lang="sv-SE" sz="900" dirty="0"/>
              <a:t> a </a:t>
            </a:r>
            <a:r>
              <a:rPr lang="sv-SE" sz="900" dirty="0" err="1"/>
              <a:t>high-quality</a:t>
            </a:r>
            <a:r>
              <a:rPr lang="sv-SE" sz="900" dirty="0"/>
              <a:t> </a:t>
            </a:r>
            <a:r>
              <a:rPr lang="sv-SE" sz="900" dirty="0" err="1"/>
              <a:t>temporary</a:t>
            </a:r>
            <a:r>
              <a:rPr lang="sv-SE" sz="900" dirty="0"/>
              <a:t> </a:t>
            </a:r>
            <a:r>
              <a:rPr lang="sv-SE" sz="900" dirty="0" err="1"/>
              <a:t>denture</a:t>
            </a:r>
            <a:r>
              <a:rPr lang="sv-SE" sz="900" dirty="0"/>
              <a:t>.</a:t>
            </a:r>
          </a:p>
          <a:p>
            <a:endParaRPr lang="sv-SE" sz="900" dirty="0"/>
          </a:p>
          <a:p>
            <a:r>
              <a:rPr lang="sv-SE" sz="900" b="1" dirty="0" err="1"/>
              <a:t>Multifunctional</a:t>
            </a:r>
            <a:r>
              <a:rPr lang="sv-SE" sz="900" b="1" dirty="0"/>
              <a:t>, 3-in-1</a:t>
            </a:r>
          </a:p>
          <a:p>
            <a:pPr marL="165349" indent="-165349">
              <a:buFontTx/>
              <a:buChar char="-"/>
            </a:pPr>
            <a:r>
              <a:rPr lang="sv-SE" sz="900" dirty="0"/>
              <a:t>Placement </a:t>
            </a:r>
            <a:r>
              <a:rPr lang="sv-SE" sz="900" dirty="0" err="1"/>
              <a:t>head</a:t>
            </a:r>
            <a:r>
              <a:rPr lang="sv-SE" sz="900" dirty="0"/>
              <a:t> </a:t>
            </a:r>
          </a:p>
          <a:p>
            <a:pPr marL="165349" indent="-165349">
              <a:buFontTx/>
              <a:buChar char="-"/>
            </a:pPr>
            <a:r>
              <a:rPr lang="sv-SE" sz="900" dirty="0"/>
              <a:t>Index </a:t>
            </a:r>
            <a:r>
              <a:rPr lang="sv-SE" sz="900" dirty="0" err="1"/>
              <a:t>registration</a:t>
            </a:r>
            <a:endParaRPr lang="sv-SE" sz="900" dirty="0"/>
          </a:p>
          <a:p>
            <a:pPr marL="165349" indent="-165349">
              <a:buFontTx/>
              <a:buChar char="-"/>
            </a:pPr>
            <a:r>
              <a:rPr lang="sv-SE" sz="900" dirty="0" err="1"/>
              <a:t>Temporary</a:t>
            </a:r>
            <a:r>
              <a:rPr lang="sv-SE" sz="900" dirty="0"/>
              <a:t> </a:t>
            </a:r>
            <a:r>
              <a:rPr lang="sv-SE" sz="900" dirty="0" err="1"/>
              <a:t>abutment</a:t>
            </a:r>
            <a:endParaRPr lang="sv-SE" sz="900" dirty="0"/>
          </a:p>
          <a:p>
            <a:endParaRPr lang="sv-SE" sz="900" dirty="0"/>
          </a:p>
          <a:p>
            <a:r>
              <a:rPr lang="sv-SE" sz="900" b="1" dirty="0" err="1"/>
              <a:t>Time-saving</a:t>
            </a:r>
            <a:r>
              <a:rPr lang="sv-SE" sz="900" b="1" dirty="0"/>
              <a:t> </a:t>
            </a:r>
          </a:p>
          <a:p>
            <a:pPr marL="165349" indent="-165349">
              <a:buFontTx/>
              <a:buChar char="-"/>
            </a:pPr>
            <a:r>
              <a:rPr lang="sv-SE" sz="900" dirty="0"/>
              <a:t>The </a:t>
            </a:r>
            <a:r>
              <a:rPr lang="sv-SE" sz="900" dirty="0" err="1"/>
              <a:t>multifunctional</a:t>
            </a:r>
            <a:r>
              <a:rPr lang="sv-SE" sz="900" dirty="0"/>
              <a:t> TempBase is </a:t>
            </a:r>
            <a:r>
              <a:rPr lang="sv-SE" sz="900" dirty="0" err="1"/>
              <a:t>premounted</a:t>
            </a:r>
            <a:r>
              <a:rPr lang="sv-SE" sz="900" dirty="0"/>
              <a:t> as a </a:t>
            </a:r>
            <a:r>
              <a:rPr lang="sv-SE" sz="900" dirty="0" err="1"/>
              <a:t>placement</a:t>
            </a:r>
            <a:r>
              <a:rPr lang="sv-SE" sz="900" dirty="0"/>
              <a:t> </a:t>
            </a:r>
            <a:r>
              <a:rPr lang="sv-SE" sz="900" dirty="0" err="1"/>
              <a:t>head</a:t>
            </a:r>
            <a:r>
              <a:rPr lang="sv-SE" sz="900" dirty="0"/>
              <a:t> on all </a:t>
            </a:r>
            <a:r>
              <a:rPr lang="sv-SE" sz="900" dirty="0" err="1"/>
              <a:t>Xive</a:t>
            </a:r>
            <a:r>
              <a:rPr lang="sv-SE" sz="900" dirty="0"/>
              <a:t> S </a:t>
            </a:r>
            <a:r>
              <a:rPr lang="sv-SE" sz="900" dirty="0" err="1"/>
              <a:t>implants</a:t>
            </a:r>
            <a:endParaRPr lang="sv-SE" sz="900" dirty="0"/>
          </a:p>
          <a:p>
            <a:pPr marL="165349" indent="-165349">
              <a:buFontTx/>
              <a:buChar char="-"/>
            </a:pPr>
            <a:r>
              <a:rPr lang="sv-SE" sz="900" dirty="0"/>
              <a:t>Option for index </a:t>
            </a:r>
            <a:r>
              <a:rPr lang="sv-SE" sz="900" dirty="0" err="1"/>
              <a:t>registration</a:t>
            </a:r>
            <a:r>
              <a:rPr lang="sv-SE" sz="900" dirty="0"/>
              <a:t> </a:t>
            </a:r>
            <a:r>
              <a:rPr lang="sv-SE" sz="900" dirty="0" err="1"/>
              <a:t>directly</a:t>
            </a:r>
            <a:r>
              <a:rPr lang="sv-SE" sz="900" dirty="0"/>
              <a:t> </a:t>
            </a:r>
            <a:r>
              <a:rPr lang="sv-SE" sz="900" dirty="0" err="1"/>
              <a:t>after</a:t>
            </a:r>
            <a:r>
              <a:rPr lang="sv-SE" sz="900" dirty="0"/>
              <a:t> </a:t>
            </a:r>
            <a:r>
              <a:rPr lang="sv-SE" sz="900" dirty="0" err="1"/>
              <a:t>implant</a:t>
            </a:r>
            <a:r>
              <a:rPr lang="sv-SE" sz="900" dirty="0"/>
              <a:t> </a:t>
            </a:r>
            <a:r>
              <a:rPr lang="sv-SE" sz="900" dirty="0" err="1"/>
              <a:t>placement</a:t>
            </a:r>
            <a:endParaRPr lang="sv-SE" sz="900" dirty="0"/>
          </a:p>
          <a:p>
            <a:pPr marL="165349" indent="-165349">
              <a:buFontTx/>
              <a:buChar char="-"/>
            </a:pPr>
            <a:endParaRPr lang="sv-SE" sz="900" dirty="0"/>
          </a:p>
          <a:p>
            <a:r>
              <a:rPr lang="sv-SE" sz="900" b="1" dirty="0" err="1"/>
              <a:t>Cost-effective</a:t>
            </a:r>
            <a:endParaRPr lang="sv-SE" sz="900" b="1" dirty="0"/>
          </a:p>
          <a:p>
            <a:pPr marL="165349" indent="-165349">
              <a:buFontTx/>
              <a:buChar char="-"/>
            </a:pPr>
            <a:r>
              <a:rPr lang="sv-SE" sz="900" dirty="0"/>
              <a:t>No </a:t>
            </a:r>
            <a:r>
              <a:rPr lang="sv-SE" sz="900" dirty="0" err="1"/>
              <a:t>additional</a:t>
            </a:r>
            <a:r>
              <a:rPr lang="sv-SE" sz="900" dirty="0"/>
              <a:t> </a:t>
            </a:r>
            <a:r>
              <a:rPr lang="sv-SE" sz="900" dirty="0" err="1"/>
              <a:t>costs</a:t>
            </a:r>
            <a:r>
              <a:rPr lang="sv-SE" sz="900" dirty="0"/>
              <a:t> for a </a:t>
            </a:r>
            <a:r>
              <a:rPr lang="sv-SE" sz="900" dirty="0" err="1"/>
              <a:t>temporay</a:t>
            </a:r>
            <a:r>
              <a:rPr lang="sv-SE" sz="900" dirty="0"/>
              <a:t> </a:t>
            </a:r>
            <a:r>
              <a:rPr lang="sv-SE" sz="900" dirty="0" err="1"/>
              <a:t>abutment</a:t>
            </a:r>
            <a:endParaRPr lang="sv-SE" sz="900" dirty="0"/>
          </a:p>
          <a:p>
            <a:pPr marL="165349" indent="-165349">
              <a:buFontTx/>
              <a:buChar char="-"/>
            </a:pPr>
            <a:r>
              <a:rPr lang="sv-SE" sz="900" dirty="0" err="1"/>
              <a:t>Temporary</a:t>
            </a:r>
            <a:r>
              <a:rPr lang="sv-SE" sz="900" dirty="0"/>
              <a:t> </a:t>
            </a:r>
            <a:r>
              <a:rPr lang="sv-SE" sz="900" dirty="0" err="1"/>
              <a:t>crown</a:t>
            </a:r>
            <a:r>
              <a:rPr lang="sv-SE" sz="900" dirty="0"/>
              <a:t> </a:t>
            </a:r>
            <a:r>
              <a:rPr lang="sv-SE" sz="900" dirty="0" err="1"/>
              <a:t>can</a:t>
            </a:r>
            <a:r>
              <a:rPr lang="sv-SE" sz="900" dirty="0"/>
              <a:t> be </a:t>
            </a:r>
            <a:r>
              <a:rPr lang="sv-SE" sz="900" dirty="0" err="1"/>
              <a:t>fabricated</a:t>
            </a:r>
            <a:r>
              <a:rPr lang="sv-SE" sz="900" dirty="0"/>
              <a:t> </a:t>
            </a:r>
            <a:r>
              <a:rPr lang="sv-SE" sz="900" dirty="0" err="1"/>
              <a:t>chairside</a:t>
            </a:r>
            <a:r>
              <a:rPr lang="sv-SE" sz="900" dirty="0"/>
              <a:t> </a:t>
            </a:r>
            <a:r>
              <a:rPr lang="sv-SE" sz="900" dirty="0" err="1"/>
              <a:t>with</a:t>
            </a:r>
            <a:r>
              <a:rPr lang="sv-SE" sz="900" dirty="0"/>
              <a:t> the </a:t>
            </a:r>
            <a:r>
              <a:rPr lang="sv-SE" sz="900" dirty="0" err="1"/>
              <a:t>help</a:t>
            </a:r>
            <a:r>
              <a:rPr lang="sv-SE" sz="900" dirty="0"/>
              <a:t> </a:t>
            </a:r>
            <a:r>
              <a:rPr lang="sv-SE" sz="900" dirty="0" err="1"/>
              <a:t>of</a:t>
            </a:r>
            <a:r>
              <a:rPr lang="sv-SE" sz="900" dirty="0"/>
              <a:t> the TempBase Cap</a:t>
            </a:r>
          </a:p>
          <a:p>
            <a:pPr marL="165349" indent="-165349" defTabSz="881865">
              <a:buFontTx/>
              <a:buChar char="-"/>
            </a:pPr>
            <a:r>
              <a:rPr lang="sv-SE" sz="900" dirty="0" err="1"/>
              <a:t>Designed</a:t>
            </a:r>
            <a:r>
              <a:rPr lang="sv-SE" sz="900" dirty="0"/>
              <a:t> </a:t>
            </a:r>
            <a:r>
              <a:rPr lang="sv-SE" sz="900" dirty="0" err="1"/>
              <a:t>to</a:t>
            </a:r>
            <a:r>
              <a:rPr lang="sv-SE" sz="900" dirty="0"/>
              <a:t> be </a:t>
            </a:r>
            <a:r>
              <a:rPr lang="sv-SE" sz="900" dirty="0" err="1"/>
              <a:t>used</a:t>
            </a:r>
            <a:r>
              <a:rPr lang="sv-SE" sz="900" dirty="0"/>
              <a:t> as a </a:t>
            </a:r>
            <a:r>
              <a:rPr lang="sv-SE" sz="900" dirty="0" err="1"/>
              <a:t>provisional</a:t>
            </a:r>
            <a:r>
              <a:rPr lang="sv-SE" sz="900" dirty="0"/>
              <a:t> </a:t>
            </a:r>
            <a:r>
              <a:rPr lang="sv-SE" sz="900" dirty="0" err="1"/>
              <a:t>abutment</a:t>
            </a:r>
            <a:r>
              <a:rPr lang="sv-SE" sz="900" dirty="0"/>
              <a:t> </a:t>
            </a:r>
            <a:r>
              <a:rPr lang="sv-SE" sz="900" dirty="0" err="1"/>
              <a:t>to</a:t>
            </a:r>
            <a:r>
              <a:rPr lang="sv-SE" sz="900" dirty="0"/>
              <a:t> </a:t>
            </a:r>
            <a:r>
              <a:rPr lang="sv-SE" sz="900" dirty="0" err="1"/>
              <a:t>which</a:t>
            </a:r>
            <a:r>
              <a:rPr lang="sv-SE" sz="900" dirty="0"/>
              <a:t> a </a:t>
            </a:r>
            <a:r>
              <a:rPr lang="sv-SE" sz="900" dirty="0" err="1"/>
              <a:t>temporary</a:t>
            </a:r>
            <a:r>
              <a:rPr lang="sv-SE" sz="900" dirty="0"/>
              <a:t> restoration </a:t>
            </a:r>
            <a:r>
              <a:rPr lang="sv-SE" sz="900" dirty="0" err="1"/>
              <a:t>can</a:t>
            </a:r>
            <a:r>
              <a:rPr lang="sv-SE" sz="900" dirty="0"/>
              <a:t> be </a:t>
            </a:r>
            <a:r>
              <a:rPr lang="sv-SE" sz="900" dirty="0" err="1"/>
              <a:t>attached</a:t>
            </a:r>
            <a:r>
              <a:rPr lang="sv-SE" sz="900" dirty="0"/>
              <a:t> </a:t>
            </a:r>
            <a:r>
              <a:rPr lang="sv-SE" sz="900" dirty="0" err="1"/>
              <a:t>without</a:t>
            </a:r>
            <a:r>
              <a:rPr lang="sv-SE" sz="900" dirty="0"/>
              <a:t> </a:t>
            </a:r>
            <a:r>
              <a:rPr lang="sv-SE" sz="900" dirty="0" err="1"/>
              <a:t>changing</a:t>
            </a:r>
            <a:r>
              <a:rPr lang="sv-SE" sz="900" dirty="0"/>
              <a:t> </a:t>
            </a:r>
            <a:r>
              <a:rPr lang="sv-SE" sz="900" dirty="0" err="1"/>
              <a:t>components</a:t>
            </a:r>
            <a:r>
              <a:rPr lang="sv-SE" sz="900" dirty="0"/>
              <a:t> (i.e., </a:t>
            </a:r>
            <a:r>
              <a:rPr lang="sv-SE" sz="900" dirty="0" err="1"/>
              <a:t>without</a:t>
            </a:r>
            <a:r>
              <a:rPr lang="sv-SE" sz="900" dirty="0"/>
              <a:t> </a:t>
            </a:r>
            <a:r>
              <a:rPr lang="sv-SE" sz="900" dirty="0" err="1"/>
              <a:t>additional</a:t>
            </a:r>
            <a:r>
              <a:rPr lang="sv-SE" sz="900" dirty="0"/>
              <a:t> risk)</a:t>
            </a:r>
          </a:p>
          <a:p>
            <a:endParaRPr lang="sv-SE" sz="900" dirty="0"/>
          </a:p>
          <a:p>
            <a:pPr defTabSz="914055">
              <a:lnSpc>
                <a:spcPct val="150000"/>
              </a:lnSpc>
              <a:defRPr/>
            </a:pPr>
            <a:r>
              <a:rPr lang="sv-SE" sz="800" dirty="0"/>
              <a:t>Clinical images</a:t>
            </a:r>
            <a:br>
              <a:rPr lang="sv-SE" sz="800" dirty="0"/>
            </a:br>
            <a:r>
              <a:rPr lang="sv-SE" sz="800" dirty="0"/>
              <a:t>1 | Initial situation: </a:t>
            </a:r>
            <a:r>
              <a:rPr lang="sv-SE" sz="800" dirty="0" err="1"/>
              <a:t>Insertion</a:t>
            </a:r>
            <a:r>
              <a:rPr lang="sv-SE" sz="800" dirty="0"/>
              <a:t> </a:t>
            </a:r>
            <a:r>
              <a:rPr lang="sv-SE" sz="800" dirty="0" err="1"/>
              <a:t>of</a:t>
            </a:r>
            <a:r>
              <a:rPr lang="sv-SE" sz="800" dirty="0"/>
              <a:t> the </a:t>
            </a:r>
            <a:r>
              <a:rPr lang="sv-SE" sz="800" dirty="0" err="1"/>
              <a:t>Xive</a:t>
            </a:r>
            <a:r>
              <a:rPr lang="sv-SE" sz="800" dirty="0"/>
              <a:t> </a:t>
            </a:r>
            <a:r>
              <a:rPr lang="sv-SE" sz="800" dirty="0" err="1"/>
              <a:t>implant</a:t>
            </a:r>
            <a:r>
              <a:rPr lang="sv-SE" sz="800" dirty="0"/>
              <a:t> </a:t>
            </a:r>
            <a:r>
              <a:rPr lang="sv-SE" sz="800" dirty="0" err="1"/>
              <a:t>with</a:t>
            </a:r>
            <a:r>
              <a:rPr lang="sv-SE" sz="800" dirty="0"/>
              <a:t> color-</a:t>
            </a:r>
            <a:r>
              <a:rPr lang="sv-SE" sz="800" dirty="0" err="1"/>
              <a:t>coded</a:t>
            </a:r>
            <a:r>
              <a:rPr lang="sv-SE" sz="800" dirty="0"/>
              <a:t> TempBase</a:t>
            </a:r>
            <a:br>
              <a:rPr lang="sv-SE" sz="800" dirty="0"/>
            </a:br>
            <a:r>
              <a:rPr lang="sv-SE" sz="800" dirty="0"/>
              <a:t>2 | </a:t>
            </a:r>
            <a:r>
              <a:rPr lang="sv-SE" sz="800" dirty="0" err="1"/>
              <a:t>Clipped</a:t>
            </a:r>
            <a:r>
              <a:rPr lang="sv-SE" sz="800" dirty="0"/>
              <a:t> TempBase Cap: The pre-</a:t>
            </a:r>
            <a:r>
              <a:rPr lang="sv-SE" sz="800" dirty="0" err="1"/>
              <a:t>fabricated</a:t>
            </a:r>
            <a:r>
              <a:rPr lang="sv-SE" sz="800" dirty="0"/>
              <a:t> TempBase Cap as the </a:t>
            </a:r>
            <a:r>
              <a:rPr lang="sv-SE" sz="800" dirty="0" err="1"/>
              <a:t>base</a:t>
            </a:r>
            <a:r>
              <a:rPr lang="sv-SE" sz="800" dirty="0"/>
              <a:t> for the </a:t>
            </a:r>
            <a:r>
              <a:rPr lang="sv-SE" sz="800" dirty="0" err="1"/>
              <a:t>temporary</a:t>
            </a:r>
            <a:r>
              <a:rPr lang="sv-SE" sz="800" dirty="0"/>
              <a:t> </a:t>
            </a:r>
            <a:r>
              <a:rPr lang="sv-SE" sz="800" dirty="0" err="1"/>
              <a:t>denture</a:t>
            </a:r>
            <a:r>
              <a:rPr lang="sv-SE" sz="800" dirty="0"/>
              <a:t/>
            </a:r>
            <a:br>
              <a:rPr lang="sv-SE" sz="800" dirty="0"/>
            </a:br>
            <a:r>
              <a:rPr lang="sv-SE" sz="800" dirty="0"/>
              <a:t>3 | </a:t>
            </a:r>
            <a:r>
              <a:rPr lang="sv-SE" sz="800" dirty="0" err="1"/>
              <a:t>Result</a:t>
            </a:r>
            <a:r>
              <a:rPr lang="sv-SE" sz="800" dirty="0"/>
              <a:t> -- </a:t>
            </a:r>
            <a:r>
              <a:rPr lang="sv-SE" sz="800" dirty="0" err="1"/>
              <a:t>temporary</a:t>
            </a:r>
            <a:r>
              <a:rPr lang="sv-SE" sz="800" dirty="0"/>
              <a:t> </a:t>
            </a:r>
            <a:r>
              <a:rPr lang="sv-SE" sz="800" dirty="0" err="1"/>
              <a:t>crown</a:t>
            </a:r>
            <a:r>
              <a:rPr lang="sv-SE" sz="800" dirty="0"/>
              <a:t>: Non-</a:t>
            </a:r>
            <a:r>
              <a:rPr lang="sv-SE" sz="800" dirty="0" err="1"/>
              <a:t>functional</a:t>
            </a:r>
            <a:r>
              <a:rPr lang="sv-SE" sz="800" dirty="0"/>
              <a:t> </a:t>
            </a:r>
            <a:r>
              <a:rPr lang="sv-SE" sz="800" dirty="0" err="1"/>
              <a:t>immediate</a:t>
            </a:r>
            <a:r>
              <a:rPr lang="sv-SE" sz="800" dirty="0"/>
              <a:t> </a:t>
            </a:r>
            <a:r>
              <a:rPr lang="sv-SE" sz="800" dirty="0" err="1"/>
              <a:t>loading</a:t>
            </a:r>
            <a:r>
              <a:rPr lang="sv-SE" sz="800" dirty="0"/>
              <a:t> </a:t>
            </a:r>
            <a:r>
              <a:rPr lang="sv-SE" sz="800" dirty="0" err="1"/>
              <a:t>with</a:t>
            </a:r>
            <a:r>
              <a:rPr lang="sv-SE" sz="800" dirty="0"/>
              <a:t> a </a:t>
            </a:r>
            <a:r>
              <a:rPr lang="sv-SE" sz="800" dirty="0" err="1"/>
              <a:t>temporary</a:t>
            </a:r>
            <a:r>
              <a:rPr lang="sv-SE" sz="800" dirty="0"/>
              <a:t> </a:t>
            </a:r>
            <a:r>
              <a:rPr lang="sv-SE" sz="800" dirty="0" err="1"/>
              <a:t>crown</a:t>
            </a:r>
            <a:endParaRPr lang="sv-SE" sz="800" dirty="0"/>
          </a:p>
          <a:p>
            <a:endParaRPr lang="sv-SE" sz="900"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33</a:t>
            </a:fld>
            <a:endParaRPr lang="en-US"/>
          </a:p>
        </p:txBody>
      </p:sp>
    </p:spTree>
    <p:extLst>
      <p:ext uri="{BB962C8B-B14F-4D97-AF65-F5344CB8AC3E}">
        <p14:creationId xmlns:p14="http://schemas.microsoft.com/office/powerpoint/2010/main" val="3782773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900" dirty="0"/>
              <a:t>Animation</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34</a:t>
            </a:fld>
            <a:endParaRPr lang="en-US"/>
          </a:p>
        </p:txBody>
      </p:sp>
    </p:spTree>
    <p:extLst>
      <p:ext uri="{BB962C8B-B14F-4D97-AF65-F5344CB8AC3E}">
        <p14:creationId xmlns:p14="http://schemas.microsoft.com/office/powerpoint/2010/main" val="21770056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900" dirty="0"/>
              <a:t>The </a:t>
            </a:r>
            <a:r>
              <a:rPr lang="sv-SE" sz="900" dirty="0" err="1"/>
              <a:t>esthetic</a:t>
            </a:r>
            <a:r>
              <a:rPr lang="sv-SE" sz="900" dirty="0"/>
              <a:t> </a:t>
            </a:r>
            <a:r>
              <a:rPr lang="sv-SE" sz="900" dirty="0" err="1"/>
              <a:t>individual</a:t>
            </a:r>
            <a:r>
              <a:rPr lang="sv-SE" sz="900" dirty="0"/>
              <a:t> </a:t>
            </a:r>
            <a:r>
              <a:rPr lang="sv-SE" sz="900" dirty="0" err="1"/>
              <a:t>concept</a:t>
            </a:r>
            <a:r>
              <a:rPr lang="sv-SE" sz="900" dirty="0"/>
              <a:t> </a:t>
            </a:r>
            <a:r>
              <a:rPr lang="sv-SE" sz="900" dirty="0" err="1"/>
              <a:t>provides</a:t>
            </a:r>
            <a:r>
              <a:rPr lang="sv-SE" sz="900" dirty="0"/>
              <a:t> the solution </a:t>
            </a:r>
            <a:r>
              <a:rPr lang="sv-SE" sz="900" dirty="0" err="1"/>
              <a:t>to</a:t>
            </a:r>
            <a:r>
              <a:rPr lang="sv-SE" sz="900" dirty="0"/>
              <a:t> </a:t>
            </a:r>
            <a:r>
              <a:rPr lang="sv-SE" sz="900" dirty="0" err="1"/>
              <a:t>create</a:t>
            </a:r>
            <a:r>
              <a:rPr lang="sv-SE" sz="900" dirty="0"/>
              <a:t> a </a:t>
            </a:r>
            <a:r>
              <a:rPr lang="sv-SE" sz="900" dirty="0" err="1"/>
              <a:t>predictable</a:t>
            </a:r>
            <a:r>
              <a:rPr lang="sv-SE" sz="900" dirty="0"/>
              <a:t> </a:t>
            </a:r>
            <a:r>
              <a:rPr lang="sv-SE" sz="900" dirty="0" err="1"/>
              <a:t>esthetic</a:t>
            </a:r>
            <a:r>
              <a:rPr lang="sv-SE" sz="900" dirty="0"/>
              <a:t> </a:t>
            </a:r>
            <a:r>
              <a:rPr lang="sv-SE" sz="900" dirty="0" err="1"/>
              <a:t>outcome</a:t>
            </a:r>
            <a:r>
              <a:rPr lang="sv-SE" sz="900" dirty="0"/>
              <a:t> in </a:t>
            </a:r>
            <a:r>
              <a:rPr lang="sv-SE" sz="900" dirty="0" err="1"/>
              <a:t>demanding</a:t>
            </a:r>
            <a:r>
              <a:rPr lang="sv-SE" sz="900" dirty="0"/>
              <a:t> and patient-</a:t>
            </a:r>
            <a:r>
              <a:rPr lang="sv-SE" sz="900" dirty="0" err="1"/>
              <a:t>specific</a:t>
            </a:r>
            <a:r>
              <a:rPr lang="sv-SE" sz="900" dirty="0"/>
              <a:t> </a:t>
            </a:r>
            <a:r>
              <a:rPr lang="sv-SE" sz="900" dirty="0" err="1"/>
              <a:t>cases</a:t>
            </a:r>
            <a:r>
              <a:rPr lang="sv-SE" sz="900" dirty="0"/>
              <a:t>.</a:t>
            </a:r>
          </a:p>
          <a:p>
            <a:endParaRPr lang="sv-SE" sz="900" dirty="0"/>
          </a:p>
          <a:p>
            <a:r>
              <a:rPr lang="sv-SE" sz="900" dirty="0"/>
              <a:t>A patient-</a:t>
            </a:r>
            <a:r>
              <a:rPr lang="sv-SE" sz="900" dirty="0" err="1"/>
              <a:t>specific</a:t>
            </a:r>
            <a:r>
              <a:rPr lang="sv-SE" sz="900" dirty="0"/>
              <a:t> </a:t>
            </a:r>
            <a:r>
              <a:rPr lang="sv-SE" sz="900" dirty="0" err="1"/>
              <a:t>treatment</a:t>
            </a:r>
            <a:r>
              <a:rPr lang="sv-SE" sz="900" dirty="0"/>
              <a:t> approach from </a:t>
            </a:r>
            <a:r>
              <a:rPr lang="sv-SE" sz="900" dirty="0" err="1"/>
              <a:t>surgery</a:t>
            </a:r>
            <a:r>
              <a:rPr lang="sv-SE" sz="900" dirty="0"/>
              <a:t> </a:t>
            </a:r>
            <a:r>
              <a:rPr lang="sv-SE" sz="900" dirty="0" err="1"/>
              <a:t>through</a:t>
            </a:r>
            <a:r>
              <a:rPr lang="sv-SE" sz="900" dirty="0"/>
              <a:t> the provisionalization, impression-</a:t>
            </a:r>
            <a:r>
              <a:rPr lang="sv-SE" sz="900" dirty="0" err="1"/>
              <a:t>taking</a:t>
            </a:r>
            <a:r>
              <a:rPr lang="sv-SE" sz="900" dirty="0"/>
              <a:t> and final restoration </a:t>
            </a:r>
            <a:r>
              <a:rPr lang="sv-SE" sz="900" dirty="0" err="1"/>
              <a:t>with</a:t>
            </a:r>
            <a:r>
              <a:rPr lang="sv-SE" sz="900" dirty="0"/>
              <a:t> Atlantis </a:t>
            </a:r>
            <a:r>
              <a:rPr lang="sv-SE" sz="900" dirty="0" err="1"/>
              <a:t>abutments</a:t>
            </a:r>
            <a:r>
              <a:rPr lang="sv-SE" sz="900" dirty="0"/>
              <a:t> </a:t>
            </a:r>
            <a:r>
              <a:rPr lang="sv-SE" sz="900" dirty="0" err="1"/>
              <a:t>allows</a:t>
            </a:r>
            <a:r>
              <a:rPr lang="sv-SE" sz="900" dirty="0"/>
              <a:t> for </a:t>
            </a:r>
            <a:r>
              <a:rPr lang="sv-SE" sz="900" dirty="0" err="1"/>
              <a:t>high</a:t>
            </a:r>
            <a:r>
              <a:rPr lang="sv-SE" sz="900" dirty="0"/>
              <a:t> </a:t>
            </a:r>
            <a:r>
              <a:rPr lang="sv-SE" sz="900" dirty="0" err="1"/>
              <a:t>esthetic</a:t>
            </a:r>
            <a:r>
              <a:rPr lang="sv-SE" sz="900" dirty="0"/>
              <a:t> </a:t>
            </a:r>
            <a:r>
              <a:rPr lang="sv-SE" sz="900" dirty="0" err="1"/>
              <a:t>outcomes</a:t>
            </a:r>
            <a:r>
              <a:rPr lang="sv-SE" sz="900" dirty="0"/>
              <a:t>. </a:t>
            </a:r>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35</a:t>
            </a:fld>
            <a:endParaRPr lang="en-US"/>
          </a:p>
        </p:txBody>
      </p:sp>
    </p:spTree>
    <p:extLst>
      <p:ext uri="{BB962C8B-B14F-4D97-AF65-F5344CB8AC3E}">
        <p14:creationId xmlns:p14="http://schemas.microsoft.com/office/powerpoint/2010/main" val="2798229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308">
              <a:defRPr/>
            </a:pPr>
            <a:r>
              <a:rPr lang="sv-SE" dirty="0"/>
              <a:t>Images </a:t>
            </a:r>
          </a:p>
          <a:p>
            <a:pPr defTabSz="931308">
              <a:defRPr/>
            </a:pPr>
            <a:r>
              <a:rPr lang="en-US" dirty="0"/>
              <a:t>1 | </a:t>
            </a:r>
            <a:r>
              <a:rPr lang="de-DE" dirty="0" err="1"/>
              <a:t>Torque</a:t>
            </a:r>
            <a:r>
              <a:rPr lang="de-DE" dirty="0"/>
              <a:t> </a:t>
            </a:r>
            <a:r>
              <a:rPr lang="de-DE" dirty="0" err="1"/>
              <a:t>stabilization</a:t>
            </a:r>
            <a:r>
              <a:rPr lang="de-DE" dirty="0"/>
              <a:t> in </a:t>
            </a:r>
            <a:r>
              <a:rPr lang="de-DE" dirty="0" err="1"/>
              <a:t>bone</a:t>
            </a:r>
            <a:r>
              <a:rPr lang="de-DE" dirty="0"/>
              <a:t> </a:t>
            </a:r>
            <a:r>
              <a:rPr lang="de-DE" dirty="0" err="1"/>
              <a:t>quality</a:t>
            </a:r>
            <a:r>
              <a:rPr lang="de-DE" dirty="0"/>
              <a:t> D I; </a:t>
            </a:r>
            <a:r>
              <a:rPr lang="de-DE" dirty="0" err="1"/>
              <a:t>the</a:t>
            </a:r>
            <a:r>
              <a:rPr lang="de-DE" dirty="0"/>
              <a:t> </a:t>
            </a:r>
            <a:r>
              <a:rPr lang="de-DE" dirty="0" err="1"/>
              <a:t>platform</a:t>
            </a:r>
            <a:r>
              <a:rPr lang="de-DE" dirty="0"/>
              <a:t> </a:t>
            </a:r>
            <a:r>
              <a:rPr lang="de-DE" dirty="0" err="1"/>
              <a:t>formation</a:t>
            </a:r>
            <a:r>
              <a:rPr lang="de-DE" dirty="0"/>
              <a:t> </a:t>
            </a:r>
            <a:r>
              <a:rPr lang="de-DE" dirty="0" err="1"/>
              <a:t>guarantees</a:t>
            </a:r>
            <a:r>
              <a:rPr lang="de-DE" dirty="0"/>
              <a:t> an </a:t>
            </a:r>
            <a:r>
              <a:rPr lang="de-DE" dirty="0" err="1"/>
              <a:t>atraumatic</a:t>
            </a:r>
            <a:r>
              <a:rPr lang="de-DE" dirty="0"/>
              <a:t> </a:t>
            </a:r>
            <a:r>
              <a:rPr lang="de-DE" dirty="0" err="1"/>
              <a:t>placement</a:t>
            </a:r>
            <a:endParaRPr lang="de-DE" dirty="0"/>
          </a:p>
          <a:p>
            <a:r>
              <a:rPr lang="de-DE" dirty="0"/>
              <a:t>2 | </a:t>
            </a:r>
            <a:r>
              <a:rPr lang="de-DE" dirty="0" err="1"/>
              <a:t>Torque</a:t>
            </a:r>
            <a:r>
              <a:rPr lang="de-DE" dirty="0"/>
              <a:t> </a:t>
            </a:r>
            <a:r>
              <a:rPr lang="de-DE" dirty="0" err="1"/>
              <a:t>stabilization</a:t>
            </a:r>
            <a:r>
              <a:rPr lang="de-DE" dirty="0"/>
              <a:t> in </a:t>
            </a:r>
            <a:r>
              <a:rPr lang="de-DE" dirty="0" err="1"/>
              <a:t>bone</a:t>
            </a:r>
            <a:r>
              <a:rPr lang="de-DE" dirty="0"/>
              <a:t> </a:t>
            </a:r>
            <a:r>
              <a:rPr lang="de-DE" dirty="0" err="1"/>
              <a:t>quality</a:t>
            </a:r>
            <a:r>
              <a:rPr lang="de-DE" dirty="0"/>
              <a:t> D IV </a:t>
            </a:r>
            <a:r>
              <a:rPr lang="de-DE" dirty="0" err="1"/>
              <a:t>by</a:t>
            </a:r>
            <a:r>
              <a:rPr lang="de-DE" dirty="0"/>
              <a:t> </a:t>
            </a:r>
            <a:r>
              <a:rPr lang="de-DE" dirty="0" err="1"/>
              <a:t>internal</a:t>
            </a:r>
            <a:r>
              <a:rPr lang="de-DE" dirty="0"/>
              <a:t> </a:t>
            </a:r>
            <a:r>
              <a:rPr lang="de-DE" dirty="0" err="1"/>
              <a:t>condensation</a:t>
            </a:r>
            <a:endParaRPr lang="de-DE" dirty="0"/>
          </a:p>
          <a:p>
            <a:endParaRPr lang="sv-SE" b="1" dirty="0"/>
          </a:p>
          <a:p>
            <a:r>
              <a:rPr lang="en-US" dirty="0"/>
              <a:t>Primary stability is an important factor in the success of implant placement. </a:t>
            </a:r>
            <a:r>
              <a:rPr lang="en-US" dirty="0" err="1" smtClean="0"/>
              <a:t>Xive</a:t>
            </a:r>
            <a:r>
              <a:rPr lang="en-US" dirty="0" smtClean="0"/>
              <a:t> </a:t>
            </a:r>
            <a:r>
              <a:rPr lang="en-US" dirty="0"/>
              <a:t>allows for excellent and tangible primary stability in every type of bone to be achieved with ease. With the patented combination of a bone-specific preparation protocol and a condensing thread design, </a:t>
            </a:r>
            <a:r>
              <a:rPr lang="en-US" dirty="0" err="1" smtClean="0"/>
              <a:t>Xive</a:t>
            </a:r>
            <a:r>
              <a:rPr lang="en-US" dirty="0" smtClean="0"/>
              <a:t> </a:t>
            </a:r>
            <a:r>
              <a:rPr lang="en-US" dirty="0"/>
              <a:t>provides predictable treatment outcomes for all implant-prosthetic indications in all types of bone.</a:t>
            </a:r>
            <a:br>
              <a:rPr lang="en-US" dirty="0"/>
            </a:br>
            <a:endParaRPr lang="en-US" dirty="0"/>
          </a:p>
          <a:p>
            <a:r>
              <a:rPr lang="sv-SE" b="1" dirty="0"/>
              <a:t>Bone-</a:t>
            </a:r>
            <a:r>
              <a:rPr lang="sv-SE" b="1" dirty="0" err="1"/>
              <a:t>specific</a:t>
            </a:r>
            <a:r>
              <a:rPr lang="sv-SE" b="1" dirty="0"/>
              <a:t> preparation </a:t>
            </a:r>
            <a:r>
              <a:rPr lang="sv-SE" b="1" dirty="0" err="1"/>
              <a:t>protocol</a:t>
            </a:r>
            <a:endParaRPr lang="sv-SE" dirty="0"/>
          </a:p>
          <a:p>
            <a:r>
              <a:rPr lang="en-US" dirty="0"/>
              <a:t>Preparation of the implant site is the first step towards optimal stability. With </a:t>
            </a:r>
            <a:r>
              <a:rPr lang="en-US" dirty="0" err="1" smtClean="0"/>
              <a:t>Xive</a:t>
            </a:r>
            <a:r>
              <a:rPr lang="en-US" dirty="0" smtClean="0"/>
              <a:t>, </a:t>
            </a:r>
            <a:r>
              <a:rPr lang="en-US" dirty="0"/>
              <a:t>you can modify the surgical protocol during preparation depending on the bone quality. The depth of the final </a:t>
            </a:r>
            <a:r>
              <a:rPr lang="en-US" dirty="0" err="1"/>
              <a:t>crestal</a:t>
            </a:r>
            <a:r>
              <a:rPr lang="en-US" dirty="0"/>
              <a:t> drilling and, in bone class D I, additional tapping will allow you to control the degree of bone condensation and with it the torques achieved during placement.</a:t>
            </a:r>
            <a:br>
              <a:rPr lang="en-US" dirty="0"/>
            </a:br>
            <a:endParaRPr lang="en-US" dirty="0"/>
          </a:p>
          <a:p>
            <a:r>
              <a:rPr lang="sv-SE" b="1" dirty="0"/>
              <a:t>Bone-</a:t>
            </a:r>
            <a:r>
              <a:rPr lang="sv-SE" b="1" dirty="0" err="1"/>
              <a:t>condensing</a:t>
            </a:r>
            <a:r>
              <a:rPr lang="sv-SE" b="1" dirty="0"/>
              <a:t> </a:t>
            </a:r>
            <a:r>
              <a:rPr lang="sv-SE" b="1" dirty="0" err="1"/>
              <a:t>thread</a:t>
            </a:r>
            <a:r>
              <a:rPr lang="sv-SE" b="1" dirty="0"/>
              <a:t> design</a:t>
            </a:r>
            <a:endParaRPr lang="sv-SE" dirty="0"/>
          </a:p>
          <a:p>
            <a:r>
              <a:rPr lang="en-US" dirty="0"/>
              <a:t>In interaction with the bone-specific preparation protocol, the extended </a:t>
            </a:r>
            <a:r>
              <a:rPr lang="en-US" dirty="0" err="1"/>
              <a:t>crestal</a:t>
            </a:r>
            <a:r>
              <a:rPr lang="en-US" dirty="0"/>
              <a:t> section of the </a:t>
            </a:r>
            <a:r>
              <a:rPr lang="en-US" dirty="0" err="1" smtClean="0"/>
              <a:t>Xive</a:t>
            </a:r>
            <a:r>
              <a:rPr lang="en-US" dirty="0" smtClean="0"/>
              <a:t> </a:t>
            </a:r>
            <a:r>
              <a:rPr lang="en-US" dirty="0"/>
              <a:t>implant condenses the </a:t>
            </a:r>
            <a:r>
              <a:rPr lang="en-US" dirty="0" err="1"/>
              <a:t>peri</a:t>
            </a:r>
            <a:r>
              <a:rPr lang="en-US" dirty="0"/>
              <a:t>-implant bone </a:t>
            </a:r>
            <a:r>
              <a:rPr lang="en-US" dirty="0" err="1"/>
              <a:t>atraumatically</a:t>
            </a:r>
            <a:r>
              <a:rPr lang="en-US" dirty="0"/>
              <a:t> during insertion. This internal condensation principle achieves tangible primary stability even in very soft bone and compromised bone sites. The self-cutting apical thread supersedes the need for pre-tapping in bone class II to IV and supports optimal primary stability of the implant.</a:t>
            </a:r>
            <a:endParaRPr lang="sv-SE" dirty="0"/>
          </a:p>
        </p:txBody>
      </p:sp>
      <p:sp>
        <p:nvSpPr>
          <p:cNvPr id="4" name="Slide Number Placeholder 3"/>
          <p:cNvSpPr>
            <a:spLocks noGrp="1"/>
          </p:cNvSpPr>
          <p:nvPr>
            <p:ph type="sldNum" sz="quarter" idx="10"/>
          </p:nvPr>
        </p:nvSpPr>
        <p:spPr/>
        <p:txBody>
          <a:bodyPr/>
          <a:lstStyle/>
          <a:p>
            <a:fld id="{49436F85-577F-4A92-A47F-D540A2BCC821}" type="slidenum">
              <a:rPr lang="en-GB" smtClean="0"/>
              <a:t>4</a:t>
            </a:fld>
            <a:endParaRPr lang="en-GB"/>
          </a:p>
        </p:txBody>
      </p:sp>
    </p:spTree>
    <p:extLst>
      <p:ext uri="{BB962C8B-B14F-4D97-AF65-F5344CB8AC3E}">
        <p14:creationId xmlns:p14="http://schemas.microsoft.com/office/powerpoint/2010/main" val="3292236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308">
              <a:defRPr/>
            </a:pPr>
            <a:r>
              <a:rPr lang="sv-SE" dirty="0"/>
              <a:t>Images (</a:t>
            </a:r>
            <a:r>
              <a:rPr lang="sv-SE" dirty="0" err="1"/>
              <a:t>left</a:t>
            </a:r>
            <a:r>
              <a:rPr lang="sv-SE" dirty="0"/>
              <a:t> – right)</a:t>
            </a:r>
          </a:p>
          <a:p>
            <a:r>
              <a:rPr lang="en-US" dirty="0"/>
              <a:t>1 | 1_SEM (3000 x) of FRIADENT plus surface structure. </a:t>
            </a:r>
            <a:r>
              <a:rPr lang="en-US" dirty="0" err="1"/>
              <a:t>Bimodular</a:t>
            </a:r>
            <a:r>
              <a:rPr lang="en-US" dirty="0"/>
              <a:t> morphology with </a:t>
            </a:r>
            <a:r>
              <a:rPr lang="en-US" dirty="0" err="1"/>
              <a:t>micropores</a:t>
            </a:r>
            <a:r>
              <a:rPr lang="en-US" dirty="0"/>
              <a:t> (0.5-1 </a:t>
            </a:r>
            <a:r>
              <a:rPr lang="en-US" dirty="0" err="1"/>
              <a:t>μm</a:t>
            </a:r>
            <a:r>
              <a:rPr lang="en-US" dirty="0"/>
              <a:t>) in macrostructure.</a:t>
            </a:r>
          </a:p>
          <a:p>
            <a:r>
              <a:rPr lang="de-DE" dirty="0"/>
              <a:t>2 | </a:t>
            </a:r>
            <a:r>
              <a:rPr lang="en-US" dirty="0"/>
              <a:t>Initial contact and anchorage of an osteoblast by thread-like extensions (</a:t>
            </a:r>
            <a:r>
              <a:rPr lang="en-US" dirty="0" err="1"/>
              <a:t>filopodia</a:t>
            </a:r>
            <a:r>
              <a:rPr lang="en-US" dirty="0"/>
              <a:t>) on the FRIADENT plus surface. </a:t>
            </a:r>
            <a:endParaRPr lang="de-DE" dirty="0"/>
          </a:p>
          <a:p>
            <a:r>
              <a:rPr lang="de-DE" dirty="0"/>
              <a:t>3 | </a:t>
            </a:r>
            <a:r>
              <a:rPr lang="sv-SE" dirty="0"/>
              <a:t>Cells on FRIADENT plus </a:t>
            </a:r>
            <a:r>
              <a:rPr lang="sv-SE" dirty="0" err="1"/>
              <a:t>typically</a:t>
            </a:r>
            <a:r>
              <a:rPr lang="sv-SE" dirty="0"/>
              <a:t> form </a:t>
            </a:r>
            <a:r>
              <a:rPr lang="sv-SE" dirty="0" err="1"/>
              <a:t>widespread</a:t>
            </a:r>
            <a:r>
              <a:rPr lang="sv-SE" dirty="0"/>
              <a:t> </a:t>
            </a:r>
            <a:r>
              <a:rPr lang="sv-SE" dirty="0" err="1"/>
              <a:t>multifocal</a:t>
            </a:r>
            <a:r>
              <a:rPr lang="sv-SE" dirty="0"/>
              <a:t> </a:t>
            </a:r>
            <a:r>
              <a:rPr lang="sv-SE" dirty="0" err="1"/>
              <a:t>contacts</a:t>
            </a:r>
            <a:r>
              <a:rPr lang="sv-SE" dirty="0"/>
              <a:t>, </a:t>
            </a:r>
            <a:r>
              <a:rPr lang="sv-SE" dirty="0" err="1"/>
              <a:t>connecting</a:t>
            </a:r>
            <a:r>
              <a:rPr lang="sv-SE" dirty="0"/>
              <a:t> </a:t>
            </a:r>
            <a:r>
              <a:rPr lang="sv-SE" dirty="0" err="1"/>
              <a:t>each</a:t>
            </a:r>
            <a:r>
              <a:rPr lang="sv-SE" dirty="0"/>
              <a:t> </a:t>
            </a:r>
            <a:r>
              <a:rPr lang="sv-SE" dirty="0" err="1"/>
              <a:t>other</a:t>
            </a:r>
            <a:r>
              <a:rPr lang="sv-SE" dirty="0"/>
              <a:t>, </a:t>
            </a:r>
            <a:r>
              <a:rPr lang="sv-SE" dirty="0" err="1"/>
              <a:t>spanning</a:t>
            </a:r>
            <a:r>
              <a:rPr lang="sv-SE" dirty="0"/>
              <a:t> </a:t>
            </a:r>
            <a:r>
              <a:rPr lang="sv-SE" dirty="0" err="1"/>
              <a:t>surface</a:t>
            </a:r>
            <a:r>
              <a:rPr lang="sv-SE" dirty="0"/>
              <a:t> </a:t>
            </a:r>
            <a:r>
              <a:rPr lang="sv-SE" dirty="0" err="1"/>
              <a:t>pores</a:t>
            </a:r>
            <a:r>
              <a:rPr lang="sv-SE" dirty="0"/>
              <a:t> and </a:t>
            </a:r>
            <a:r>
              <a:rPr lang="sv-SE" dirty="0" err="1"/>
              <a:t>cavities</a:t>
            </a:r>
            <a:r>
              <a:rPr lang="sv-SE" dirty="0"/>
              <a:t> over long </a:t>
            </a:r>
            <a:r>
              <a:rPr lang="sv-SE" dirty="0" err="1"/>
              <a:t>distance</a:t>
            </a:r>
            <a:r>
              <a:rPr lang="sv-SE" dirty="0"/>
              <a:t>. Cell </a:t>
            </a:r>
            <a:r>
              <a:rPr lang="sv-SE" dirty="0" err="1"/>
              <a:t>chains</a:t>
            </a:r>
            <a:r>
              <a:rPr lang="sv-SE" dirty="0"/>
              <a:t> </a:t>
            </a:r>
            <a:r>
              <a:rPr lang="sv-SE" dirty="0" err="1"/>
              <a:t>consist</a:t>
            </a:r>
            <a:r>
              <a:rPr lang="sv-SE" dirty="0"/>
              <a:t> </a:t>
            </a:r>
            <a:r>
              <a:rPr lang="sv-SE" dirty="0" err="1"/>
              <a:t>of</a:t>
            </a:r>
            <a:r>
              <a:rPr lang="sv-SE" dirty="0"/>
              <a:t> 3 </a:t>
            </a:r>
            <a:r>
              <a:rPr lang="sv-SE" dirty="0" err="1"/>
              <a:t>to</a:t>
            </a:r>
            <a:r>
              <a:rPr lang="sv-SE" dirty="0"/>
              <a:t> 6 cells, </a:t>
            </a:r>
            <a:r>
              <a:rPr lang="sv-SE" dirty="0" err="1"/>
              <a:t>each</a:t>
            </a:r>
            <a:r>
              <a:rPr lang="sv-SE" dirty="0"/>
              <a:t> approx. 30 </a:t>
            </a:r>
            <a:r>
              <a:rPr lang="el-GR" dirty="0"/>
              <a:t>μ</a:t>
            </a:r>
            <a:r>
              <a:rPr lang="sv-SE" dirty="0"/>
              <a:t>m long (</a:t>
            </a:r>
            <a:r>
              <a:rPr lang="sv-SE" dirty="0" err="1"/>
              <a:t>Figs</a:t>
            </a:r>
            <a:r>
              <a:rPr lang="sv-SE" dirty="0"/>
              <a:t>. 1–3 </a:t>
            </a:r>
            <a:r>
              <a:rPr lang="sv-SE" dirty="0" err="1"/>
              <a:t>courtesy</a:t>
            </a:r>
            <a:r>
              <a:rPr lang="sv-SE" dirty="0"/>
              <a:t> </a:t>
            </a:r>
            <a:r>
              <a:rPr lang="sv-SE" dirty="0" err="1"/>
              <a:t>of</a:t>
            </a:r>
            <a:r>
              <a:rPr lang="sv-SE" dirty="0"/>
              <a:t> R. </a:t>
            </a:r>
            <a:r>
              <a:rPr lang="sv-SE" dirty="0" err="1"/>
              <a:t>Sammons</a:t>
            </a:r>
            <a:r>
              <a:rPr lang="sv-SE" dirty="0"/>
              <a:t> et al., Birmingham, UK).</a:t>
            </a:r>
            <a:br>
              <a:rPr lang="sv-SE" dirty="0"/>
            </a:br>
            <a:r>
              <a:rPr lang="en-US" dirty="0"/>
              <a:t>4 |</a:t>
            </a:r>
            <a:r>
              <a:rPr lang="sv-SE" dirty="0"/>
              <a:t> </a:t>
            </a:r>
            <a:r>
              <a:rPr lang="en-US" dirty="0"/>
              <a:t>Cut-out of one thread of a </a:t>
            </a:r>
            <a:r>
              <a:rPr lang="en-US" dirty="0" err="1" smtClean="0"/>
              <a:t>Xive</a:t>
            </a:r>
            <a:r>
              <a:rPr lang="en-US" dirty="0" smtClean="0"/>
              <a:t> </a:t>
            </a:r>
            <a:r>
              <a:rPr lang="en-US" dirty="0"/>
              <a:t>plus implant (20 x magnification). Arrows indicate homogenous bone line (red) between threads (courtesy of A. </a:t>
            </a:r>
            <a:r>
              <a:rPr lang="en-US" dirty="0" err="1"/>
              <a:t>Piattelli</a:t>
            </a:r>
            <a:r>
              <a:rPr lang="en-US" dirty="0"/>
              <a:t>, Chieti, Italy).</a:t>
            </a:r>
            <a:endParaRPr lang="sv-SE" dirty="0"/>
          </a:p>
          <a:p>
            <a:endParaRPr lang="sv-SE" dirty="0"/>
          </a:p>
          <a:p>
            <a:r>
              <a:rPr lang="sv-SE" u="sng" dirty="0"/>
              <a:t>FRIADENT plus and </a:t>
            </a:r>
            <a:r>
              <a:rPr lang="sv-SE" u="sng" dirty="0" err="1"/>
              <a:t>ActiveBoneControl</a:t>
            </a:r>
            <a:r>
              <a:rPr lang="sv-SE" u="sng" dirty="0"/>
              <a:t> – the </a:t>
            </a:r>
            <a:r>
              <a:rPr lang="sv-SE" u="sng" dirty="0" err="1"/>
              <a:t>perfect</a:t>
            </a:r>
            <a:r>
              <a:rPr lang="sv-SE" u="sng" dirty="0"/>
              <a:t> match</a:t>
            </a:r>
          </a:p>
          <a:p>
            <a:r>
              <a:rPr lang="sv-SE" dirty="0"/>
              <a:t>In combination with ActiveBoneControl, the increased bone formation in the initial healing phase of </a:t>
            </a:r>
            <a:r>
              <a:rPr lang="sv-SE" dirty="0" smtClean="0"/>
              <a:t>Xive </a:t>
            </a:r>
            <a:r>
              <a:rPr lang="sv-SE" dirty="0"/>
              <a:t>implants provides ideal conditions for high primary stability and the option for immediate restoration, even in difficult clincial situations, for a predictable treatment outcome.</a:t>
            </a:r>
          </a:p>
          <a:p>
            <a:pPr defTabSz="931308">
              <a:defRPr/>
            </a:pPr>
            <a:endParaRPr lang="sv-SE" dirty="0"/>
          </a:p>
          <a:p>
            <a:pPr defTabSz="931308">
              <a:defRPr/>
            </a:pPr>
            <a:r>
              <a:rPr lang="sv-SE" u="sng" dirty="0" err="1"/>
              <a:t>Key</a:t>
            </a:r>
            <a:r>
              <a:rPr lang="sv-SE" u="sng" dirty="0"/>
              <a:t> </a:t>
            </a:r>
            <a:r>
              <a:rPr lang="sv-SE" u="sng" dirty="0" err="1"/>
              <a:t>benefits</a:t>
            </a:r>
            <a:r>
              <a:rPr lang="sv-SE" u="sng" dirty="0"/>
              <a:t> </a:t>
            </a:r>
            <a:r>
              <a:rPr lang="sv-SE" u="sng" dirty="0" err="1"/>
              <a:t>of</a:t>
            </a:r>
            <a:r>
              <a:rPr lang="sv-SE" u="sng" dirty="0"/>
              <a:t> FRIADENT plus </a:t>
            </a:r>
            <a:r>
              <a:rPr lang="sv-SE" u="sng" dirty="0" err="1"/>
              <a:t>surface</a:t>
            </a:r>
            <a:endParaRPr lang="sv-SE" u="sng" dirty="0"/>
          </a:p>
          <a:p>
            <a:pPr marL="174619" indent="-174619" defTabSz="931308">
              <a:buFont typeface="Arial" panose="020B0604020202020204" pitchFamily="34" charset="0"/>
              <a:buChar char="•"/>
              <a:defRPr/>
            </a:pPr>
            <a:r>
              <a:rPr lang="sv-SE" b="1" dirty="0"/>
              <a:t>Outstanding </a:t>
            </a:r>
            <a:r>
              <a:rPr lang="sv-SE" b="1" dirty="0" err="1"/>
              <a:t>wetting</a:t>
            </a:r>
            <a:r>
              <a:rPr lang="sv-SE" b="1" dirty="0"/>
              <a:t> </a:t>
            </a:r>
            <a:r>
              <a:rPr lang="sv-SE" b="1" dirty="0" err="1"/>
              <a:t>properties</a:t>
            </a:r>
            <a:r>
              <a:rPr lang="sv-SE" b="1" dirty="0"/>
              <a:t> </a:t>
            </a:r>
            <a:r>
              <a:rPr lang="sv-SE" dirty="0"/>
              <a:t>for </a:t>
            </a:r>
            <a:r>
              <a:rPr lang="sv-SE" dirty="0" err="1"/>
              <a:t>activation</a:t>
            </a:r>
            <a:r>
              <a:rPr lang="sv-SE" dirty="0"/>
              <a:t> </a:t>
            </a:r>
            <a:r>
              <a:rPr lang="sv-SE" dirty="0" err="1"/>
              <a:t>of</a:t>
            </a:r>
            <a:r>
              <a:rPr lang="sv-SE" dirty="0"/>
              <a:t> the </a:t>
            </a:r>
            <a:r>
              <a:rPr lang="sv-SE" dirty="0" err="1"/>
              <a:t>primary</a:t>
            </a:r>
            <a:r>
              <a:rPr lang="sv-SE" dirty="0"/>
              <a:t> cell apposition</a:t>
            </a:r>
          </a:p>
          <a:p>
            <a:pPr marL="174619" indent="-174619" defTabSz="931308">
              <a:buFont typeface="Arial" panose="020B0604020202020204" pitchFamily="34" charset="0"/>
              <a:buChar char="•"/>
              <a:defRPr/>
            </a:pPr>
            <a:r>
              <a:rPr lang="sv-SE" b="1" dirty="0" err="1"/>
              <a:t>Unique</a:t>
            </a:r>
            <a:r>
              <a:rPr lang="sv-SE" b="1" dirty="0"/>
              <a:t>, </a:t>
            </a:r>
            <a:r>
              <a:rPr lang="sv-SE" b="1" dirty="0" err="1"/>
              <a:t>three-dimensional</a:t>
            </a:r>
            <a:r>
              <a:rPr lang="sv-SE" b="1" dirty="0"/>
              <a:t> </a:t>
            </a:r>
            <a:r>
              <a:rPr lang="sv-SE" b="1" dirty="0" err="1"/>
              <a:t>microdesign</a:t>
            </a:r>
            <a:r>
              <a:rPr lang="sv-SE" b="1" dirty="0"/>
              <a:t> </a:t>
            </a:r>
            <a:r>
              <a:rPr lang="sv-SE" dirty="0" err="1"/>
              <a:t>that</a:t>
            </a:r>
            <a:r>
              <a:rPr lang="sv-SE" dirty="0"/>
              <a:t> </a:t>
            </a:r>
            <a:r>
              <a:rPr lang="sv-SE" dirty="0" err="1"/>
              <a:t>promotes</a:t>
            </a:r>
            <a:r>
              <a:rPr lang="sv-SE" dirty="0"/>
              <a:t> the apposition </a:t>
            </a:r>
            <a:r>
              <a:rPr lang="sv-SE" dirty="0" err="1"/>
              <a:t>of</a:t>
            </a:r>
            <a:r>
              <a:rPr lang="sv-SE" dirty="0"/>
              <a:t> </a:t>
            </a:r>
            <a:r>
              <a:rPr lang="sv-SE" dirty="0" err="1"/>
              <a:t>bone-forming</a:t>
            </a:r>
            <a:r>
              <a:rPr lang="sv-SE" dirty="0"/>
              <a:t> cells and </a:t>
            </a:r>
            <a:r>
              <a:rPr lang="sv-SE" dirty="0" err="1"/>
              <a:t>subsequently</a:t>
            </a:r>
            <a:r>
              <a:rPr lang="sv-SE" dirty="0"/>
              <a:t> optimum </a:t>
            </a:r>
            <a:r>
              <a:rPr lang="sv-SE" dirty="0" err="1"/>
              <a:t>osseointegration</a:t>
            </a:r>
            <a:endParaRPr lang="sv-SE" dirty="0"/>
          </a:p>
          <a:p>
            <a:pPr marL="174619" indent="-174619" defTabSz="931308">
              <a:buFont typeface="Arial" panose="020B0604020202020204" pitchFamily="34" charset="0"/>
              <a:buChar char="•"/>
              <a:defRPr/>
            </a:pPr>
            <a:r>
              <a:rPr lang="sv-SE" b="1" dirty="0"/>
              <a:t>Intensive formation </a:t>
            </a:r>
            <a:r>
              <a:rPr lang="sv-SE" b="1" dirty="0" err="1"/>
              <a:t>of</a:t>
            </a:r>
            <a:r>
              <a:rPr lang="sv-SE" b="1" dirty="0"/>
              <a:t> new </a:t>
            </a:r>
            <a:r>
              <a:rPr lang="sv-SE" b="1" dirty="0" err="1"/>
              <a:t>bone</a:t>
            </a:r>
            <a:r>
              <a:rPr lang="sv-SE" b="1" dirty="0"/>
              <a:t> </a:t>
            </a:r>
            <a:r>
              <a:rPr lang="sv-SE" dirty="0" err="1"/>
              <a:t>with</a:t>
            </a:r>
            <a:r>
              <a:rPr lang="sv-SE" dirty="0"/>
              <a:t> </a:t>
            </a:r>
            <a:r>
              <a:rPr lang="sv-SE" dirty="0" err="1"/>
              <a:t>increased</a:t>
            </a:r>
            <a:r>
              <a:rPr lang="sv-SE" dirty="0"/>
              <a:t> </a:t>
            </a:r>
            <a:r>
              <a:rPr lang="sv-SE" dirty="0" err="1"/>
              <a:t>bone</a:t>
            </a:r>
            <a:r>
              <a:rPr lang="sv-SE" dirty="0"/>
              <a:t> </a:t>
            </a:r>
            <a:r>
              <a:rPr lang="sv-SE" dirty="0" err="1"/>
              <a:t>maturation</a:t>
            </a:r>
            <a:r>
              <a:rPr lang="sv-SE" dirty="0"/>
              <a:t> in the </a:t>
            </a:r>
            <a:r>
              <a:rPr lang="sv-SE" dirty="0" err="1"/>
              <a:t>early</a:t>
            </a:r>
            <a:r>
              <a:rPr lang="sv-SE" dirty="0"/>
              <a:t> </a:t>
            </a:r>
            <a:r>
              <a:rPr lang="sv-SE" dirty="0" err="1"/>
              <a:t>stages</a:t>
            </a:r>
            <a:r>
              <a:rPr lang="sv-SE" dirty="0"/>
              <a:t> for </a:t>
            </a:r>
            <a:r>
              <a:rPr lang="sv-SE" dirty="0" err="1"/>
              <a:t>high</a:t>
            </a:r>
            <a:r>
              <a:rPr lang="sv-SE" dirty="0"/>
              <a:t> </a:t>
            </a:r>
            <a:r>
              <a:rPr lang="sv-SE" dirty="0" err="1"/>
              <a:t>stability</a:t>
            </a:r>
            <a:r>
              <a:rPr lang="sv-SE" dirty="0"/>
              <a:t> at the interface</a:t>
            </a:r>
          </a:p>
        </p:txBody>
      </p:sp>
      <p:sp>
        <p:nvSpPr>
          <p:cNvPr id="4" name="Slide Number Placeholder 3"/>
          <p:cNvSpPr>
            <a:spLocks noGrp="1"/>
          </p:cNvSpPr>
          <p:nvPr>
            <p:ph type="sldNum" sz="quarter" idx="10"/>
          </p:nvPr>
        </p:nvSpPr>
        <p:spPr/>
        <p:txBody>
          <a:bodyPr/>
          <a:lstStyle/>
          <a:p>
            <a:fld id="{49436F85-577F-4A92-A47F-D540A2BCC821}" type="slidenum">
              <a:rPr lang="en-GB" smtClean="0"/>
              <a:t>5</a:t>
            </a:fld>
            <a:endParaRPr lang="en-GB"/>
          </a:p>
        </p:txBody>
      </p:sp>
    </p:spTree>
    <p:extLst>
      <p:ext uri="{BB962C8B-B14F-4D97-AF65-F5344CB8AC3E}">
        <p14:creationId xmlns:p14="http://schemas.microsoft.com/office/powerpoint/2010/main" val="4009473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 implant macrodesign and the implant abutment-interface in the emergence area play a critical role for long-term tissue maintenance and a successful outcome of implant restorations with optimal esthetic results. </a:t>
            </a:r>
          </a:p>
          <a:p>
            <a:endParaRPr lang="en-US" sz="900" dirty="0"/>
          </a:p>
          <a:p>
            <a:r>
              <a:rPr lang="en-US" sz="900" b="1" dirty="0"/>
              <a:t>Deep internal hex connection with high precision </a:t>
            </a:r>
            <a:endParaRPr lang="en-US" sz="900" dirty="0"/>
          </a:p>
          <a:p>
            <a:r>
              <a:rPr lang="en-US" sz="900" dirty="0"/>
              <a:t>An important feature of the subgingival </a:t>
            </a:r>
            <a:r>
              <a:rPr lang="en-US" sz="900" dirty="0" err="1"/>
              <a:t>Xive</a:t>
            </a:r>
            <a:r>
              <a:rPr lang="en-US" sz="900" dirty="0"/>
              <a:t> implant is the deep internal hex implant-abutment connection. The precise hexagon facilitates placement of the abutments in six defined positions. With parallel walls above and below the hex, the internal connection extends over a total length of approximately 3.5 mm. This provides high stability and minimizes micromovement between the implant and the abutment. </a:t>
            </a:r>
          </a:p>
          <a:p>
            <a:endParaRPr lang="en-US" sz="900" dirty="0"/>
          </a:p>
          <a:p>
            <a:r>
              <a:rPr lang="en-US" sz="900" b="1" dirty="0"/>
              <a:t>Gaining soft tissue through platform-switching </a:t>
            </a:r>
          </a:p>
          <a:p>
            <a:r>
              <a:rPr lang="en-US" sz="900" dirty="0"/>
              <a:t>The specific design of the beveled, structure-polished implant collar and an integrated option for platform-switching is a key feature of the </a:t>
            </a:r>
            <a:r>
              <a:rPr lang="en-US" sz="900" dirty="0" err="1"/>
              <a:t>Xive</a:t>
            </a:r>
            <a:r>
              <a:rPr lang="en-US" sz="900" dirty="0"/>
              <a:t> design. In combination with the use of reduced-diameter abutments, this results in a positive effect on the peri-implant tissues. To achieve a successful restoration following the platform-switching concept, it is essential not only to use the reduced-diameter final abutment, but to start also with a reduced-diameter cover screw and continue with the corresponding prosthetic components. The </a:t>
            </a:r>
            <a:r>
              <a:rPr lang="en-US" sz="900" dirty="0" err="1"/>
              <a:t>Xive</a:t>
            </a:r>
            <a:r>
              <a:rPr lang="en-US" sz="900" dirty="0"/>
              <a:t> prosthetic portfolio provides all of these components</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6</a:t>
            </a:fld>
            <a:endParaRPr lang="en-US" dirty="0"/>
          </a:p>
        </p:txBody>
      </p:sp>
    </p:spTree>
    <p:extLst>
      <p:ext uri="{BB962C8B-B14F-4D97-AF65-F5344CB8AC3E}">
        <p14:creationId xmlns:p14="http://schemas.microsoft.com/office/powerpoint/2010/main" val="3417303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900" dirty="0"/>
              <a:t>A </a:t>
            </a:r>
            <a:r>
              <a:rPr lang="sv-SE" sz="900" dirty="0" err="1"/>
              <a:t>range</a:t>
            </a:r>
            <a:r>
              <a:rPr lang="sv-SE" sz="900" dirty="0"/>
              <a:t> </a:t>
            </a:r>
            <a:r>
              <a:rPr lang="sv-SE" sz="900" dirty="0" err="1"/>
              <a:t>of</a:t>
            </a:r>
            <a:r>
              <a:rPr lang="sv-SE" sz="900" dirty="0"/>
              <a:t> pre-</a:t>
            </a:r>
            <a:r>
              <a:rPr lang="sv-SE" sz="900" dirty="0" err="1"/>
              <a:t>fabricated</a:t>
            </a:r>
            <a:r>
              <a:rPr lang="sv-SE" sz="900" dirty="0"/>
              <a:t> and patient-</a:t>
            </a:r>
            <a:r>
              <a:rPr lang="sv-SE" sz="900" dirty="0" err="1"/>
              <a:t>specific</a:t>
            </a:r>
            <a:r>
              <a:rPr lang="sv-SE" sz="900" dirty="0"/>
              <a:t> </a:t>
            </a:r>
            <a:r>
              <a:rPr lang="sv-SE" sz="900" dirty="0" err="1"/>
              <a:t>abutments</a:t>
            </a:r>
            <a:r>
              <a:rPr lang="sv-SE" sz="900" dirty="0"/>
              <a:t> </a:t>
            </a:r>
            <a:r>
              <a:rPr lang="sv-SE" sz="900" dirty="0" err="1"/>
              <a:t>provides</a:t>
            </a:r>
            <a:r>
              <a:rPr lang="sv-SE" sz="900" dirty="0"/>
              <a:t> </a:t>
            </a:r>
            <a:r>
              <a:rPr lang="sv-SE" sz="900" dirty="0" err="1"/>
              <a:t>versatility</a:t>
            </a:r>
            <a:r>
              <a:rPr lang="sv-SE" sz="900" dirty="0"/>
              <a:t> in </a:t>
            </a:r>
            <a:r>
              <a:rPr lang="sv-SE" sz="900" dirty="0" err="1"/>
              <a:t>prosthetics</a:t>
            </a:r>
            <a:r>
              <a:rPr lang="sv-SE" sz="900" dirty="0"/>
              <a:t>, </a:t>
            </a:r>
            <a:r>
              <a:rPr lang="sv-SE" sz="900" dirty="0" err="1"/>
              <a:t>both</a:t>
            </a:r>
            <a:r>
              <a:rPr lang="sv-SE" sz="900" dirty="0"/>
              <a:t> on </a:t>
            </a:r>
            <a:r>
              <a:rPr lang="sv-SE" sz="900" dirty="0" err="1"/>
              <a:t>implant</a:t>
            </a:r>
            <a:r>
              <a:rPr lang="sv-SE" sz="900" dirty="0"/>
              <a:t>- and </a:t>
            </a:r>
            <a:r>
              <a:rPr lang="sv-SE" sz="900" dirty="0" err="1"/>
              <a:t>abutment-level</a:t>
            </a:r>
            <a:r>
              <a:rPr lang="sv-SE" sz="900" dirty="0"/>
              <a:t>, </a:t>
            </a:r>
            <a:r>
              <a:rPr lang="sv-SE" sz="900" dirty="0" err="1"/>
              <a:t>including</a:t>
            </a:r>
            <a:r>
              <a:rPr lang="sv-SE" sz="900" dirty="0"/>
              <a:t> </a:t>
            </a:r>
            <a:r>
              <a:rPr lang="sv-SE" sz="900" dirty="0" err="1"/>
              <a:t>immediate</a:t>
            </a:r>
            <a:r>
              <a:rPr lang="sv-SE" sz="900" dirty="0"/>
              <a:t> restorations for </a:t>
            </a:r>
            <a:r>
              <a:rPr lang="sv-SE" sz="900" dirty="0" err="1"/>
              <a:t>any</a:t>
            </a:r>
            <a:r>
              <a:rPr lang="sv-SE" sz="900" dirty="0"/>
              <a:t> </a:t>
            </a:r>
            <a:r>
              <a:rPr lang="sv-SE" sz="900" dirty="0" err="1"/>
              <a:t>possible</a:t>
            </a:r>
            <a:r>
              <a:rPr lang="sv-SE" sz="900" dirty="0"/>
              <a:t> </a:t>
            </a:r>
            <a:r>
              <a:rPr lang="sv-SE" sz="900" dirty="0" err="1"/>
              <a:t>indication</a:t>
            </a:r>
            <a:r>
              <a:rPr lang="sv-SE" sz="900" dirty="0"/>
              <a:t>. An </a:t>
            </a:r>
            <a:r>
              <a:rPr lang="sv-SE" sz="900" dirty="0" err="1"/>
              <a:t>internal</a:t>
            </a:r>
            <a:r>
              <a:rPr lang="sv-SE" sz="900" dirty="0"/>
              <a:t> </a:t>
            </a:r>
            <a:r>
              <a:rPr lang="sv-SE" sz="900" dirty="0" err="1"/>
              <a:t>butt</a:t>
            </a:r>
            <a:r>
              <a:rPr lang="sv-SE" sz="900" dirty="0"/>
              <a:t>-joint </a:t>
            </a:r>
            <a:r>
              <a:rPr lang="sv-SE" sz="900" dirty="0" err="1"/>
              <a:t>connection</a:t>
            </a:r>
            <a:r>
              <a:rPr lang="sv-SE" sz="900" dirty="0"/>
              <a:t> </a:t>
            </a:r>
            <a:r>
              <a:rPr lang="sv-SE" sz="900" dirty="0" err="1"/>
              <a:t>with</a:t>
            </a:r>
            <a:r>
              <a:rPr lang="sv-SE" sz="900" dirty="0"/>
              <a:t> </a:t>
            </a:r>
            <a:r>
              <a:rPr lang="sv-SE" sz="900" dirty="0" err="1"/>
              <a:t>self-guiding</a:t>
            </a:r>
            <a:r>
              <a:rPr lang="sv-SE" sz="900" dirty="0"/>
              <a:t> </a:t>
            </a:r>
            <a:r>
              <a:rPr lang="sv-SE" sz="900" dirty="0" err="1"/>
              <a:t>properties</a:t>
            </a:r>
            <a:r>
              <a:rPr lang="sv-SE" sz="900" dirty="0"/>
              <a:t> and color-</a:t>
            </a:r>
            <a:r>
              <a:rPr lang="sv-SE" sz="900" dirty="0" err="1"/>
              <a:t>coded</a:t>
            </a:r>
            <a:r>
              <a:rPr lang="sv-SE" sz="900" dirty="0"/>
              <a:t> or laser-</a:t>
            </a:r>
            <a:r>
              <a:rPr lang="sv-SE" sz="900" dirty="0" err="1"/>
              <a:t>marked</a:t>
            </a:r>
            <a:r>
              <a:rPr lang="sv-SE" sz="900" dirty="0"/>
              <a:t> </a:t>
            </a:r>
            <a:r>
              <a:rPr lang="sv-SE" sz="900" dirty="0" err="1"/>
              <a:t>components</a:t>
            </a:r>
            <a:r>
              <a:rPr lang="sv-SE" sz="900" dirty="0"/>
              <a:t> support </a:t>
            </a:r>
            <a:r>
              <a:rPr lang="sv-SE" sz="900" dirty="0" err="1"/>
              <a:t>error-free</a:t>
            </a:r>
            <a:r>
              <a:rPr lang="sv-SE" sz="900" dirty="0"/>
              <a:t> workflow.</a:t>
            </a:r>
          </a:p>
          <a:p>
            <a:endParaRPr lang="sv-SE" sz="900" dirty="0"/>
          </a:p>
          <a:p>
            <a:r>
              <a:rPr lang="en-US" sz="900" dirty="0"/>
              <a:t>The </a:t>
            </a:r>
            <a:r>
              <a:rPr lang="en-US" sz="900" dirty="0" err="1"/>
              <a:t>Xive</a:t>
            </a:r>
            <a:r>
              <a:rPr lang="en-US" sz="900" dirty="0"/>
              <a:t> individual concept consists of four coordinated treatment steps in which customizable pre-fabricated and fully individually shaped components of the </a:t>
            </a:r>
            <a:r>
              <a:rPr lang="en-US" sz="900" dirty="0" err="1"/>
              <a:t>Xive</a:t>
            </a:r>
            <a:r>
              <a:rPr lang="en-US" sz="900" dirty="0"/>
              <a:t> system can be used. The final restoration can be fabricated using the CAD/CAM option of a patient-specific Atlantis Abutment. </a:t>
            </a:r>
          </a:p>
          <a:p>
            <a:endParaRPr lang="en-US" sz="900" dirty="0"/>
          </a:p>
          <a:p>
            <a:r>
              <a:rPr lang="en-US" sz="900" dirty="0"/>
              <a:t>A patient-specific </a:t>
            </a:r>
            <a:r>
              <a:rPr lang="en-US" sz="900" dirty="0" err="1"/>
              <a:t>suprastructure</a:t>
            </a:r>
            <a:r>
              <a:rPr lang="en-US" sz="900" dirty="0"/>
              <a:t> on the </a:t>
            </a:r>
            <a:r>
              <a:rPr lang="en-US" sz="900" dirty="0" err="1"/>
              <a:t>Xive</a:t>
            </a:r>
            <a:r>
              <a:rPr lang="en-US" sz="900" dirty="0"/>
              <a:t> TG implant provides the advantages of a high precision, patient-specific restoration and the cost-effectiveness of a </a:t>
            </a:r>
            <a:r>
              <a:rPr lang="en-US" sz="900" dirty="0" err="1"/>
              <a:t>transgingival</a:t>
            </a:r>
            <a:r>
              <a:rPr lang="en-US" sz="900" dirty="0"/>
              <a:t> implant. Surgery performed in just one stage saves time and money and is comfortable for the patient. Due to the </a:t>
            </a:r>
            <a:r>
              <a:rPr lang="en-US" sz="900" dirty="0" err="1"/>
              <a:t>transgingival</a:t>
            </a:r>
            <a:r>
              <a:rPr lang="en-US" sz="900" dirty="0"/>
              <a:t> design of the implant, additional abutments are no longer necessary. </a:t>
            </a:r>
            <a:endParaRPr lang="sv-SE" sz="900" dirty="0"/>
          </a:p>
          <a:p>
            <a:endParaRPr lang="sv-SE" sz="900" dirty="0"/>
          </a:p>
          <a:p>
            <a:r>
              <a:rPr lang="sv-SE" sz="900" dirty="0"/>
              <a:t>Color-</a:t>
            </a:r>
            <a:r>
              <a:rPr lang="sv-SE" sz="900" dirty="0" err="1"/>
              <a:t>coded</a:t>
            </a:r>
            <a:r>
              <a:rPr lang="sv-SE" sz="900" dirty="0"/>
              <a:t> for </a:t>
            </a:r>
            <a:r>
              <a:rPr lang="sv-SE" sz="900" dirty="0" err="1"/>
              <a:t>easy</a:t>
            </a:r>
            <a:r>
              <a:rPr lang="sv-SE" sz="900" dirty="0"/>
              <a:t> handling and </a:t>
            </a:r>
            <a:r>
              <a:rPr lang="sv-SE" sz="900" dirty="0" err="1"/>
              <a:t>communication</a:t>
            </a:r>
            <a:r>
              <a:rPr lang="sv-SE" sz="900" dirty="0"/>
              <a:t> </a:t>
            </a:r>
            <a:r>
              <a:rPr lang="sv-SE" sz="900" dirty="0" err="1"/>
              <a:t>between</a:t>
            </a:r>
            <a:r>
              <a:rPr lang="sv-SE" sz="900" dirty="0"/>
              <a:t> oral </a:t>
            </a:r>
            <a:r>
              <a:rPr lang="sv-SE" sz="900" dirty="0" err="1"/>
              <a:t>surgeon</a:t>
            </a:r>
            <a:r>
              <a:rPr lang="sv-SE" sz="900" dirty="0"/>
              <a:t>, </a:t>
            </a:r>
            <a:r>
              <a:rPr lang="sv-SE" sz="900" dirty="0" err="1"/>
              <a:t>laboratory</a:t>
            </a:r>
            <a:r>
              <a:rPr lang="sv-SE" sz="900" dirty="0"/>
              <a:t> </a:t>
            </a:r>
            <a:r>
              <a:rPr lang="sv-SE" sz="900" dirty="0" err="1"/>
              <a:t>technician</a:t>
            </a:r>
            <a:r>
              <a:rPr lang="sv-SE" sz="900" dirty="0"/>
              <a:t> and dentist.</a:t>
            </a:r>
          </a:p>
          <a:p>
            <a:endParaRPr lang="sv-SE" sz="1000" dirty="0"/>
          </a:p>
          <a:p>
            <a:endParaRPr lang="sv-SE" sz="1000"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7</a:t>
            </a:fld>
            <a:endParaRPr lang="en-US"/>
          </a:p>
        </p:txBody>
      </p:sp>
    </p:spTree>
    <p:extLst>
      <p:ext uri="{BB962C8B-B14F-4D97-AF65-F5344CB8AC3E}">
        <p14:creationId xmlns:p14="http://schemas.microsoft.com/office/powerpoint/2010/main" val="1067796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900" dirty="0"/>
              <a:t>A </a:t>
            </a:r>
            <a:r>
              <a:rPr lang="sv-SE" sz="900" dirty="0" err="1"/>
              <a:t>study</a:t>
            </a:r>
            <a:r>
              <a:rPr lang="sv-SE" sz="900" dirty="0"/>
              <a:t> by </a:t>
            </a:r>
            <a:r>
              <a:rPr lang="sv-SE" sz="900" dirty="0" err="1"/>
              <a:t>Degidi</a:t>
            </a:r>
            <a:r>
              <a:rPr lang="sv-SE" sz="900" dirty="0"/>
              <a:t> et al. </a:t>
            </a:r>
            <a:r>
              <a:rPr lang="sv-SE" sz="900" dirty="0" err="1"/>
              <a:t>including</a:t>
            </a:r>
            <a:r>
              <a:rPr lang="sv-SE" sz="900" dirty="0"/>
              <a:t> </a:t>
            </a:r>
            <a:r>
              <a:rPr lang="sv-SE" sz="900" dirty="0" err="1"/>
              <a:t>more</a:t>
            </a:r>
            <a:r>
              <a:rPr lang="sv-SE" sz="900" dirty="0"/>
              <a:t> </a:t>
            </a:r>
            <a:r>
              <a:rPr lang="sv-SE" sz="900" dirty="0" err="1"/>
              <a:t>than</a:t>
            </a:r>
            <a:r>
              <a:rPr lang="sv-SE" sz="900" dirty="0"/>
              <a:t> 4,000 </a:t>
            </a:r>
            <a:r>
              <a:rPr lang="sv-SE" sz="900" dirty="0" err="1"/>
              <a:t>Xive</a:t>
            </a:r>
            <a:r>
              <a:rPr lang="sv-SE" sz="900" dirty="0"/>
              <a:t> </a:t>
            </a:r>
            <a:r>
              <a:rPr lang="sv-SE" sz="900" dirty="0" err="1"/>
              <a:t>implants</a:t>
            </a:r>
            <a:r>
              <a:rPr lang="sv-SE" sz="900" dirty="0"/>
              <a:t> in 2011 </a:t>
            </a:r>
            <a:r>
              <a:rPr lang="sv-SE" sz="900" dirty="0" err="1"/>
              <a:t>confirms</a:t>
            </a:r>
            <a:r>
              <a:rPr lang="sv-SE" sz="900" dirty="0"/>
              <a:t> </a:t>
            </a:r>
            <a:r>
              <a:rPr lang="sv-SE" sz="900" dirty="0" err="1"/>
              <a:t>high</a:t>
            </a:r>
            <a:r>
              <a:rPr lang="sv-SE" sz="900" dirty="0"/>
              <a:t> </a:t>
            </a:r>
            <a:r>
              <a:rPr lang="sv-SE" sz="900" dirty="0" err="1"/>
              <a:t>survival</a:t>
            </a:r>
            <a:r>
              <a:rPr lang="sv-SE" sz="900" dirty="0"/>
              <a:t> rates, </a:t>
            </a:r>
            <a:r>
              <a:rPr lang="sv-SE" sz="900" dirty="0" err="1"/>
              <a:t>even</a:t>
            </a:r>
            <a:r>
              <a:rPr lang="sv-SE" sz="900" dirty="0"/>
              <a:t> in </a:t>
            </a:r>
            <a:r>
              <a:rPr lang="sv-SE" sz="900" dirty="0" err="1"/>
              <a:t>immediate</a:t>
            </a:r>
            <a:r>
              <a:rPr lang="sv-SE" sz="900" dirty="0"/>
              <a:t> </a:t>
            </a:r>
            <a:r>
              <a:rPr lang="sv-SE" sz="900" dirty="0" err="1"/>
              <a:t>implant</a:t>
            </a:r>
            <a:r>
              <a:rPr lang="sv-SE" sz="900" dirty="0"/>
              <a:t> </a:t>
            </a:r>
            <a:r>
              <a:rPr lang="sv-SE" sz="900" dirty="0" err="1"/>
              <a:t>placement</a:t>
            </a:r>
            <a:r>
              <a:rPr lang="sv-SE" sz="900" dirty="0"/>
              <a:t>. </a:t>
            </a:r>
          </a:p>
          <a:p>
            <a:endParaRPr lang="sv-SE" sz="900" dirty="0"/>
          </a:p>
          <a:p>
            <a:r>
              <a:rPr lang="sv-SE" sz="900" dirty="0"/>
              <a:t>A </a:t>
            </a:r>
            <a:r>
              <a:rPr lang="sv-SE" sz="900" dirty="0" err="1"/>
              <a:t>clinical</a:t>
            </a:r>
            <a:r>
              <a:rPr lang="sv-SE" sz="900" dirty="0"/>
              <a:t> </a:t>
            </a:r>
            <a:r>
              <a:rPr lang="sv-SE" sz="900" dirty="0" err="1"/>
              <a:t>investigation</a:t>
            </a:r>
            <a:r>
              <a:rPr lang="sv-SE" sz="900" dirty="0"/>
              <a:t> </a:t>
            </a:r>
            <a:r>
              <a:rPr lang="sv-SE" sz="900" dirty="0" err="1"/>
              <a:t>of</a:t>
            </a:r>
            <a:r>
              <a:rPr lang="sv-SE" sz="900" dirty="0"/>
              <a:t> 4,135 </a:t>
            </a:r>
            <a:r>
              <a:rPr lang="sv-SE" sz="900" dirty="0" err="1"/>
              <a:t>Xive</a:t>
            </a:r>
            <a:r>
              <a:rPr lang="sv-SE" sz="900" dirty="0"/>
              <a:t> </a:t>
            </a:r>
            <a:r>
              <a:rPr lang="sv-SE" sz="900" dirty="0" err="1"/>
              <a:t>implants</a:t>
            </a:r>
            <a:r>
              <a:rPr lang="sv-SE" sz="900" dirty="0"/>
              <a:t> by </a:t>
            </a:r>
            <a:r>
              <a:rPr lang="sv-SE" sz="900" dirty="0" err="1"/>
              <a:t>Degidi</a:t>
            </a:r>
            <a:r>
              <a:rPr lang="sv-SE" sz="900" dirty="0"/>
              <a:t>, </a:t>
            </a:r>
            <a:r>
              <a:rPr lang="sv-SE" sz="900" dirty="0" err="1"/>
              <a:t>Daprile</a:t>
            </a:r>
            <a:r>
              <a:rPr lang="sv-SE" sz="900" dirty="0"/>
              <a:t> and </a:t>
            </a:r>
            <a:r>
              <a:rPr lang="sv-SE" sz="900" dirty="0" err="1"/>
              <a:t>Piattelli</a:t>
            </a:r>
            <a:r>
              <a:rPr lang="sv-SE" sz="900" dirty="0"/>
              <a:t> </a:t>
            </a:r>
            <a:r>
              <a:rPr lang="sv-SE" sz="900" dirty="0" err="1"/>
              <a:t>using</a:t>
            </a:r>
            <a:r>
              <a:rPr lang="sv-SE" sz="900" dirty="0"/>
              <a:t> </a:t>
            </a:r>
            <a:r>
              <a:rPr lang="sv-SE" sz="900" dirty="0" err="1"/>
              <a:t>insertion</a:t>
            </a:r>
            <a:r>
              <a:rPr lang="sv-SE" sz="900" dirty="0"/>
              <a:t> </a:t>
            </a:r>
            <a:r>
              <a:rPr lang="sv-SE" sz="900" dirty="0" err="1"/>
              <a:t>torque</a:t>
            </a:r>
            <a:r>
              <a:rPr lang="sv-SE" sz="900" dirty="0"/>
              <a:t> </a:t>
            </a:r>
            <a:r>
              <a:rPr lang="sv-SE" sz="900" dirty="0" err="1"/>
              <a:t>measurement</a:t>
            </a:r>
            <a:r>
              <a:rPr lang="sv-SE" sz="900" dirty="0"/>
              <a:t> and </a:t>
            </a:r>
            <a:r>
              <a:rPr lang="sv-SE" sz="900" dirty="0" err="1"/>
              <a:t>resonance</a:t>
            </a:r>
            <a:r>
              <a:rPr lang="sv-SE" sz="900" dirty="0"/>
              <a:t> </a:t>
            </a:r>
            <a:r>
              <a:rPr lang="sv-SE" sz="900" dirty="0" err="1"/>
              <a:t>frequency</a:t>
            </a:r>
            <a:r>
              <a:rPr lang="sv-SE" sz="900" dirty="0"/>
              <a:t> </a:t>
            </a:r>
            <a:r>
              <a:rPr lang="sv-SE" sz="900" dirty="0" err="1"/>
              <a:t>analysis</a:t>
            </a:r>
            <a:r>
              <a:rPr lang="sv-SE" sz="900" dirty="0"/>
              <a:t> (RFA) </a:t>
            </a:r>
            <a:r>
              <a:rPr lang="sv-SE" sz="900" dirty="0" err="1"/>
              <a:t>showed</a:t>
            </a:r>
            <a:r>
              <a:rPr lang="sv-SE" sz="900" dirty="0"/>
              <a:t> </a:t>
            </a:r>
            <a:r>
              <a:rPr lang="sv-SE" sz="900" dirty="0" err="1"/>
              <a:t>that</a:t>
            </a:r>
            <a:r>
              <a:rPr lang="sv-SE" sz="900" dirty="0"/>
              <a:t> </a:t>
            </a:r>
            <a:r>
              <a:rPr lang="sv-SE" sz="900" dirty="0" err="1"/>
              <a:t>with</a:t>
            </a:r>
            <a:r>
              <a:rPr lang="sv-SE" sz="900" dirty="0"/>
              <a:t> </a:t>
            </a:r>
            <a:r>
              <a:rPr lang="sv-SE" sz="900" dirty="0" err="1"/>
              <a:t>Xive</a:t>
            </a:r>
            <a:r>
              <a:rPr lang="sv-SE" sz="900" dirty="0"/>
              <a:t> a </a:t>
            </a:r>
            <a:r>
              <a:rPr lang="sv-SE" sz="900" dirty="0" err="1"/>
              <a:t>comparably</a:t>
            </a:r>
            <a:r>
              <a:rPr lang="sv-SE" sz="900" dirty="0"/>
              <a:t> </a:t>
            </a:r>
            <a:r>
              <a:rPr lang="sv-SE" sz="900" dirty="0" err="1"/>
              <a:t>high</a:t>
            </a:r>
            <a:r>
              <a:rPr lang="sv-SE" sz="900" dirty="0"/>
              <a:t> </a:t>
            </a:r>
            <a:r>
              <a:rPr lang="sv-SE" sz="900" dirty="0" err="1"/>
              <a:t>primary</a:t>
            </a:r>
            <a:r>
              <a:rPr lang="sv-SE" sz="900" dirty="0"/>
              <a:t> </a:t>
            </a:r>
            <a:r>
              <a:rPr lang="sv-SE" sz="900" dirty="0" err="1"/>
              <a:t>stability</a:t>
            </a:r>
            <a:r>
              <a:rPr lang="sv-SE" sz="900" dirty="0"/>
              <a:t> </a:t>
            </a:r>
            <a:r>
              <a:rPr lang="sv-SE" sz="900" dirty="0" err="1"/>
              <a:t>could</a:t>
            </a:r>
            <a:r>
              <a:rPr lang="sv-SE" sz="900" dirty="0"/>
              <a:t> be </a:t>
            </a:r>
            <a:r>
              <a:rPr lang="sv-SE" sz="900" dirty="0" err="1"/>
              <a:t>achieved</a:t>
            </a:r>
            <a:r>
              <a:rPr lang="sv-SE" sz="900" dirty="0"/>
              <a:t> </a:t>
            </a:r>
            <a:r>
              <a:rPr lang="sv-SE" sz="900" dirty="0" err="1"/>
              <a:t>both</a:t>
            </a:r>
            <a:r>
              <a:rPr lang="sv-SE" sz="900" dirty="0"/>
              <a:t> </a:t>
            </a:r>
            <a:r>
              <a:rPr lang="sv-SE" sz="900" dirty="0" err="1"/>
              <a:t>with</a:t>
            </a:r>
            <a:r>
              <a:rPr lang="sv-SE" sz="900" dirty="0"/>
              <a:t> </a:t>
            </a:r>
            <a:r>
              <a:rPr lang="sv-SE" sz="900" dirty="0" err="1"/>
              <a:t>immediate</a:t>
            </a:r>
            <a:r>
              <a:rPr lang="sv-SE" sz="900" dirty="0"/>
              <a:t> and </a:t>
            </a:r>
            <a:r>
              <a:rPr lang="sv-SE" sz="900" dirty="0" err="1"/>
              <a:t>delayed</a:t>
            </a:r>
            <a:r>
              <a:rPr lang="sv-SE" sz="900" dirty="0"/>
              <a:t> </a:t>
            </a:r>
            <a:r>
              <a:rPr lang="sv-SE" sz="900" dirty="0" err="1"/>
              <a:t>implant</a:t>
            </a:r>
            <a:r>
              <a:rPr lang="sv-SE" sz="900" dirty="0"/>
              <a:t> </a:t>
            </a:r>
            <a:r>
              <a:rPr lang="sv-SE" sz="900" dirty="0" err="1"/>
              <a:t>placement</a:t>
            </a:r>
            <a:r>
              <a:rPr lang="sv-SE" sz="900" dirty="0"/>
              <a:t>. In addition, </a:t>
            </a:r>
            <a:r>
              <a:rPr lang="sv-SE" sz="900" dirty="0" err="1"/>
              <a:t>when</a:t>
            </a:r>
            <a:r>
              <a:rPr lang="sv-SE" sz="900" dirty="0"/>
              <a:t> </a:t>
            </a:r>
            <a:r>
              <a:rPr lang="sv-SE" sz="900" dirty="0" err="1"/>
              <a:t>comparing</a:t>
            </a:r>
            <a:r>
              <a:rPr lang="sv-SE" sz="900" dirty="0"/>
              <a:t> </a:t>
            </a:r>
            <a:r>
              <a:rPr lang="sv-SE" sz="900" dirty="0" err="1"/>
              <a:t>immediate</a:t>
            </a:r>
            <a:r>
              <a:rPr lang="sv-SE" sz="900" dirty="0"/>
              <a:t> </a:t>
            </a:r>
            <a:r>
              <a:rPr lang="sv-SE" sz="900" dirty="0" err="1"/>
              <a:t>implant</a:t>
            </a:r>
            <a:r>
              <a:rPr lang="sv-SE" sz="900" dirty="0"/>
              <a:t> </a:t>
            </a:r>
            <a:r>
              <a:rPr lang="sv-SE" sz="900" dirty="0" err="1"/>
              <a:t>placement</a:t>
            </a:r>
            <a:r>
              <a:rPr lang="sv-SE" sz="900" dirty="0"/>
              <a:t> </a:t>
            </a:r>
            <a:r>
              <a:rPr lang="sv-SE" sz="900" dirty="0" err="1"/>
              <a:t>to</a:t>
            </a:r>
            <a:r>
              <a:rPr lang="sv-SE" sz="900" dirty="0"/>
              <a:t> </a:t>
            </a:r>
            <a:r>
              <a:rPr lang="sv-SE" sz="900" dirty="0" err="1"/>
              <a:t>delayed</a:t>
            </a:r>
            <a:r>
              <a:rPr lang="sv-SE" sz="900" dirty="0"/>
              <a:t> </a:t>
            </a:r>
            <a:r>
              <a:rPr lang="sv-SE" sz="900" dirty="0" err="1"/>
              <a:t>implant</a:t>
            </a:r>
            <a:r>
              <a:rPr lang="sv-SE" sz="900" dirty="0"/>
              <a:t> </a:t>
            </a:r>
            <a:r>
              <a:rPr lang="sv-SE" sz="900" dirty="0" err="1"/>
              <a:t>placement</a:t>
            </a:r>
            <a:r>
              <a:rPr lang="sv-SE" sz="900" dirty="0"/>
              <a:t>, no </a:t>
            </a:r>
            <a:r>
              <a:rPr lang="sv-SE" sz="900" dirty="0" err="1"/>
              <a:t>higher</a:t>
            </a:r>
            <a:r>
              <a:rPr lang="sv-SE" sz="900" dirty="0"/>
              <a:t> rates </a:t>
            </a:r>
            <a:r>
              <a:rPr lang="sv-SE" sz="900" dirty="0" err="1"/>
              <a:t>of</a:t>
            </a:r>
            <a:r>
              <a:rPr lang="sv-SE" sz="900" dirty="0"/>
              <a:t> </a:t>
            </a:r>
            <a:r>
              <a:rPr lang="sv-SE" sz="900" dirty="0" err="1"/>
              <a:t>implant</a:t>
            </a:r>
            <a:r>
              <a:rPr lang="sv-SE" sz="900" dirty="0"/>
              <a:t> loss </a:t>
            </a:r>
            <a:r>
              <a:rPr lang="sv-SE" sz="900" dirty="0" err="1"/>
              <a:t>have</a:t>
            </a:r>
            <a:r>
              <a:rPr lang="sv-SE" sz="900" dirty="0"/>
              <a:t> </a:t>
            </a:r>
            <a:r>
              <a:rPr lang="sv-SE" sz="900" dirty="0" err="1"/>
              <a:t>been</a:t>
            </a:r>
            <a:r>
              <a:rPr lang="sv-SE" sz="900" dirty="0"/>
              <a:t> </a:t>
            </a:r>
            <a:r>
              <a:rPr lang="sv-SE" sz="900" dirty="0" err="1"/>
              <a:t>observed</a:t>
            </a:r>
            <a:r>
              <a:rPr lang="sv-SE" sz="900" dirty="0"/>
              <a:t>. The </a:t>
            </a:r>
            <a:r>
              <a:rPr lang="sv-SE" sz="900" dirty="0" err="1"/>
              <a:t>number</a:t>
            </a:r>
            <a:r>
              <a:rPr lang="sv-SE" sz="900" dirty="0"/>
              <a:t> </a:t>
            </a:r>
            <a:r>
              <a:rPr lang="sv-SE" sz="900" dirty="0" err="1"/>
              <a:t>of</a:t>
            </a:r>
            <a:r>
              <a:rPr lang="sv-SE" sz="900" dirty="0"/>
              <a:t> </a:t>
            </a:r>
            <a:r>
              <a:rPr lang="sv-SE" sz="900" dirty="0" err="1"/>
              <a:t>documented</a:t>
            </a:r>
            <a:r>
              <a:rPr lang="sv-SE" sz="900" dirty="0"/>
              <a:t> </a:t>
            </a:r>
            <a:r>
              <a:rPr lang="sv-SE" sz="900" dirty="0" err="1"/>
              <a:t>implant</a:t>
            </a:r>
            <a:r>
              <a:rPr lang="sv-SE" sz="900" dirty="0"/>
              <a:t> </a:t>
            </a:r>
            <a:r>
              <a:rPr lang="sv-SE" sz="900" dirty="0" err="1"/>
              <a:t>losses</a:t>
            </a:r>
            <a:r>
              <a:rPr lang="sv-SE" sz="900" dirty="0"/>
              <a:t> at an </a:t>
            </a:r>
            <a:r>
              <a:rPr lang="sv-SE" sz="900" dirty="0" err="1"/>
              <a:t>early</a:t>
            </a:r>
            <a:r>
              <a:rPr lang="sv-SE" sz="900" dirty="0"/>
              <a:t> </a:t>
            </a:r>
            <a:r>
              <a:rPr lang="sv-SE" sz="900" dirty="0" err="1"/>
              <a:t>stage</a:t>
            </a:r>
            <a:r>
              <a:rPr lang="sv-SE" sz="900" dirty="0"/>
              <a:t> has </a:t>
            </a:r>
            <a:r>
              <a:rPr lang="sv-SE" sz="900" dirty="0" err="1"/>
              <a:t>been</a:t>
            </a:r>
            <a:r>
              <a:rPr lang="sv-SE" sz="900" dirty="0"/>
              <a:t> </a:t>
            </a:r>
            <a:r>
              <a:rPr lang="sv-SE" sz="900" dirty="0" err="1"/>
              <a:t>extremely</a:t>
            </a:r>
            <a:r>
              <a:rPr lang="sv-SE" sz="900" dirty="0"/>
              <a:t> </a:t>
            </a:r>
            <a:r>
              <a:rPr lang="sv-SE" sz="900" dirty="0" err="1"/>
              <a:t>low</a:t>
            </a:r>
            <a:r>
              <a:rPr lang="sv-SE" sz="900" dirty="0"/>
              <a:t>, </a:t>
            </a:r>
            <a:r>
              <a:rPr lang="sv-SE" sz="900" dirty="0" err="1"/>
              <a:t>resulting</a:t>
            </a:r>
            <a:r>
              <a:rPr lang="sv-SE" sz="900" dirty="0"/>
              <a:t> in a </a:t>
            </a:r>
            <a:r>
              <a:rPr lang="sv-SE" sz="900" dirty="0" err="1"/>
              <a:t>survival</a:t>
            </a:r>
            <a:r>
              <a:rPr lang="sv-SE" sz="900" dirty="0"/>
              <a:t> rate </a:t>
            </a:r>
            <a:r>
              <a:rPr lang="sv-SE" sz="900" dirty="0" err="1"/>
              <a:t>of</a:t>
            </a:r>
            <a:r>
              <a:rPr lang="sv-SE" sz="900" dirty="0"/>
              <a:t> 99.3% </a:t>
            </a:r>
            <a:r>
              <a:rPr lang="sv-SE" sz="900" dirty="0" err="1"/>
              <a:t>after</a:t>
            </a:r>
            <a:r>
              <a:rPr lang="sv-SE" sz="900" dirty="0"/>
              <a:t> </a:t>
            </a:r>
            <a:r>
              <a:rPr lang="sv-SE" sz="900" dirty="0" err="1"/>
              <a:t>six</a:t>
            </a:r>
            <a:r>
              <a:rPr lang="sv-SE" sz="900" dirty="0"/>
              <a:t> </a:t>
            </a:r>
            <a:r>
              <a:rPr lang="sv-SE" sz="900" dirty="0" err="1"/>
              <a:t>months</a:t>
            </a:r>
            <a:r>
              <a:rPr lang="sv-SE" sz="900" dirty="0"/>
              <a:t>. </a:t>
            </a:r>
            <a:r>
              <a:rPr lang="sv-SE" sz="900" dirty="0" err="1"/>
              <a:t>Hence</a:t>
            </a:r>
            <a:r>
              <a:rPr lang="sv-SE" sz="900" dirty="0"/>
              <a:t>, the </a:t>
            </a:r>
            <a:r>
              <a:rPr lang="sv-SE" sz="900" dirty="0" err="1"/>
              <a:t>authors</a:t>
            </a:r>
            <a:r>
              <a:rPr lang="sv-SE" sz="900" dirty="0"/>
              <a:t> </a:t>
            </a:r>
            <a:r>
              <a:rPr lang="sv-SE" sz="900" dirty="0" err="1"/>
              <a:t>concluded</a:t>
            </a:r>
            <a:r>
              <a:rPr lang="sv-SE" sz="900" dirty="0"/>
              <a:t> </a:t>
            </a:r>
            <a:r>
              <a:rPr lang="sv-SE" sz="900" dirty="0" err="1"/>
              <a:t>that</a:t>
            </a:r>
            <a:r>
              <a:rPr lang="sv-SE" sz="900" dirty="0"/>
              <a:t> </a:t>
            </a:r>
            <a:r>
              <a:rPr lang="sv-SE" sz="900" dirty="0" err="1"/>
              <a:t>Xive</a:t>
            </a:r>
            <a:r>
              <a:rPr lang="sv-SE" sz="900" dirty="0"/>
              <a:t> is </a:t>
            </a:r>
            <a:r>
              <a:rPr lang="sv-SE" sz="900" dirty="0" err="1"/>
              <a:t>very</a:t>
            </a:r>
            <a:r>
              <a:rPr lang="sv-SE" sz="900" dirty="0"/>
              <a:t> </a:t>
            </a:r>
            <a:r>
              <a:rPr lang="sv-SE" sz="900" dirty="0" err="1"/>
              <a:t>reliable</a:t>
            </a:r>
            <a:r>
              <a:rPr lang="sv-SE" sz="900" dirty="0"/>
              <a:t> in </a:t>
            </a:r>
            <a:r>
              <a:rPr lang="sv-SE" sz="900" dirty="0" err="1"/>
              <a:t>both</a:t>
            </a:r>
            <a:r>
              <a:rPr lang="sv-SE" sz="900" dirty="0"/>
              <a:t> </a:t>
            </a:r>
            <a:r>
              <a:rPr lang="sv-SE" sz="900" dirty="0" err="1"/>
              <a:t>healed</a:t>
            </a:r>
            <a:r>
              <a:rPr lang="sv-SE" sz="900" dirty="0"/>
              <a:t> </a:t>
            </a:r>
            <a:r>
              <a:rPr lang="sv-SE" sz="900" dirty="0" err="1"/>
              <a:t>bone</a:t>
            </a:r>
            <a:r>
              <a:rPr lang="sv-SE" sz="900" dirty="0"/>
              <a:t> and </a:t>
            </a:r>
            <a:r>
              <a:rPr lang="sv-SE" sz="900" dirty="0" err="1"/>
              <a:t>immediately</a:t>
            </a:r>
            <a:r>
              <a:rPr lang="sv-SE" sz="900" dirty="0"/>
              <a:t> </a:t>
            </a:r>
            <a:r>
              <a:rPr lang="sv-SE" sz="900" dirty="0" err="1"/>
              <a:t>after</a:t>
            </a:r>
            <a:r>
              <a:rPr lang="sv-SE" sz="900" dirty="0"/>
              <a:t> </a:t>
            </a:r>
            <a:r>
              <a:rPr lang="sv-SE" sz="900" dirty="0" err="1"/>
              <a:t>tooth</a:t>
            </a:r>
            <a:r>
              <a:rPr lang="sv-SE" sz="900" dirty="0"/>
              <a:t> </a:t>
            </a:r>
            <a:r>
              <a:rPr lang="sv-SE" sz="900" dirty="0" err="1"/>
              <a:t>extraction</a:t>
            </a:r>
            <a:r>
              <a:rPr lang="sv-SE" sz="900" dirty="0"/>
              <a:t>, </a:t>
            </a:r>
            <a:r>
              <a:rPr lang="sv-SE" sz="900" dirty="0" err="1"/>
              <a:t>provided</a:t>
            </a:r>
            <a:r>
              <a:rPr lang="sv-SE" sz="900" dirty="0"/>
              <a:t> </a:t>
            </a:r>
            <a:r>
              <a:rPr lang="sv-SE" sz="900" dirty="0" err="1"/>
              <a:t>that</a:t>
            </a:r>
            <a:r>
              <a:rPr lang="sv-SE" sz="900" dirty="0"/>
              <a:t> patients </a:t>
            </a:r>
            <a:r>
              <a:rPr lang="sv-SE" sz="900" dirty="0" err="1"/>
              <a:t>were</a:t>
            </a:r>
            <a:r>
              <a:rPr lang="sv-SE" sz="900" dirty="0"/>
              <a:t> </a:t>
            </a:r>
            <a:r>
              <a:rPr lang="sv-SE" sz="900" dirty="0" err="1"/>
              <a:t>accurately</a:t>
            </a:r>
            <a:r>
              <a:rPr lang="sv-SE" sz="900" dirty="0"/>
              <a:t> </a:t>
            </a:r>
            <a:r>
              <a:rPr lang="sv-SE" sz="900" dirty="0" err="1"/>
              <a:t>selected</a:t>
            </a:r>
            <a:r>
              <a:rPr lang="sv-SE" sz="900" dirty="0"/>
              <a:t> and </a:t>
            </a:r>
            <a:r>
              <a:rPr lang="sv-SE" sz="900" dirty="0" err="1"/>
              <a:t>instructions</a:t>
            </a:r>
            <a:r>
              <a:rPr lang="sv-SE" sz="900" dirty="0"/>
              <a:t> for </a:t>
            </a:r>
            <a:r>
              <a:rPr lang="sv-SE" sz="900" dirty="0" err="1"/>
              <a:t>use</a:t>
            </a:r>
            <a:r>
              <a:rPr lang="sv-SE" sz="900" dirty="0"/>
              <a:t> </a:t>
            </a:r>
            <a:r>
              <a:rPr lang="sv-SE" sz="900" dirty="0" err="1"/>
              <a:t>were</a:t>
            </a:r>
            <a:r>
              <a:rPr lang="sv-SE" sz="900" dirty="0"/>
              <a:t> </a:t>
            </a:r>
            <a:r>
              <a:rPr lang="sv-SE" sz="900" dirty="0" err="1"/>
              <a:t>followed</a:t>
            </a:r>
            <a:r>
              <a:rPr lang="sv-SE" sz="900" dirty="0"/>
              <a:t>.</a:t>
            </a:r>
          </a:p>
          <a:p>
            <a:endParaRPr lang="sv-SE" sz="900" dirty="0"/>
          </a:p>
          <a:p>
            <a:r>
              <a:rPr lang="sv-SE" sz="900" dirty="0"/>
              <a:t>(</a:t>
            </a:r>
            <a:r>
              <a:rPr lang="sv-SE" sz="900" dirty="0" err="1"/>
              <a:t>Degidi</a:t>
            </a:r>
            <a:r>
              <a:rPr lang="sv-SE" sz="900" dirty="0"/>
              <a:t> M, </a:t>
            </a:r>
            <a:r>
              <a:rPr lang="sv-SE" sz="900" dirty="0" err="1"/>
              <a:t>Daprile</a:t>
            </a:r>
            <a:r>
              <a:rPr lang="sv-SE" sz="900" dirty="0"/>
              <a:t> G, </a:t>
            </a:r>
            <a:r>
              <a:rPr lang="sv-SE" sz="900" dirty="0" err="1"/>
              <a:t>Piattelli</a:t>
            </a:r>
            <a:r>
              <a:rPr lang="sv-SE" sz="900" dirty="0"/>
              <a:t> A: </a:t>
            </a:r>
            <a:r>
              <a:rPr lang="sv-SE" sz="900" dirty="0" err="1"/>
              <a:t>Primary</a:t>
            </a:r>
            <a:r>
              <a:rPr lang="sv-SE" sz="900" dirty="0"/>
              <a:t> </a:t>
            </a:r>
            <a:r>
              <a:rPr lang="sv-SE" sz="900" dirty="0" err="1"/>
              <a:t>stability</a:t>
            </a:r>
            <a:r>
              <a:rPr lang="sv-SE" sz="900" dirty="0"/>
              <a:t> determination by </a:t>
            </a:r>
            <a:r>
              <a:rPr lang="sv-SE" sz="900" dirty="0" err="1"/>
              <a:t>means</a:t>
            </a:r>
            <a:r>
              <a:rPr lang="sv-SE" sz="900" dirty="0"/>
              <a:t> </a:t>
            </a:r>
            <a:r>
              <a:rPr lang="sv-SE" sz="900" dirty="0" err="1"/>
              <a:t>of</a:t>
            </a:r>
            <a:r>
              <a:rPr lang="sv-SE" sz="900" dirty="0"/>
              <a:t> </a:t>
            </a:r>
            <a:r>
              <a:rPr lang="sv-SE" sz="900" dirty="0" err="1"/>
              <a:t>insertion</a:t>
            </a:r>
            <a:r>
              <a:rPr lang="sv-SE" sz="900" dirty="0"/>
              <a:t> </a:t>
            </a:r>
            <a:r>
              <a:rPr lang="sv-SE" sz="900" dirty="0" err="1"/>
              <a:t>torque</a:t>
            </a:r>
            <a:r>
              <a:rPr lang="sv-SE" sz="900" dirty="0"/>
              <a:t> and RFA in a </a:t>
            </a:r>
            <a:r>
              <a:rPr lang="sv-SE" sz="900" dirty="0" err="1"/>
              <a:t>sample</a:t>
            </a:r>
            <a:r>
              <a:rPr lang="sv-SE" sz="900" dirty="0"/>
              <a:t> </a:t>
            </a:r>
            <a:r>
              <a:rPr lang="sv-SE" sz="900" dirty="0" err="1"/>
              <a:t>of</a:t>
            </a:r>
            <a:r>
              <a:rPr lang="sv-SE" sz="900" dirty="0"/>
              <a:t> 4,135 </a:t>
            </a:r>
            <a:r>
              <a:rPr lang="sv-SE" sz="900" dirty="0" err="1"/>
              <a:t>implants</a:t>
            </a:r>
            <a:r>
              <a:rPr lang="sv-SE" sz="900" dirty="0"/>
              <a:t>. </a:t>
            </a:r>
            <a:r>
              <a:rPr lang="sv-SE" sz="900" dirty="0" err="1"/>
              <a:t>Clin</a:t>
            </a:r>
            <a:r>
              <a:rPr lang="sv-SE" sz="900" dirty="0"/>
              <a:t> </a:t>
            </a:r>
            <a:r>
              <a:rPr lang="sv-SE" sz="900" dirty="0" err="1"/>
              <a:t>Implant</a:t>
            </a:r>
            <a:r>
              <a:rPr lang="sv-SE" sz="900" dirty="0"/>
              <a:t> Dent </a:t>
            </a:r>
            <a:r>
              <a:rPr lang="sv-SE" sz="900" dirty="0" err="1"/>
              <a:t>Relat</a:t>
            </a:r>
            <a:r>
              <a:rPr lang="sv-SE" sz="900" dirty="0"/>
              <a:t> Res 2012;14(4):501-7)</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8</a:t>
            </a:fld>
            <a:endParaRPr lang="en-US"/>
          </a:p>
        </p:txBody>
      </p:sp>
    </p:spTree>
    <p:extLst>
      <p:ext uri="{BB962C8B-B14F-4D97-AF65-F5344CB8AC3E}">
        <p14:creationId xmlns:p14="http://schemas.microsoft.com/office/powerpoint/2010/main" val="4166630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9</a:t>
            </a:fld>
            <a:endParaRPr lang="en-US"/>
          </a:p>
        </p:txBody>
      </p:sp>
    </p:spTree>
    <p:extLst>
      <p:ext uri="{BB962C8B-B14F-4D97-AF65-F5344CB8AC3E}">
        <p14:creationId xmlns:p14="http://schemas.microsoft.com/office/powerpoint/2010/main" val="2573445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A">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5419792"/>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16" name="Title 1"/>
          <p:cNvSpPr>
            <a:spLocks noGrp="1"/>
          </p:cNvSpPr>
          <p:nvPr>
            <p:ph type="ctrTitle"/>
          </p:nvPr>
        </p:nvSpPr>
        <p:spPr>
          <a:xfrm>
            <a:off x="330200" y="2094357"/>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1874651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reaker C">
    <p:bg>
      <p:bgPr>
        <a:solidFill>
          <a:schemeClr val="tx2"/>
        </a:solidFill>
        <a:effectLst/>
      </p:bgPr>
    </p:bg>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330200" y="555625"/>
            <a:ext cx="9566837" cy="3795913"/>
          </a:xfrm>
          <a:noFill/>
        </p:spPr>
        <p:txBody>
          <a:bodyPr vert="horz" lIns="0" tIns="0" rIns="0" bIns="0" rtlCol="0" anchor="t" anchorCtr="0">
            <a:noAutofit/>
          </a:bodyPr>
          <a:lstStyle>
            <a:lvl1pPr>
              <a:defRPr lang="da-DK" sz="4800" b="0" dirty="0">
                <a:solidFill>
                  <a:schemeClr val="bg1"/>
                </a:solidFill>
              </a:defRPr>
            </a:lvl1pPr>
          </a:lstStyle>
          <a:p>
            <a:r>
              <a:rPr lang="en-GB" dirty="0" smtClean="0"/>
              <a:t>Click to edit</a:t>
            </a:r>
          </a:p>
        </p:txBody>
      </p:sp>
    </p:spTree>
    <p:extLst>
      <p:ext uri="{BB962C8B-B14F-4D97-AF65-F5344CB8AC3E}">
        <p14:creationId xmlns:p14="http://schemas.microsoft.com/office/powerpoint/2010/main" val="29530031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 D - System">
    <p:bg>
      <p:bgPr>
        <a:solidFill>
          <a:schemeClr val="tx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312738" y="1806576"/>
            <a:ext cx="11646651" cy="760162"/>
          </a:xfrm>
        </p:spPr>
        <p:txBody>
          <a:bodyPr/>
          <a:lstStyle>
            <a:lvl1pPr marL="0" indent="0">
              <a:buNone/>
              <a:defRPr sz="4400">
                <a:solidFill>
                  <a:schemeClr val="bg1"/>
                </a:solidFill>
              </a:defRPr>
            </a:lvl1pPr>
            <a:lvl2pPr marL="236537" indent="0">
              <a:buNone/>
              <a:defRPr sz="4400">
                <a:solidFill>
                  <a:schemeClr val="bg1"/>
                </a:solidFill>
              </a:defRPr>
            </a:lvl2pPr>
            <a:lvl3pPr marL="457200" indent="0">
              <a:buNone/>
              <a:defRPr sz="4400">
                <a:solidFill>
                  <a:schemeClr val="bg1"/>
                </a:solidFill>
              </a:defRPr>
            </a:lvl3pPr>
            <a:lvl4pPr marL="693737" indent="0">
              <a:buNone/>
              <a:defRPr sz="4400">
                <a:solidFill>
                  <a:schemeClr val="bg1"/>
                </a:solidFill>
              </a:defRPr>
            </a:lvl4pPr>
            <a:lvl5pPr marL="693737" indent="0">
              <a:buNone/>
              <a:defRPr sz="4400">
                <a:solidFill>
                  <a:schemeClr val="bg1"/>
                </a:solidFill>
              </a:defRPr>
            </a:lvl5pPr>
          </a:lstStyle>
          <a:p>
            <a:pPr lvl="0"/>
            <a:r>
              <a:rPr lang="en-US" dirty="0" smtClean="0"/>
              <a:t>Click to insert section title</a:t>
            </a:r>
            <a:endParaRPr lang="en-US" dirty="0"/>
          </a:p>
        </p:txBody>
      </p:sp>
      <p:sp>
        <p:nvSpPr>
          <p:cNvPr id="9" name="Text Placeholder 5"/>
          <p:cNvSpPr>
            <a:spLocks noGrp="1"/>
          </p:cNvSpPr>
          <p:nvPr>
            <p:ph type="body" sz="quarter" idx="16" hasCustomPrompt="1"/>
          </p:nvPr>
        </p:nvSpPr>
        <p:spPr>
          <a:xfrm>
            <a:off x="312822" y="555626"/>
            <a:ext cx="11646651" cy="760162"/>
          </a:xfrm>
        </p:spPr>
        <p:txBody>
          <a:bodyPr/>
          <a:lstStyle>
            <a:lvl1pPr marL="0" indent="0">
              <a:buNone/>
              <a:defRPr sz="3200" b="1">
                <a:solidFill>
                  <a:schemeClr val="bg1"/>
                </a:solidFill>
              </a:defRPr>
            </a:lvl1pPr>
            <a:lvl2pPr marL="236537" indent="0">
              <a:buNone/>
              <a:defRPr sz="4400">
                <a:solidFill>
                  <a:schemeClr val="bg1"/>
                </a:solidFill>
              </a:defRPr>
            </a:lvl2pPr>
            <a:lvl3pPr marL="457200" indent="0">
              <a:buNone/>
              <a:defRPr sz="4400">
                <a:solidFill>
                  <a:schemeClr val="bg1"/>
                </a:solidFill>
              </a:defRPr>
            </a:lvl3pPr>
            <a:lvl4pPr marL="693737" indent="0">
              <a:buNone/>
              <a:defRPr sz="4400">
                <a:solidFill>
                  <a:schemeClr val="bg1"/>
                </a:solidFill>
              </a:defRPr>
            </a:lvl4pPr>
            <a:lvl5pPr marL="693737" indent="0">
              <a:buNone/>
              <a:defRPr sz="4400">
                <a:solidFill>
                  <a:schemeClr val="bg1"/>
                </a:solidFill>
              </a:defRPr>
            </a:lvl5pPr>
          </a:lstStyle>
          <a:p>
            <a:pPr lvl="0"/>
            <a:r>
              <a:rPr lang="en-US" dirty="0" smtClean="0"/>
              <a:t>Click to insert product name</a:t>
            </a:r>
            <a:endParaRPr lang="en-US" dirty="0"/>
          </a:p>
        </p:txBody>
      </p:sp>
    </p:spTree>
    <p:extLst>
      <p:ext uri="{BB962C8B-B14F-4D97-AF65-F5344CB8AC3E}">
        <p14:creationId xmlns:p14="http://schemas.microsoft.com/office/powerpoint/2010/main" val="396132713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eaker Image">
    <p:bg>
      <p:bgPr>
        <a:solidFill>
          <a:schemeClr val="accent2"/>
        </a:solidFill>
        <a:effectLst/>
      </p:bgPr>
    </p:bg>
    <p:spTree>
      <p:nvGrpSpPr>
        <p:cNvPr id="1" name=""/>
        <p:cNvGrpSpPr/>
        <p:nvPr/>
      </p:nvGrpSpPr>
      <p:grpSpPr>
        <a:xfrm>
          <a:off x="0" y="0"/>
          <a:ext cx="0" cy="0"/>
          <a:chOff x="0" y="0"/>
          <a:chExt cx="0" cy="0"/>
        </a:xfrm>
      </p:grpSpPr>
      <p:sp>
        <p:nvSpPr>
          <p:cNvPr id="7" name="Pladsholder til billede 11"/>
          <p:cNvSpPr>
            <a:spLocks noGrp="1"/>
          </p:cNvSpPr>
          <p:nvPr>
            <p:ph type="pic" sz="quarter" idx="14" hasCustomPrompt="1"/>
          </p:nvPr>
        </p:nvSpPr>
        <p:spPr>
          <a:xfrm>
            <a:off x="0"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8" name="Title 1"/>
          <p:cNvSpPr>
            <a:spLocks noGrp="1"/>
          </p:cNvSpPr>
          <p:nvPr>
            <p:ph type="title" hasCustomPrompt="1"/>
          </p:nvPr>
        </p:nvSpPr>
        <p:spPr>
          <a:xfrm>
            <a:off x="330200" y="559229"/>
            <a:ext cx="9566837" cy="2052768"/>
          </a:xfrm>
          <a:noFill/>
        </p:spPr>
        <p:txBody>
          <a:bodyPr vert="horz" lIns="0" tIns="0" rIns="0" bIns="0" rtlCol="0" anchor="t" anchorCtr="0">
            <a:noAutofit/>
          </a:bodyPr>
          <a:lstStyle>
            <a:lvl1pPr>
              <a:defRPr lang="da-DK" sz="4800" b="0" dirty="0">
                <a:solidFill>
                  <a:srgbClr val="FFFFFF"/>
                </a:solidFill>
              </a:defRPr>
            </a:lvl1pPr>
          </a:lstStyle>
          <a:p>
            <a:r>
              <a:rPr lang="en-GB" dirty="0" smtClean="0"/>
              <a:t>Click to edit</a:t>
            </a:r>
          </a:p>
        </p:txBody>
      </p:sp>
      <p:sp>
        <p:nvSpPr>
          <p:cNvPr id="2" name="Rektangel 1"/>
          <p:cNvSpPr/>
          <p:nvPr userDrawn="1"/>
        </p:nvSpPr>
        <p:spPr>
          <a:xfrm>
            <a:off x="9370165" y="5861278"/>
            <a:ext cx="2821836" cy="569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19"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bg1"/>
                </a:solidFill>
              </a:defRPr>
            </a:lvl1pPr>
          </a:lstStyle>
          <a:p>
            <a:fld id="{D697C3E8-281F-4ACC-A710-6137EDB1F865}" type="datetime1">
              <a:rPr lang="da-DK" smtClean="0"/>
              <a:t>24-01-2018</a:t>
            </a:fld>
            <a:endParaRPr lang="en-GB" dirty="0"/>
          </a:p>
        </p:txBody>
      </p:sp>
      <p:sp>
        <p:nvSpPr>
          <p:cNvPr id="20"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bg1"/>
                </a:solidFill>
              </a:defRPr>
            </a:lvl1pPr>
          </a:lstStyle>
          <a:p>
            <a:r>
              <a:rPr lang="en-GB" smtClean="0"/>
              <a:t>Dentsply Sirona 2016</a:t>
            </a:r>
            <a:endParaRPr lang="en-GB" dirty="0"/>
          </a:p>
        </p:txBody>
      </p:sp>
      <p:sp>
        <p:nvSpPr>
          <p:cNvPr id="21"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bg1"/>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36515593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A">
    <p:bg>
      <p:bgPr>
        <a:gradFill flip="none" rotWithShape="1">
          <a:gsLst>
            <a:gs pos="0">
              <a:schemeClr val="bg2"/>
            </a:gs>
            <a:gs pos="21000">
              <a:schemeClr val="bg2"/>
            </a:gs>
            <a:gs pos="100000">
              <a:schemeClr val="bg2"/>
            </a:gs>
          </a:gsLst>
          <a:lin ang="2700000" scaled="1"/>
          <a:tileRect/>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30201" y="555625"/>
            <a:ext cx="3640668" cy="3795913"/>
          </a:xfrm>
          <a:noFill/>
        </p:spPr>
        <p:txBody>
          <a:bodyPr vert="horz" lIns="0" tIns="0" rIns="0" bIns="0" rtlCol="0" anchor="t" anchorCtr="0">
            <a:noAutofit/>
          </a:bodyPr>
          <a:lstStyle>
            <a:lvl1pPr>
              <a:defRPr lang="da-DK" sz="2000" b="0" dirty="0">
                <a:solidFill>
                  <a:schemeClr val="tx2"/>
                </a:solidFill>
              </a:defRPr>
            </a:lvl1pPr>
          </a:lstStyle>
          <a:p>
            <a:r>
              <a:rPr lang="en-US" smtClean="0"/>
              <a:t>Click to edit Master title style</a:t>
            </a:r>
            <a:endParaRPr lang="en-GB" dirty="0" smtClean="0"/>
          </a:p>
        </p:txBody>
      </p:sp>
      <p:grpSp>
        <p:nvGrpSpPr>
          <p:cNvPr id="9" name="Group 4"/>
          <p:cNvGrpSpPr>
            <a:grpSpLocks noChangeAspect="1"/>
          </p:cNvGrpSpPr>
          <p:nvPr userDrawn="1"/>
        </p:nvGrpSpPr>
        <p:grpSpPr bwMode="auto">
          <a:xfrm>
            <a:off x="5092700" y="1822450"/>
            <a:ext cx="2006600" cy="2633663"/>
            <a:chOff x="2335" y="1148"/>
            <a:chExt cx="1264" cy="1659"/>
          </a:xfrm>
        </p:grpSpPr>
        <p:sp>
          <p:nvSpPr>
            <p:cNvPr id="10" name="Freeform 18"/>
            <p:cNvSpPr>
              <a:spLocks/>
            </p:cNvSpPr>
            <p:nvPr userDrawn="1"/>
          </p:nvSpPr>
          <p:spPr bwMode="auto">
            <a:xfrm>
              <a:off x="2335" y="1148"/>
              <a:ext cx="1264" cy="1050"/>
            </a:xfrm>
            <a:custGeom>
              <a:avLst/>
              <a:gdLst>
                <a:gd name="T0" fmla="*/ 197 w 672"/>
                <a:gd name="T1" fmla="*/ 0 h 557"/>
                <a:gd name="T2" fmla="*/ 670 w 672"/>
                <a:gd name="T3" fmla="*/ 430 h 557"/>
                <a:gd name="T4" fmla="*/ 652 w 672"/>
                <a:gd name="T5" fmla="*/ 557 h 557"/>
                <a:gd name="T6" fmla="*/ 306 w 672"/>
                <a:gd name="T7" fmla="*/ 354 h 557"/>
                <a:gd name="T8" fmla="*/ 306 w 672"/>
                <a:gd name="T9" fmla="*/ 354 h 557"/>
                <a:gd name="T10" fmla="*/ 0 w 672"/>
                <a:gd name="T11" fmla="*/ 67 h 557"/>
                <a:gd name="T12" fmla="*/ 0 w 672"/>
                <a:gd name="T13" fmla="*/ 1 h 557"/>
                <a:gd name="T14" fmla="*/ 197 w 672"/>
                <a:gd name="T15" fmla="*/ 0 h 5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557">
                  <a:moveTo>
                    <a:pt x="197" y="0"/>
                  </a:moveTo>
                  <a:cubicBezTo>
                    <a:pt x="476" y="0"/>
                    <a:pt x="672" y="177"/>
                    <a:pt x="670" y="430"/>
                  </a:cubicBezTo>
                  <a:cubicBezTo>
                    <a:pt x="670" y="486"/>
                    <a:pt x="663" y="516"/>
                    <a:pt x="652" y="557"/>
                  </a:cubicBezTo>
                  <a:cubicBezTo>
                    <a:pt x="609" y="439"/>
                    <a:pt x="489" y="392"/>
                    <a:pt x="306" y="354"/>
                  </a:cubicBezTo>
                  <a:cubicBezTo>
                    <a:pt x="306" y="354"/>
                    <a:pt x="306" y="354"/>
                    <a:pt x="306" y="354"/>
                  </a:cubicBezTo>
                  <a:cubicBezTo>
                    <a:pt x="44" y="291"/>
                    <a:pt x="0" y="223"/>
                    <a:pt x="0" y="67"/>
                  </a:cubicBezTo>
                  <a:cubicBezTo>
                    <a:pt x="0" y="1"/>
                    <a:pt x="0" y="1"/>
                    <a:pt x="0" y="1"/>
                  </a:cubicBezTo>
                  <a:cubicBezTo>
                    <a:pt x="0" y="1"/>
                    <a:pt x="198" y="0"/>
                    <a:pt x="197" y="0"/>
                  </a:cubicBezTo>
                </a:path>
              </a:pathLst>
            </a:custGeom>
            <a:solidFill>
              <a:srgbClr val="555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19"/>
            <p:cNvSpPr>
              <a:spLocks/>
            </p:cNvSpPr>
            <p:nvPr userDrawn="1"/>
          </p:nvSpPr>
          <p:spPr bwMode="auto">
            <a:xfrm>
              <a:off x="2335" y="1923"/>
              <a:ext cx="1025" cy="884"/>
            </a:xfrm>
            <a:custGeom>
              <a:avLst/>
              <a:gdLst>
                <a:gd name="T0" fmla="*/ 545 w 545"/>
                <a:gd name="T1" fmla="*/ 286 h 469"/>
                <a:gd name="T2" fmla="*/ 260 w 545"/>
                <a:gd name="T3" fmla="*/ 100 h 469"/>
                <a:gd name="T4" fmla="*/ 0 w 545"/>
                <a:gd name="T5" fmla="*/ 0 h 469"/>
                <a:gd name="T6" fmla="*/ 0 w 545"/>
                <a:gd name="T7" fmla="*/ 391 h 469"/>
                <a:gd name="T8" fmla="*/ 250 w 545"/>
                <a:gd name="T9" fmla="*/ 469 h 469"/>
                <a:gd name="T10" fmla="*/ 545 w 545"/>
                <a:gd name="T11" fmla="*/ 286 h 469"/>
              </a:gdLst>
              <a:ahLst/>
              <a:cxnLst>
                <a:cxn ang="0">
                  <a:pos x="T0" y="T1"/>
                </a:cxn>
                <a:cxn ang="0">
                  <a:pos x="T2" y="T3"/>
                </a:cxn>
                <a:cxn ang="0">
                  <a:pos x="T4" y="T5"/>
                </a:cxn>
                <a:cxn ang="0">
                  <a:pos x="T6" y="T7"/>
                </a:cxn>
                <a:cxn ang="0">
                  <a:pos x="T8" y="T9"/>
                </a:cxn>
                <a:cxn ang="0">
                  <a:pos x="T10" y="T11"/>
                </a:cxn>
              </a:cxnLst>
              <a:rect l="0" t="0" r="r" b="b"/>
              <a:pathLst>
                <a:path w="545" h="469">
                  <a:moveTo>
                    <a:pt x="545" y="286"/>
                  </a:moveTo>
                  <a:cubicBezTo>
                    <a:pt x="545" y="192"/>
                    <a:pt x="496" y="153"/>
                    <a:pt x="260" y="100"/>
                  </a:cubicBezTo>
                  <a:cubicBezTo>
                    <a:pt x="116" y="68"/>
                    <a:pt x="57" y="33"/>
                    <a:pt x="0" y="0"/>
                  </a:cubicBezTo>
                  <a:cubicBezTo>
                    <a:pt x="0" y="391"/>
                    <a:pt x="0" y="391"/>
                    <a:pt x="0" y="391"/>
                  </a:cubicBezTo>
                  <a:cubicBezTo>
                    <a:pt x="79" y="440"/>
                    <a:pt x="191" y="469"/>
                    <a:pt x="250" y="469"/>
                  </a:cubicBezTo>
                  <a:cubicBezTo>
                    <a:pt x="449" y="469"/>
                    <a:pt x="545" y="382"/>
                    <a:pt x="545" y="286"/>
                  </a:cubicBezTo>
                </a:path>
              </a:pathLst>
            </a:custGeom>
            <a:solidFill>
              <a:srgbClr val="555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2"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accent3"/>
                </a:solidFill>
              </a:defRPr>
            </a:lvl1pPr>
          </a:lstStyle>
          <a:p>
            <a:fld id="{484A80B5-B011-4E09-A387-4D7FC98CF63D}" type="datetime1">
              <a:rPr lang="da-DK" smtClean="0"/>
              <a:pPr/>
              <a:t>24-01-2018</a:t>
            </a:fld>
            <a:endParaRPr lang="en-GB" dirty="0"/>
          </a:p>
        </p:txBody>
      </p:sp>
      <p:sp>
        <p:nvSpPr>
          <p:cNvPr id="13" name="Footer Placeholder 4"/>
          <p:cNvSpPr>
            <a:spLocks noGrp="1"/>
          </p:cNvSpPr>
          <p:nvPr>
            <p:ph type="ftr" sz="quarter" idx="3"/>
          </p:nvPr>
        </p:nvSpPr>
        <p:spPr>
          <a:xfrm>
            <a:off x="2008574" y="6498562"/>
            <a:ext cx="6381447" cy="190996"/>
          </a:xfrm>
          <a:prstGeom prst="rect">
            <a:avLst/>
          </a:prstGeom>
        </p:spPr>
        <p:txBody>
          <a:bodyPr vert="horz" lIns="0" tIns="0" rIns="0" bIns="0" rtlCol="0" anchor="b" anchorCtr="0">
            <a:noAutofit/>
          </a:bodyPr>
          <a:lstStyle>
            <a:lvl1pPr algn="l">
              <a:defRPr sz="800">
                <a:solidFill>
                  <a:schemeClr val="accent3"/>
                </a:solidFill>
              </a:defRPr>
            </a:lvl1pPr>
          </a:lstStyle>
          <a:p>
            <a:r>
              <a:rPr lang="en-US" dirty="0" err="1" smtClean="0"/>
              <a:t>Dentsply</a:t>
            </a:r>
            <a:r>
              <a:rPr lang="en-US" dirty="0" smtClean="0"/>
              <a:t> Sirona 2016. </a:t>
            </a:r>
            <a:r>
              <a:rPr lang="en-US" dirty="0" err="1" smtClean="0"/>
              <a:t>Dentsply</a:t>
            </a:r>
            <a:r>
              <a:rPr lang="en-US" dirty="0" smtClean="0"/>
              <a:t> Sirona does not waive any right to its trademarks by not using the symbols ® or ™.</a:t>
            </a:r>
            <a:endParaRPr lang="en-GB" dirty="0"/>
          </a:p>
        </p:txBody>
      </p:sp>
      <p:sp>
        <p:nvSpPr>
          <p:cNvPr id="14"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accent3"/>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652721692"/>
      </p:ext>
    </p:extLst>
  </p:cSld>
  <p:clrMapOvr>
    <a:masterClrMapping/>
  </p:clrMapOvr>
  <p:timing>
    <p:tnLst>
      <p:par>
        <p:cTn id="1" dur="indefinite" restart="never" nodeType="tmRoot"/>
      </p:par>
    </p:tnLst>
  </p:timing>
  <p:hf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B">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5419792"/>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7" name="Text Placeholder 6"/>
          <p:cNvSpPr>
            <a:spLocks noGrp="1"/>
          </p:cNvSpPr>
          <p:nvPr>
            <p:ph type="body" sz="quarter" idx="15"/>
          </p:nvPr>
        </p:nvSpPr>
        <p:spPr>
          <a:xfrm>
            <a:off x="330200" y="5985949"/>
            <a:ext cx="5621338" cy="376755"/>
          </a:xfrm>
        </p:spPr>
        <p:txBody>
          <a:bodyPr anchor="ctr" anchorCtr="0"/>
          <a:lstStyle>
            <a:lvl1pPr marL="0" indent="0">
              <a:buNone/>
              <a:defRPr sz="1400"/>
            </a:lvl1pPr>
          </a:lstStyle>
          <a:p>
            <a:pPr lvl="0"/>
            <a:r>
              <a:rPr lang="en-US" smtClean="0"/>
              <a:t>Click to edit Master text styles</a:t>
            </a:r>
          </a:p>
        </p:txBody>
      </p:sp>
      <p:sp>
        <p:nvSpPr>
          <p:cNvPr id="14" name="Title 1"/>
          <p:cNvSpPr>
            <a:spLocks noGrp="1"/>
          </p:cNvSpPr>
          <p:nvPr>
            <p:ph type="ctrTitle"/>
          </p:nvPr>
        </p:nvSpPr>
        <p:spPr>
          <a:xfrm>
            <a:off x="330200" y="2094357"/>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sp>
        <p:nvSpPr>
          <p:cNvPr id="24"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accent3"/>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39166676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C">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20" name="Title 1"/>
          <p:cNvSpPr>
            <a:spLocks noGrp="1"/>
          </p:cNvSpPr>
          <p:nvPr>
            <p:ph type="ctrTitle"/>
          </p:nvPr>
        </p:nvSpPr>
        <p:spPr>
          <a:xfrm>
            <a:off x="330200" y="2813461"/>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grpSp>
        <p:nvGrpSpPr>
          <p:cNvPr id="3" name="Gruppe 2"/>
          <p:cNvGrpSpPr/>
          <p:nvPr userDrawn="1"/>
        </p:nvGrpSpPr>
        <p:grpSpPr>
          <a:xfrm>
            <a:off x="-27279783" y="-3540034"/>
            <a:ext cx="39478305" cy="3113045"/>
            <a:chOff x="0" y="-1705702"/>
            <a:chExt cx="12192000" cy="961395"/>
          </a:xfrm>
        </p:grpSpPr>
        <p:pic>
          <p:nvPicPr>
            <p:cNvPr id="18" name="Billed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200" y="-1535009"/>
              <a:ext cx="11530013" cy="91494"/>
            </a:xfrm>
            <a:prstGeom prst="rect">
              <a:avLst/>
            </a:prstGeom>
          </p:spPr>
        </p:pic>
        <p:pic>
          <p:nvPicPr>
            <p:cNvPr id="19" name="Billede 18"/>
            <p:cNvPicPr>
              <a:picLocks noChangeAspect="1"/>
            </p:cNvPicPr>
            <p:nvPr userDrawn="1"/>
          </p:nvPicPr>
          <p:blipFill>
            <a:blip r:embed="rId3" cstate="print">
              <a:lum bright="100000"/>
              <a:extLst>
                <a:ext uri="{28A0092B-C50C-407E-A947-70E740481C1C}">
                  <a14:useLocalDpi xmlns:a14="http://schemas.microsoft.com/office/drawing/2010/main" val="0"/>
                </a:ext>
              </a:extLst>
            </a:blip>
            <a:stretch>
              <a:fillRect/>
            </a:stretch>
          </p:blipFill>
          <p:spPr>
            <a:xfrm>
              <a:off x="10384221" y="-1214074"/>
              <a:ext cx="1505262" cy="427995"/>
            </a:xfrm>
            <a:prstGeom prst="rect">
              <a:avLst/>
            </a:prstGeom>
          </p:spPr>
        </p:pic>
        <p:sp>
          <p:nvSpPr>
            <p:cNvPr id="2" name="Rektangel 1"/>
            <p:cNvSpPr/>
            <p:nvPr userDrawn="1"/>
          </p:nvSpPr>
          <p:spPr>
            <a:xfrm>
              <a:off x="0" y="-1705702"/>
              <a:ext cx="12192000" cy="96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smtClean="0"/>
            </a:p>
          </p:txBody>
        </p:sp>
      </p:grpSp>
      <p:sp>
        <p:nvSpPr>
          <p:cNvPr id="16" name="Text Placeholder 6"/>
          <p:cNvSpPr>
            <a:spLocks noGrp="1"/>
          </p:cNvSpPr>
          <p:nvPr>
            <p:ph type="body" sz="quarter" idx="15"/>
          </p:nvPr>
        </p:nvSpPr>
        <p:spPr>
          <a:xfrm>
            <a:off x="330200" y="5985949"/>
            <a:ext cx="5461000" cy="376755"/>
          </a:xfrm>
        </p:spPr>
        <p:txBody>
          <a:bodyPr anchor="ctr" anchorCtr="0"/>
          <a:lstStyle>
            <a:lvl1pPr marL="0" indent="0">
              <a:buNone/>
              <a:defRPr sz="1400"/>
            </a:lvl1pPr>
          </a:lstStyle>
          <a:p>
            <a:pPr lvl="0"/>
            <a:r>
              <a:rPr lang="en-US" smtClean="0"/>
              <a:t>Click to edit Master text styles</a:t>
            </a:r>
          </a:p>
        </p:txBody>
      </p:sp>
      <p:sp>
        <p:nvSpPr>
          <p:cNvPr id="26"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tx2"/>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34367863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ver D">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20" name="Title 1"/>
          <p:cNvSpPr>
            <a:spLocks noGrp="1"/>
          </p:cNvSpPr>
          <p:nvPr>
            <p:ph type="ctrTitle"/>
          </p:nvPr>
        </p:nvSpPr>
        <p:spPr>
          <a:xfrm>
            <a:off x="330200" y="2813461"/>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sp>
        <p:nvSpPr>
          <p:cNvPr id="10" name="Text Placeholder 6"/>
          <p:cNvSpPr>
            <a:spLocks noGrp="1"/>
          </p:cNvSpPr>
          <p:nvPr>
            <p:ph type="body" sz="quarter" idx="15"/>
          </p:nvPr>
        </p:nvSpPr>
        <p:spPr>
          <a:xfrm>
            <a:off x="330200" y="5985949"/>
            <a:ext cx="5461000" cy="376755"/>
          </a:xfrm>
        </p:spPr>
        <p:txBody>
          <a:bodyPr anchor="ctr" anchorCtr="0"/>
          <a:lstStyle>
            <a:lvl1pPr marL="0" indent="0">
              <a:buNone/>
              <a:defRPr sz="1400">
                <a:solidFill>
                  <a:schemeClr val="bg1"/>
                </a:solidFill>
              </a:defRPr>
            </a:lvl1pPr>
          </a:lstStyle>
          <a:p>
            <a:pPr lvl="0"/>
            <a:r>
              <a:rPr lang="en-US" smtClean="0"/>
              <a:t>Click to edit Master text styles</a:t>
            </a:r>
          </a:p>
        </p:txBody>
      </p:sp>
      <p:sp>
        <p:nvSpPr>
          <p:cNvPr id="11"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bg1"/>
                </a:solidFill>
              </a:defRPr>
            </a:lvl1pPr>
          </a:lstStyle>
          <a:p>
            <a:fld id="{484A80B5-B011-4E09-A387-4D7FC98CF63D}" type="datetime1">
              <a:rPr lang="da-DK" smtClean="0"/>
              <a:pPr/>
              <a:t>24-01-2018</a:t>
            </a:fld>
            <a:endParaRPr lang="en-GB" dirty="0"/>
          </a:p>
        </p:txBody>
      </p:sp>
      <p:sp>
        <p:nvSpPr>
          <p:cNvPr id="13"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bg1"/>
                </a:solidFill>
              </a:defRPr>
            </a:lvl1pPr>
          </a:lstStyle>
          <a:p>
            <a:r>
              <a:rPr lang="en-GB" smtClean="0"/>
              <a:t>Dentsply Sirona 2016</a:t>
            </a:r>
            <a:endParaRPr lang="en-GB" dirty="0"/>
          </a:p>
        </p:txBody>
      </p:sp>
      <p:sp>
        <p:nvSpPr>
          <p:cNvPr id="16"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bg1"/>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426224996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331200" y="555626"/>
            <a:ext cx="11529599" cy="1001712"/>
          </a:xfrm>
        </p:spPr>
        <p:txBody>
          <a:bodyPr/>
          <a:lstStyle>
            <a:lvl1pPr>
              <a:defRPr baseline="0"/>
            </a:lvl1pPr>
          </a:lstStyle>
          <a:p>
            <a:r>
              <a:rPr lang="en-GB" dirty="0" smtClean="0"/>
              <a:t>Agenda/Program</a:t>
            </a:r>
            <a:endParaRPr lang="en-GB" dirty="0"/>
          </a:p>
        </p:txBody>
      </p:sp>
      <p:sp>
        <p:nvSpPr>
          <p:cNvPr id="14" name="Content Placeholder 2"/>
          <p:cNvSpPr>
            <a:spLocks noGrp="1"/>
          </p:cNvSpPr>
          <p:nvPr>
            <p:ph sz="half" idx="1" hasCustomPrompt="1"/>
          </p:nvPr>
        </p:nvSpPr>
        <p:spPr>
          <a:xfrm>
            <a:off x="331200" y="1609058"/>
            <a:ext cx="11529599" cy="3943350"/>
          </a:xfrm>
        </p:spPr>
        <p:txBody>
          <a:bodyPr/>
          <a:lstStyle>
            <a:lvl1pPr marL="0" indent="0">
              <a:buNone/>
              <a:defRPr/>
            </a:lvl1pPr>
          </a:lstStyle>
          <a:p>
            <a:r>
              <a:rPr lang="en-GB" dirty="0" smtClean="0"/>
              <a:t>Click to edit</a:t>
            </a:r>
            <a:endParaRPr lang="en-GB" dirty="0"/>
          </a:p>
        </p:txBody>
      </p:sp>
    </p:spTree>
    <p:extLst>
      <p:ext uri="{BB962C8B-B14F-4D97-AF65-F5344CB8AC3E}">
        <p14:creationId xmlns:p14="http://schemas.microsoft.com/office/powerpoint/2010/main" val="21397035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 A">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30201" y="555626"/>
            <a:ext cx="11530012" cy="1001712"/>
          </a:xfrm>
        </p:spPr>
        <p:txBody>
          <a:bodyPr/>
          <a:lstStyle>
            <a:lvl1pPr>
              <a:defRPr/>
            </a:lvl1pPr>
          </a:lstStyle>
          <a:p>
            <a:r>
              <a:rPr lang="en-GB" dirty="0" smtClean="0"/>
              <a:t>Click to edit</a:t>
            </a:r>
            <a:endParaRPr lang="en-GB" dirty="0"/>
          </a:p>
        </p:txBody>
      </p:sp>
      <p:sp>
        <p:nvSpPr>
          <p:cNvPr id="10" name="Content Placeholder 2"/>
          <p:cNvSpPr>
            <a:spLocks noGrp="1"/>
          </p:cNvSpPr>
          <p:nvPr>
            <p:ph sz="half" idx="1" hasCustomPrompt="1"/>
          </p:nvPr>
        </p:nvSpPr>
        <p:spPr>
          <a:xfrm>
            <a:off x="330201" y="1601037"/>
            <a:ext cx="11530011" cy="3943350"/>
          </a:xfrm>
        </p:spPr>
        <p:txBody>
          <a:bodyPr/>
          <a:lstStyle>
            <a:lvl2pPr>
              <a:defRPr/>
            </a:lvl2pPr>
            <a:lvl3pPr>
              <a:defRPr/>
            </a:lvl3pPr>
            <a:lvl4pPr>
              <a:defRPr baseline="0"/>
            </a:lvl4pPr>
          </a:lstStyle>
          <a:p>
            <a:r>
              <a:rPr lang="en-GB" dirty="0" smtClean="0"/>
              <a:t>Click to edit</a:t>
            </a:r>
          </a:p>
          <a:p>
            <a:pPr lvl="1"/>
            <a:r>
              <a:rPr lang="en-GB" dirty="0" smtClean="0"/>
              <a:t>Click to edit</a:t>
            </a:r>
          </a:p>
          <a:p>
            <a:pPr lvl="2"/>
            <a:r>
              <a:rPr lang="en-GB" dirty="0" smtClean="0"/>
              <a:t>Click to edit</a:t>
            </a:r>
          </a:p>
          <a:p>
            <a:pPr lvl="3"/>
            <a:r>
              <a:rPr lang="en-GB" dirty="0" smtClean="0"/>
              <a:t>Click to edit</a:t>
            </a:r>
          </a:p>
        </p:txBody>
      </p:sp>
    </p:spTree>
    <p:extLst>
      <p:ext uri="{BB962C8B-B14F-4D97-AF65-F5344CB8AC3E}">
        <p14:creationId xmlns:p14="http://schemas.microsoft.com/office/powerpoint/2010/main" val="261690338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hasCustomPrompt="1"/>
          </p:nvPr>
        </p:nvSpPr>
        <p:spPr>
          <a:xfrm>
            <a:off x="330202" y="1587760"/>
            <a:ext cx="5621337" cy="3943350"/>
          </a:xfrm>
        </p:spPr>
        <p:txBody>
          <a:bodyPr/>
          <a:lstStyle/>
          <a:p>
            <a:r>
              <a:rPr lang="en-GB" dirty="0" smtClean="0"/>
              <a:t>Click to edit</a:t>
            </a:r>
          </a:p>
          <a:p>
            <a:pPr lvl="1"/>
            <a:r>
              <a:rPr lang="en-GB" dirty="0" smtClean="0"/>
              <a:t>Click to edit</a:t>
            </a:r>
          </a:p>
          <a:p>
            <a:pPr lvl="2"/>
            <a:r>
              <a:rPr lang="en-GB" dirty="0" smtClean="0"/>
              <a:t>Click to edit</a:t>
            </a:r>
          </a:p>
          <a:p>
            <a:pPr lvl="3"/>
            <a:r>
              <a:rPr lang="en-GB" dirty="0" smtClean="0"/>
              <a:t>Click to edit</a:t>
            </a:r>
          </a:p>
        </p:txBody>
      </p:sp>
      <p:sp>
        <p:nvSpPr>
          <p:cNvPr id="4" name="Content Placeholder 3"/>
          <p:cNvSpPr>
            <a:spLocks noGrp="1"/>
          </p:cNvSpPr>
          <p:nvPr>
            <p:ph sz="half" idx="2" hasCustomPrompt="1"/>
          </p:nvPr>
        </p:nvSpPr>
        <p:spPr>
          <a:xfrm>
            <a:off x="6240464" y="1587760"/>
            <a:ext cx="5619749" cy="3943350"/>
          </a:xfrm>
        </p:spPr>
        <p:txBody>
          <a:bodyPr/>
          <a:lstStyle/>
          <a:p>
            <a:r>
              <a:rPr lang="en-GB" dirty="0" smtClean="0"/>
              <a:t>Click to edit</a:t>
            </a:r>
          </a:p>
          <a:p>
            <a:pPr lvl="1"/>
            <a:r>
              <a:rPr lang="en-GB" dirty="0" smtClean="0"/>
              <a:t>Click to edit</a:t>
            </a:r>
          </a:p>
          <a:p>
            <a:pPr lvl="2"/>
            <a:r>
              <a:rPr lang="en-GB" dirty="0" smtClean="0"/>
              <a:t>Click to edit</a:t>
            </a:r>
          </a:p>
          <a:p>
            <a:pPr lvl="3"/>
            <a:r>
              <a:rPr lang="en-GB" dirty="0" smtClean="0"/>
              <a:t>Click to edit</a:t>
            </a:r>
          </a:p>
        </p:txBody>
      </p:sp>
    </p:spTree>
    <p:extLst>
      <p:ext uri="{BB962C8B-B14F-4D97-AF65-F5344CB8AC3E}">
        <p14:creationId xmlns:p14="http://schemas.microsoft.com/office/powerpoint/2010/main" val="62037295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330200" y="555625"/>
            <a:ext cx="9566837" cy="3795913"/>
          </a:xfrm>
          <a:noFill/>
        </p:spPr>
        <p:txBody>
          <a:bodyPr vert="horz" lIns="0" tIns="0" rIns="0" bIns="0" rtlCol="0" anchor="t" anchorCtr="0">
            <a:noAutofit/>
          </a:bodyPr>
          <a:lstStyle>
            <a:lvl1pPr>
              <a:defRPr lang="da-DK" sz="4800" b="0" dirty="0">
                <a:solidFill>
                  <a:srgbClr val="FFFFFF"/>
                </a:solidFill>
              </a:defRPr>
            </a:lvl1pPr>
          </a:lstStyle>
          <a:p>
            <a:r>
              <a:rPr lang="en-GB" dirty="0" smtClean="0"/>
              <a:t>Click to edit</a:t>
            </a:r>
          </a:p>
        </p:txBody>
      </p:sp>
    </p:spTree>
    <p:extLst>
      <p:ext uri="{BB962C8B-B14F-4D97-AF65-F5344CB8AC3E}">
        <p14:creationId xmlns:p14="http://schemas.microsoft.com/office/powerpoint/2010/main" val="156622145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reaker B">
    <p:bg>
      <p:bgPr>
        <a:solidFill>
          <a:schemeClr val="accent1"/>
        </a:solidFill>
        <a:effectLst/>
      </p:bgPr>
    </p:bg>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330200" y="555625"/>
            <a:ext cx="9566837" cy="3795913"/>
          </a:xfrm>
          <a:noFill/>
        </p:spPr>
        <p:txBody>
          <a:bodyPr vert="horz" lIns="0" tIns="0" rIns="0" bIns="0" rtlCol="0" anchor="t" anchorCtr="0">
            <a:noAutofit/>
          </a:bodyPr>
          <a:lstStyle>
            <a:lvl1pPr>
              <a:defRPr lang="da-DK" sz="4800" b="0" dirty="0">
                <a:solidFill>
                  <a:schemeClr val="bg1"/>
                </a:solidFill>
              </a:defRPr>
            </a:lvl1pPr>
          </a:lstStyle>
          <a:p>
            <a:r>
              <a:rPr lang="en-GB" dirty="0" smtClean="0"/>
              <a:t>Click to edit</a:t>
            </a:r>
          </a:p>
        </p:txBody>
      </p:sp>
    </p:spTree>
    <p:extLst>
      <p:ext uri="{BB962C8B-B14F-4D97-AF65-F5344CB8AC3E}">
        <p14:creationId xmlns:p14="http://schemas.microsoft.com/office/powerpoint/2010/main" val="19885131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0201" y="555626"/>
            <a:ext cx="11530012" cy="1001712"/>
          </a:xfrm>
          <a:prstGeom prst="rect">
            <a:avLst/>
          </a:prstGeom>
        </p:spPr>
        <p:txBody>
          <a:bodyPr vert="horz" lIns="0" tIns="0" rIns="0" bIns="0" rtlCol="0" anchor="t" anchorCtr="0">
            <a:noAutofit/>
          </a:bodyPr>
          <a:lstStyle/>
          <a:p>
            <a:r>
              <a:rPr lang="da-DK" dirty="0" err="1" smtClean="0"/>
              <a:t>Click</a:t>
            </a:r>
            <a:r>
              <a:rPr lang="da-DK" dirty="0" smtClean="0"/>
              <a:t> to </a:t>
            </a:r>
            <a:r>
              <a:rPr lang="da-DK" dirty="0" err="1" smtClean="0"/>
              <a:t>edit</a:t>
            </a:r>
            <a:r>
              <a:rPr lang="da-DK" dirty="0" smtClean="0"/>
              <a:t> master</a:t>
            </a:r>
            <a:endParaRPr lang="en-GB" dirty="0"/>
          </a:p>
        </p:txBody>
      </p:sp>
      <p:sp>
        <p:nvSpPr>
          <p:cNvPr id="3" name="Text Placeholder 2"/>
          <p:cNvSpPr>
            <a:spLocks noGrp="1"/>
          </p:cNvSpPr>
          <p:nvPr>
            <p:ph type="body" idx="1"/>
          </p:nvPr>
        </p:nvSpPr>
        <p:spPr>
          <a:xfrm>
            <a:off x="330201" y="1620673"/>
            <a:ext cx="11530012" cy="3943350"/>
          </a:xfrm>
          <a:prstGeom prst="rect">
            <a:avLst/>
          </a:prstGeom>
        </p:spPr>
        <p:txBody>
          <a:bodyPr vert="horz" lIns="0" tIns="0" rIns="0" bIns="0" rtlCol="0">
            <a:noAutofit/>
          </a:bodyPr>
          <a:lstStyle/>
          <a:p>
            <a:pPr lvl="0"/>
            <a:r>
              <a:rPr lang="da-DK" dirty="0" err="1" smtClean="0"/>
              <a:t>Click</a:t>
            </a:r>
            <a:r>
              <a:rPr lang="da-DK" dirty="0" smtClean="0"/>
              <a:t> to </a:t>
            </a:r>
            <a:r>
              <a:rPr lang="da-DK" dirty="0" err="1" smtClean="0"/>
              <a:t>edit</a:t>
            </a:r>
            <a:r>
              <a:rPr lang="da-DK" dirty="0" smtClean="0"/>
              <a:t> master </a:t>
            </a:r>
            <a:r>
              <a:rPr lang="da-DK" dirty="0" err="1" smtClean="0"/>
              <a:t>level</a:t>
            </a:r>
            <a:r>
              <a:rPr lang="da-DK" dirty="0" smtClean="0"/>
              <a:t> A</a:t>
            </a:r>
          </a:p>
          <a:p>
            <a:pPr lvl="1"/>
            <a:r>
              <a:rPr lang="da-DK" dirty="0" smtClean="0"/>
              <a:t>Level B</a:t>
            </a:r>
          </a:p>
          <a:p>
            <a:pPr lvl="2"/>
            <a:r>
              <a:rPr lang="da-DK" dirty="0" smtClean="0"/>
              <a:t>Level C</a:t>
            </a:r>
          </a:p>
          <a:p>
            <a:pPr lvl="3"/>
            <a:r>
              <a:rPr lang="da-DK" dirty="0" smtClean="0"/>
              <a:t>Level D</a:t>
            </a:r>
          </a:p>
          <a:p>
            <a:pPr lvl="4"/>
            <a:r>
              <a:rPr lang="da-DK" dirty="0" smtClean="0"/>
              <a:t>Level E</a:t>
            </a:r>
          </a:p>
          <a:p>
            <a:pPr lvl="5"/>
            <a:r>
              <a:rPr lang="da-DK" dirty="0" smtClean="0"/>
              <a:t>Level F</a:t>
            </a:r>
          </a:p>
          <a:p>
            <a:pPr lvl="6"/>
            <a:r>
              <a:rPr lang="da-DK" dirty="0" smtClean="0"/>
              <a:t>Level G</a:t>
            </a:r>
          </a:p>
          <a:p>
            <a:pPr lvl="7"/>
            <a:r>
              <a:rPr lang="da-DK" dirty="0" smtClean="0"/>
              <a:t>Level H</a:t>
            </a:r>
          </a:p>
          <a:p>
            <a:pPr lvl="8"/>
            <a:r>
              <a:rPr lang="da-DK" dirty="0" smtClean="0"/>
              <a:t>Level I</a:t>
            </a:r>
            <a:endParaRPr lang="en-GB" dirty="0"/>
          </a:p>
        </p:txBody>
      </p:sp>
      <p:pic>
        <p:nvPicPr>
          <p:cNvPr id="11" name="Billede 10"/>
          <p:cNvPicPr preferRelativeResize="0">
            <a:picLocks/>
          </p:cNvPicPr>
          <p:nvPr/>
        </p:nvPicPr>
        <p:blipFill>
          <a:blip r:embed="rId15">
            <a:extLst>
              <a:ext uri="{28A0092B-C50C-407E-A947-70E740481C1C}">
                <a14:useLocalDpi xmlns:a14="http://schemas.microsoft.com/office/drawing/2010/main" val="0"/>
              </a:ext>
            </a:extLst>
          </a:blip>
          <a:stretch>
            <a:fillRect/>
          </a:stretch>
        </p:blipFill>
        <p:spPr>
          <a:xfrm flipH="1">
            <a:off x="330201" y="6088857"/>
            <a:ext cx="11530012" cy="54000"/>
          </a:xfrm>
          <a:prstGeom prst="rect">
            <a:avLst/>
          </a:prstGeom>
        </p:spPr>
      </p:pic>
      <p:pic>
        <p:nvPicPr>
          <p:cNvPr id="8" name="Billed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68325" y="6350490"/>
            <a:ext cx="1091888" cy="310459"/>
          </a:xfrm>
          <a:prstGeom prst="rect">
            <a:avLst/>
          </a:prstGeom>
        </p:spPr>
      </p:pic>
      <p:sp>
        <p:nvSpPr>
          <p:cNvPr id="21"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accent3"/>
                </a:solidFill>
              </a:defRPr>
            </a:lvl1pPr>
          </a:lstStyle>
          <a:p>
            <a:fld id="{376D5053-7A94-4F3D-9B2C-BB6F36210171}" type="datetime1">
              <a:rPr lang="da-DK" smtClean="0"/>
              <a:t>24-01-2018</a:t>
            </a:fld>
            <a:endParaRPr lang="en-GB" dirty="0"/>
          </a:p>
        </p:txBody>
      </p:sp>
      <p:sp>
        <p:nvSpPr>
          <p:cNvPr id="22"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accent3"/>
                </a:solidFill>
              </a:defRPr>
            </a:lvl1pPr>
          </a:lstStyle>
          <a:p>
            <a:r>
              <a:rPr lang="en-GB" dirty="0" err="1" smtClean="0"/>
              <a:t>Dentsply</a:t>
            </a:r>
            <a:r>
              <a:rPr lang="en-GB" dirty="0" smtClean="0"/>
              <a:t> </a:t>
            </a:r>
            <a:r>
              <a:rPr lang="en-GB" dirty="0" err="1" smtClean="0"/>
              <a:t>Sirona</a:t>
            </a:r>
            <a:r>
              <a:rPr lang="en-GB" dirty="0" smtClean="0"/>
              <a:t> 2016</a:t>
            </a:r>
            <a:endParaRPr lang="en-GB" dirty="0"/>
          </a:p>
        </p:txBody>
      </p:sp>
      <p:sp>
        <p:nvSpPr>
          <p:cNvPr id="23"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accent3"/>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56063440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688" r:id="rId5"/>
    <p:sldLayoutId id="2147483690" r:id="rId6"/>
    <p:sldLayoutId id="2147483691" r:id="rId7"/>
    <p:sldLayoutId id="2147483692" r:id="rId8"/>
    <p:sldLayoutId id="2147483693" r:id="rId9"/>
    <p:sldLayoutId id="2147483694" r:id="rId10"/>
    <p:sldLayoutId id="2147483699" r:id="rId11"/>
    <p:sldLayoutId id="2147483695" r:id="rId12"/>
    <p:sldLayoutId id="2147483704" r:id="rId13"/>
  </p:sldLayoutIdLst>
  <p:hf hdr="0"/>
  <p:txStyles>
    <p:title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p:titleStyle>
    <p:bodyStyle>
      <a:lvl1pPr marL="242888" indent="-242888" algn="l" defTabSz="914400" rtl="0" eaLnBrk="1" latinLnBrk="0" hangingPunct="1">
        <a:lnSpc>
          <a:spcPct val="90000"/>
        </a:lnSpc>
        <a:spcBef>
          <a:spcPts val="6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57200" indent="-220663" algn="l" defTabSz="914400" rtl="0" eaLnBrk="1" latinLnBrk="0" hangingPunct="1">
        <a:lnSpc>
          <a:spcPct val="90000"/>
        </a:lnSpc>
        <a:spcBef>
          <a:spcPts val="600"/>
        </a:spcBef>
        <a:buClr>
          <a:schemeClr val="accent2"/>
        </a:buClr>
        <a:buFont typeface="Wingdings" panose="05000000000000000000" pitchFamily="2" charset="2"/>
        <a:buChar char="§"/>
        <a:defRPr sz="2000" kern="1200" baseline="0">
          <a:solidFill>
            <a:schemeClr val="tx2"/>
          </a:solidFill>
          <a:latin typeface="+mn-lt"/>
          <a:ea typeface="+mn-ea"/>
          <a:cs typeface="+mn-cs"/>
        </a:defRPr>
      </a:lvl2pPr>
      <a:lvl3pPr marL="693738" indent="-236538" algn="l" defTabSz="914400" rtl="0" eaLnBrk="1" latinLnBrk="0" hangingPunct="1">
        <a:lnSpc>
          <a:spcPct val="90000"/>
        </a:lnSpc>
        <a:spcBef>
          <a:spcPts val="600"/>
        </a:spcBef>
        <a:buClr>
          <a:schemeClr val="accent2"/>
        </a:buClr>
        <a:buFont typeface="Wingdings" panose="05000000000000000000" pitchFamily="2" charset="2"/>
        <a:buChar char="§"/>
        <a:defRPr sz="1800" kern="1200">
          <a:solidFill>
            <a:schemeClr val="tx2"/>
          </a:solidFill>
          <a:latin typeface="+mn-lt"/>
          <a:ea typeface="+mn-ea"/>
          <a:cs typeface="+mn-cs"/>
        </a:defRPr>
      </a:lvl3pPr>
      <a:lvl4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4pPr>
      <a:lvl5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5pPr>
      <a:lvl6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6pPr>
      <a:lvl7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7pPr>
      <a:lvl8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8pPr>
      <a:lvl9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08" userDrawn="1">
          <p15:clr>
            <a:srgbClr val="F26B43"/>
          </p15:clr>
        </p15:guide>
        <p15:guide id="2" pos="7471" userDrawn="1">
          <p15:clr>
            <a:srgbClr val="F26B43"/>
          </p15:clr>
        </p15:guide>
        <p15:guide id="3" orient="horz" pos="350" userDrawn="1">
          <p15:clr>
            <a:srgbClr val="F26B43"/>
          </p15:clr>
        </p15:guide>
        <p15:guide id="4" orient="horz" pos="981" userDrawn="1">
          <p15:clr>
            <a:srgbClr val="F26B43"/>
          </p15:clr>
        </p15:guide>
        <p15:guide id="5" pos="3749" userDrawn="1">
          <p15:clr>
            <a:srgbClr val="F26B43"/>
          </p15:clr>
        </p15:guide>
        <p15:guide id="6" orient="horz" pos="1150" userDrawn="1">
          <p15:clr>
            <a:srgbClr val="F26B43"/>
          </p15:clr>
        </p15:guide>
        <p15:guide id="7" orient="horz" pos="3634" userDrawn="1">
          <p15:clr>
            <a:srgbClr val="F26B43"/>
          </p15:clr>
        </p15:guide>
        <p15:guide id="8" pos="3931" userDrawn="1">
          <p15:clr>
            <a:srgbClr val="F26B43"/>
          </p15:clr>
        </p15:guide>
        <p15:guide id="9" pos="74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42.jpeg"/><Relationship Id="rId7"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40.jpeg"/><Relationship Id="rId4" Type="http://schemas.openxmlformats.org/officeDocument/2006/relationships/image" Target="../media/image41.jpe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65.jpeg"/><Relationship Id="rId5" Type="http://schemas.openxmlformats.org/officeDocument/2006/relationships/image" Target="../media/image6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cid:D0C2C0B1-FC83-4A0C-A2E1-4BC47660B440@typografia.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8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t="31580" b="31580"/>
          <a:stretch/>
        </p:blipFill>
        <p:spPr/>
      </p:pic>
      <p:sp>
        <p:nvSpPr>
          <p:cNvPr id="7" name="Title 6"/>
          <p:cNvSpPr>
            <a:spLocks noGrp="1"/>
          </p:cNvSpPr>
          <p:nvPr>
            <p:ph type="ctrTitle"/>
          </p:nvPr>
        </p:nvSpPr>
        <p:spPr/>
        <p:txBody>
          <a:bodyPr/>
          <a:lstStyle/>
          <a:p>
            <a:r>
              <a:rPr lang="en-US" sz="3200" dirty="0" smtClean="0">
                <a:solidFill>
                  <a:schemeClr val="accent1"/>
                </a:solidFill>
              </a:rPr>
              <a:t>Xive</a:t>
            </a:r>
            <a:r>
              <a:rPr lang="en-US" dirty="0" smtClean="0">
                <a:solidFill>
                  <a:schemeClr val="accent1"/>
                </a:solidFill>
              </a:rPr>
              <a:t/>
            </a:r>
            <a:br>
              <a:rPr lang="en-US" dirty="0" smtClean="0">
                <a:solidFill>
                  <a:schemeClr val="accent1"/>
                </a:solidFill>
              </a:rPr>
            </a:br>
            <a:r>
              <a:rPr lang="en-US" dirty="0" smtClean="0"/>
              <a:t/>
            </a:r>
            <a:br>
              <a:rPr lang="en-US" dirty="0" smtClean="0"/>
            </a:br>
            <a:r>
              <a:rPr lang="en-US" sz="4000" dirty="0" smtClean="0">
                <a:solidFill>
                  <a:schemeClr val="tx2"/>
                </a:solidFill>
              </a:rPr>
              <a:t>System overview</a:t>
            </a:r>
            <a:endParaRPr lang="en-US" sz="4000" dirty="0">
              <a:solidFill>
                <a:schemeClr val="tx2"/>
              </a:solidFill>
            </a:endParaRPr>
          </a:p>
        </p:txBody>
      </p:sp>
    </p:spTree>
    <p:extLst>
      <p:ext uri="{BB962C8B-B14F-4D97-AF65-F5344CB8AC3E}">
        <p14:creationId xmlns:p14="http://schemas.microsoft.com/office/powerpoint/2010/main" val="26977627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9667"/>
          <a:stretch/>
        </p:blipFill>
        <p:spPr>
          <a:xfrm>
            <a:off x="8875928" y="1452038"/>
            <a:ext cx="1396422" cy="4286610"/>
          </a:xfrm>
          <a:prstGeom prst="rect">
            <a:avLst/>
          </a:prstGeom>
        </p:spPr>
      </p:pic>
      <p:grpSp>
        <p:nvGrpSpPr>
          <p:cNvPr id="12" name="Group 11"/>
          <p:cNvGrpSpPr/>
          <p:nvPr/>
        </p:nvGrpSpPr>
        <p:grpSpPr>
          <a:xfrm>
            <a:off x="8747198" y="2094683"/>
            <a:ext cx="1583893" cy="499178"/>
            <a:chOff x="9423671" y="2641785"/>
            <a:chExt cx="1583893" cy="499178"/>
          </a:xfrm>
        </p:grpSpPr>
        <p:sp>
          <p:nvSpPr>
            <p:cNvPr id="14" name="Line 5"/>
            <p:cNvSpPr>
              <a:spLocks noChangeShapeType="1"/>
            </p:cNvSpPr>
            <p:nvPr/>
          </p:nvSpPr>
          <p:spPr bwMode="auto">
            <a:xfrm flipV="1">
              <a:off x="10912395" y="2698240"/>
              <a:ext cx="95169" cy="442723"/>
            </a:xfrm>
            <a:prstGeom prst="line">
              <a:avLst/>
            </a:prstGeom>
            <a:noFill/>
            <a:ln w="38100">
              <a:solidFill>
                <a:schemeClr val="accent2"/>
              </a:solidFill>
              <a:round/>
              <a:headEnd/>
              <a:tailEnd type="triangl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solidFill>
                    <a:srgbClr val="134779"/>
                  </a:solidFill>
                </a:ln>
                <a:solidFill>
                  <a:sysClr val="windowText" lastClr="000000"/>
                </a:solidFill>
                <a:uLnTx/>
                <a:uFillTx/>
              </a:endParaRPr>
            </a:p>
          </p:txBody>
        </p:sp>
        <p:sp>
          <p:nvSpPr>
            <p:cNvPr id="15" name="Line 6"/>
            <p:cNvSpPr>
              <a:spLocks noChangeShapeType="1"/>
            </p:cNvSpPr>
            <p:nvPr/>
          </p:nvSpPr>
          <p:spPr bwMode="auto">
            <a:xfrm flipH="1" flipV="1">
              <a:off x="9423671" y="2681584"/>
              <a:ext cx="108358" cy="458657"/>
            </a:xfrm>
            <a:prstGeom prst="line">
              <a:avLst/>
            </a:prstGeom>
            <a:noFill/>
            <a:ln w="38100">
              <a:solidFill>
                <a:schemeClr val="accent2"/>
              </a:solidFill>
              <a:round/>
              <a:headEnd/>
              <a:tailEnd type="triangl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16" name="Line 7"/>
            <p:cNvSpPr>
              <a:spLocks noChangeShapeType="1"/>
            </p:cNvSpPr>
            <p:nvPr/>
          </p:nvSpPr>
          <p:spPr bwMode="auto">
            <a:xfrm rot="21420000">
              <a:off x="9718955" y="2734017"/>
              <a:ext cx="1068960" cy="56022"/>
            </a:xfrm>
            <a:prstGeom prst="line">
              <a:avLst/>
            </a:prstGeom>
            <a:noFill/>
            <a:ln w="28575">
              <a:solidFill>
                <a:schemeClr val="accent2"/>
              </a:solidFill>
              <a:prstDash val="sysDash"/>
              <a:round/>
              <a:headEnd type="triangle" w="med" len="me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17" name="Line 7"/>
            <p:cNvSpPr>
              <a:spLocks noChangeShapeType="1"/>
            </p:cNvSpPr>
            <p:nvPr/>
          </p:nvSpPr>
          <p:spPr bwMode="auto">
            <a:xfrm rot="21420000">
              <a:off x="9762156" y="2641785"/>
              <a:ext cx="976144" cy="51158"/>
            </a:xfrm>
            <a:prstGeom prst="line">
              <a:avLst/>
            </a:prstGeom>
            <a:noFill/>
            <a:ln w="28575">
              <a:solidFill>
                <a:schemeClr val="accent2"/>
              </a:solidFill>
              <a:prstDash val="sysDash"/>
              <a:round/>
              <a:headEnd type="triangle" w="med" len="me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grpSp>
      <p:sp>
        <p:nvSpPr>
          <p:cNvPr id="9" name="Textfeld 8"/>
          <p:cNvSpPr txBox="1"/>
          <p:nvPr/>
        </p:nvSpPr>
        <p:spPr>
          <a:xfrm>
            <a:off x="8746915" y="1452800"/>
            <a:ext cx="1610937" cy="535531"/>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de-DE" sz="1600" i="0" u="none" strike="noStrike" kern="0" cap="none" spc="0" normalizeH="0" baseline="0" noProof="0" dirty="0" smtClean="0">
                <a:ln>
                  <a:noFill/>
                </a:ln>
                <a:effectLst/>
                <a:uLnTx/>
                <a:uFillTx/>
              </a:rPr>
              <a:t>+ 0.175 mm</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de-DE" sz="1600" i="0" u="none" strike="noStrike" kern="0" cap="none" spc="0" normalizeH="0" baseline="0" noProof="0" dirty="0" smtClean="0">
                <a:ln>
                  <a:noFill/>
                </a:ln>
                <a:effectLst/>
                <a:uLnTx/>
                <a:uFillTx/>
              </a:rPr>
              <a:t>per </a:t>
            </a:r>
            <a:r>
              <a:rPr kumimoji="0" lang="de-DE" sz="1600" i="0" u="none" strike="noStrike" kern="0" cap="none" spc="0" normalizeH="0" baseline="0" noProof="0" dirty="0" err="1" smtClean="0">
                <a:ln>
                  <a:noFill/>
                </a:ln>
                <a:effectLst/>
                <a:uLnTx/>
                <a:uFillTx/>
              </a:rPr>
              <a:t>side</a:t>
            </a:r>
            <a:endParaRPr kumimoji="0" lang="de-DE" sz="1600" i="0" u="none" strike="noStrike" kern="0" cap="none" spc="0" normalizeH="0" baseline="0" noProof="0" dirty="0">
              <a:ln>
                <a:noFill/>
              </a:ln>
              <a:effectLst/>
              <a:uLnTx/>
              <a:uFillTx/>
            </a:endParaRPr>
          </a:p>
        </p:txBody>
      </p:sp>
      <p:sp>
        <p:nvSpPr>
          <p:cNvPr id="39" name="Titel 1"/>
          <p:cNvSpPr>
            <a:spLocks noGrp="1"/>
          </p:cNvSpPr>
          <p:nvPr>
            <p:ph type="title"/>
          </p:nvPr>
        </p:nvSpPr>
        <p:spPr/>
        <p:txBody>
          <a:bodyPr/>
          <a:lstStyle/>
          <a:p>
            <a:r>
              <a:rPr lang="de-DE" dirty="0" smtClean="0"/>
              <a:t>Xive </a:t>
            </a:r>
            <a:r>
              <a:rPr lang="de-DE" dirty="0" err="1" smtClean="0"/>
              <a:t>implant</a:t>
            </a:r>
            <a:r>
              <a:rPr lang="de-DE" dirty="0" smtClean="0"/>
              <a:t>  design</a:t>
            </a:r>
            <a:endParaRPr lang="de-DE" dirty="0"/>
          </a:p>
        </p:txBody>
      </p:sp>
      <p:sp>
        <p:nvSpPr>
          <p:cNvPr id="40" name="Inhaltsplatzhalter 2"/>
          <p:cNvSpPr>
            <a:spLocks noGrp="1"/>
          </p:cNvSpPr>
          <p:nvPr>
            <p:ph sz="half" idx="1"/>
          </p:nvPr>
        </p:nvSpPr>
        <p:spPr/>
        <p:txBody>
          <a:bodyPr/>
          <a:lstStyle/>
          <a:p>
            <a:pPr marL="22225" indent="0">
              <a:buNone/>
            </a:pPr>
            <a:r>
              <a:rPr lang="de-DE" b="1" dirty="0" err="1" smtClean="0"/>
              <a:t>Implant</a:t>
            </a:r>
            <a:r>
              <a:rPr lang="de-DE" b="1" dirty="0" smtClean="0"/>
              <a:t> </a:t>
            </a:r>
            <a:r>
              <a:rPr lang="de-DE" b="1" dirty="0" err="1" smtClean="0"/>
              <a:t>shoulder</a:t>
            </a:r>
            <a:endParaRPr lang="de-DE" b="1" dirty="0" smtClean="0"/>
          </a:p>
          <a:p>
            <a:pPr lvl="1"/>
            <a:r>
              <a:rPr lang="sv-SE" dirty="0" err="1" smtClean="0"/>
              <a:t>Slightly</a:t>
            </a:r>
            <a:r>
              <a:rPr lang="sv-SE" dirty="0" smtClean="0"/>
              <a:t> </a:t>
            </a:r>
            <a:r>
              <a:rPr lang="sv-SE" dirty="0" err="1" smtClean="0"/>
              <a:t>extended</a:t>
            </a:r>
            <a:r>
              <a:rPr lang="sv-SE" dirty="0" smtClean="0"/>
              <a:t> </a:t>
            </a:r>
            <a:r>
              <a:rPr lang="sv-SE" dirty="0" err="1" smtClean="0"/>
              <a:t>implant</a:t>
            </a:r>
            <a:r>
              <a:rPr lang="sv-SE" dirty="0" smtClean="0"/>
              <a:t> </a:t>
            </a:r>
            <a:r>
              <a:rPr lang="sv-SE" dirty="0" err="1" smtClean="0"/>
              <a:t>shoulder</a:t>
            </a:r>
            <a:r>
              <a:rPr lang="sv-SE" dirty="0" smtClean="0"/>
              <a:t> for a </a:t>
            </a:r>
            <a:r>
              <a:rPr lang="sv-SE" dirty="0" err="1" smtClean="0"/>
              <a:t>sealed</a:t>
            </a:r>
            <a:r>
              <a:rPr lang="sv-SE" dirty="0" smtClean="0"/>
              <a:t> </a:t>
            </a:r>
            <a:br>
              <a:rPr lang="sv-SE" dirty="0" smtClean="0"/>
            </a:br>
            <a:r>
              <a:rPr lang="sv-SE" dirty="0" err="1" smtClean="0"/>
              <a:t>cervical</a:t>
            </a:r>
            <a:r>
              <a:rPr lang="sv-SE" dirty="0" smtClean="0"/>
              <a:t> </a:t>
            </a:r>
            <a:r>
              <a:rPr lang="sv-SE" dirty="0" err="1" smtClean="0"/>
              <a:t>contact</a:t>
            </a:r>
            <a:r>
              <a:rPr lang="sv-SE" dirty="0" smtClean="0"/>
              <a:t> </a:t>
            </a:r>
            <a:r>
              <a:rPr lang="sv-SE" dirty="0" err="1" smtClean="0"/>
              <a:t>between</a:t>
            </a:r>
            <a:r>
              <a:rPr lang="sv-SE" dirty="0" smtClean="0"/>
              <a:t> </a:t>
            </a:r>
            <a:r>
              <a:rPr lang="sv-SE" dirty="0" err="1" smtClean="0"/>
              <a:t>bone</a:t>
            </a:r>
            <a:r>
              <a:rPr lang="sv-SE" dirty="0" smtClean="0"/>
              <a:t> and </a:t>
            </a:r>
            <a:r>
              <a:rPr lang="sv-SE" dirty="0" err="1" smtClean="0"/>
              <a:t>implant</a:t>
            </a:r>
            <a:r>
              <a:rPr lang="sv-SE" dirty="0" smtClean="0"/>
              <a:t/>
            </a:r>
            <a:br>
              <a:rPr lang="sv-SE" dirty="0" smtClean="0"/>
            </a:br>
            <a:endParaRPr lang="sv-SE" dirty="0" smtClean="0"/>
          </a:p>
          <a:p>
            <a:pPr marL="22225" indent="0">
              <a:buNone/>
            </a:pPr>
            <a:r>
              <a:rPr lang="de-DE" b="1" dirty="0" err="1" smtClean="0"/>
              <a:t>Implant</a:t>
            </a:r>
            <a:r>
              <a:rPr lang="de-DE" b="1" dirty="0" smtClean="0"/>
              <a:t> </a:t>
            </a:r>
            <a:r>
              <a:rPr lang="de-DE" b="1" dirty="0" err="1" smtClean="0"/>
              <a:t>threading</a:t>
            </a:r>
            <a:endParaRPr lang="de-DE" b="1" dirty="0" smtClean="0"/>
          </a:p>
          <a:p>
            <a:pPr lvl="1"/>
            <a:r>
              <a:rPr lang="sv-SE" dirty="0" err="1" smtClean="0"/>
              <a:t>Unique</a:t>
            </a:r>
            <a:r>
              <a:rPr lang="sv-SE" dirty="0" smtClean="0"/>
              <a:t> </a:t>
            </a:r>
            <a:r>
              <a:rPr lang="sv-SE" dirty="0" err="1" smtClean="0"/>
              <a:t>thread</a:t>
            </a:r>
            <a:r>
              <a:rPr lang="sv-SE" dirty="0" smtClean="0"/>
              <a:t> design for </a:t>
            </a:r>
            <a:r>
              <a:rPr lang="sv-SE" dirty="0" err="1" smtClean="0"/>
              <a:t>atraumatic</a:t>
            </a:r>
            <a:r>
              <a:rPr lang="sv-SE" dirty="0" smtClean="0"/>
              <a:t> </a:t>
            </a:r>
            <a:r>
              <a:rPr lang="sv-SE" dirty="0" err="1" smtClean="0"/>
              <a:t>placement</a:t>
            </a:r>
            <a:r>
              <a:rPr lang="sv-SE" dirty="0" smtClean="0"/>
              <a:t> and </a:t>
            </a:r>
            <a:br>
              <a:rPr lang="sv-SE" dirty="0" smtClean="0"/>
            </a:br>
            <a:r>
              <a:rPr lang="sv-SE" dirty="0" err="1" smtClean="0"/>
              <a:t>high</a:t>
            </a:r>
            <a:r>
              <a:rPr lang="sv-SE" dirty="0" smtClean="0"/>
              <a:t> </a:t>
            </a:r>
            <a:r>
              <a:rPr lang="sv-SE" dirty="0" err="1" smtClean="0"/>
              <a:t>primary</a:t>
            </a:r>
            <a:r>
              <a:rPr lang="sv-SE" dirty="0" smtClean="0"/>
              <a:t> </a:t>
            </a:r>
            <a:r>
              <a:rPr lang="sv-SE" dirty="0" err="1" smtClean="0"/>
              <a:t>stability</a:t>
            </a:r>
            <a:r>
              <a:rPr lang="sv-SE" dirty="0" smtClean="0"/>
              <a:t> </a:t>
            </a:r>
            <a:r>
              <a:rPr lang="sv-SE" dirty="0" err="1" smtClean="0"/>
              <a:t>irrespective</a:t>
            </a:r>
            <a:r>
              <a:rPr lang="sv-SE" dirty="0" smtClean="0"/>
              <a:t> </a:t>
            </a:r>
            <a:r>
              <a:rPr lang="sv-SE" dirty="0" err="1" smtClean="0"/>
              <a:t>of</a:t>
            </a:r>
            <a:r>
              <a:rPr lang="sv-SE" dirty="0" smtClean="0"/>
              <a:t> </a:t>
            </a:r>
            <a:r>
              <a:rPr lang="sv-SE" dirty="0" err="1" smtClean="0"/>
              <a:t>bone</a:t>
            </a:r>
            <a:r>
              <a:rPr lang="sv-SE" dirty="0" smtClean="0"/>
              <a:t> </a:t>
            </a:r>
            <a:r>
              <a:rPr lang="sv-SE" dirty="0" err="1" smtClean="0"/>
              <a:t>quality</a:t>
            </a:r>
            <a:r>
              <a:rPr lang="sv-SE" dirty="0" smtClean="0"/>
              <a:t/>
            </a:r>
            <a:br>
              <a:rPr lang="sv-SE" dirty="0" smtClean="0"/>
            </a:br>
            <a:endParaRPr lang="sv-SE" dirty="0" smtClean="0"/>
          </a:p>
          <a:p>
            <a:pPr marL="22225" indent="0">
              <a:buNone/>
            </a:pPr>
            <a:r>
              <a:rPr lang="de-DE" b="1" dirty="0" err="1" smtClean="0"/>
              <a:t>Preparation</a:t>
            </a:r>
            <a:r>
              <a:rPr lang="de-DE" b="1" dirty="0" smtClean="0"/>
              <a:t> </a:t>
            </a:r>
            <a:r>
              <a:rPr lang="de-DE" b="1" dirty="0" err="1" smtClean="0"/>
              <a:t>protocol</a:t>
            </a:r>
            <a:endParaRPr lang="de-DE" b="1" dirty="0" smtClean="0"/>
          </a:p>
          <a:p>
            <a:pPr lvl="1"/>
            <a:r>
              <a:rPr lang="sv-SE" dirty="0" err="1" smtClean="0"/>
              <a:t>Adapted</a:t>
            </a:r>
            <a:r>
              <a:rPr lang="sv-SE" dirty="0" smtClean="0"/>
              <a:t> </a:t>
            </a:r>
            <a:r>
              <a:rPr lang="sv-SE" dirty="0" err="1" smtClean="0"/>
              <a:t>to</a:t>
            </a:r>
            <a:r>
              <a:rPr lang="sv-SE" dirty="0" smtClean="0"/>
              <a:t> all </a:t>
            </a:r>
            <a:r>
              <a:rPr lang="sv-SE" dirty="0" err="1" smtClean="0"/>
              <a:t>bone</a:t>
            </a:r>
            <a:r>
              <a:rPr lang="sv-SE" dirty="0" smtClean="0"/>
              <a:t> </a:t>
            </a:r>
            <a:r>
              <a:rPr lang="sv-SE" dirty="0" err="1" smtClean="0"/>
              <a:t>qualities</a:t>
            </a:r>
            <a:r>
              <a:rPr lang="sv-SE" dirty="0" smtClean="0"/>
              <a:t> </a:t>
            </a:r>
            <a:r>
              <a:rPr lang="sv-SE" dirty="0" err="1" smtClean="0"/>
              <a:t>without</a:t>
            </a:r>
            <a:r>
              <a:rPr lang="sv-SE" dirty="0" smtClean="0"/>
              <a:t> </a:t>
            </a:r>
            <a:r>
              <a:rPr lang="sv-SE" dirty="0" err="1" smtClean="0"/>
              <a:t>overloading</a:t>
            </a:r>
            <a:r>
              <a:rPr lang="sv-SE" dirty="0" smtClean="0"/>
              <a:t> </a:t>
            </a:r>
            <a:br>
              <a:rPr lang="sv-SE" dirty="0" smtClean="0"/>
            </a:br>
            <a:r>
              <a:rPr lang="sv-SE" dirty="0" smtClean="0"/>
              <a:t>the </a:t>
            </a:r>
            <a:r>
              <a:rPr lang="sv-SE" dirty="0" err="1" smtClean="0"/>
              <a:t>cortical</a:t>
            </a:r>
            <a:r>
              <a:rPr lang="sv-SE" dirty="0" smtClean="0"/>
              <a:t> </a:t>
            </a:r>
            <a:r>
              <a:rPr lang="sv-SE" dirty="0" err="1" smtClean="0"/>
              <a:t>bone</a:t>
            </a:r>
            <a:endParaRPr lang="sv-SE" dirty="0" smtClean="0"/>
          </a:p>
          <a:p>
            <a:pPr lvl="1"/>
            <a:endParaRPr lang="de-DE" dirty="0" smtClean="0"/>
          </a:p>
          <a:p>
            <a:pPr lvl="1"/>
            <a:endParaRPr lang="en-US" dirty="0" smtClean="0"/>
          </a:p>
          <a:p>
            <a:endParaRPr lang="de-DE" dirty="0"/>
          </a:p>
        </p:txBody>
      </p:sp>
    </p:spTree>
    <p:extLst>
      <p:ext uri="{BB962C8B-B14F-4D97-AF65-F5344CB8AC3E}">
        <p14:creationId xmlns:p14="http://schemas.microsoft.com/office/powerpoint/2010/main" val="631723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Xive </a:t>
            </a:r>
            <a:r>
              <a:rPr lang="de-DE" dirty="0" err="1" smtClean="0"/>
              <a:t>implant-abutment</a:t>
            </a:r>
            <a:r>
              <a:rPr lang="de-DE" dirty="0" smtClean="0"/>
              <a:t> </a:t>
            </a:r>
            <a:r>
              <a:rPr lang="de-DE" dirty="0" err="1" smtClean="0"/>
              <a:t>interface</a:t>
            </a:r>
            <a:endParaRPr lang="de-DE" dirty="0"/>
          </a:p>
        </p:txBody>
      </p:sp>
      <p:sp>
        <p:nvSpPr>
          <p:cNvPr id="39" name="Inhaltsplatzhalter 2"/>
          <p:cNvSpPr>
            <a:spLocks noGrp="1"/>
          </p:cNvSpPr>
          <p:nvPr>
            <p:ph sz="half" idx="1"/>
          </p:nvPr>
        </p:nvSpPr>
        <p:spPr/>
        <p:txBody>
          <a:bodyPr/>
          <a:lstStyle/>
          <a:p>
            <a:pPr marL="0" lvl="1" indent="0">
              <a:spcAft>
                <a:spcPts val="600"/>
              </a:spcAft>
              <a:buNone/>
              <a:defRPr/>
            </a:pPr>
            <a:r>
              <a:rPr lang="en-US" sz="2400" dirty="0" smtClean="0"/>
              <a:t>Abutment </a:t>
            </a:r>
            <a:r>
              <a:rPr lang="en-US" sz="2400" dirty="0"/>
              <a:t>connection is 0.35 mm smaller than the implant </a:t>
            </a:r>
            <a:r>
              <a:rPr lang="en-US" sz="2400" dirty="0" smtClean="0"/>
              <a:t>diameter</a:t>
            </a:r>
            <a:endParaRPr lang="de-DE" sz="2400" dirty="0"/>
          </a:p>
          <a:p>
            <a:pPr lvl="1"/>
            <a:r>
              <a:rPr lang="en-US" sz="2400" dirty="0" smtClean="0"/>
              <a:t>Secure fit of prosthetic components			          </a:t>
            </a:r>
          </a:p>
          <a:p>
            <a:pPr lvl="1"/>
            <a:r>
              <a:rPr lang="en-US" sz="2400" dirty="0" smtClean="0"/>
              <a:t>Promotes healthy conditions in soft-tissue zone</a:t>
            </a:r>
          </a:p>
          <a:p>
            <a:endParaRPr lang="de-DE" dirty="0"/>
          </a:p>
        </p:txBody>
      </p:sp>
      <p:sp>
        <p:nvSpPr>
          <p:cNvPr id="34" name="Rechteck 33"/>
          <p:cNvSpPr/>
          <p:nvPr/>
        </p:nvSpPr>
        <p:spPr bwMode="auto">
          <a:xfrm>
            <a:off x="2928895" y="3990452"/>
            <a:ext cx="2413296" cy="1648334"/>
          </a:xfrm>
          <a:prstGeom prst="rect">
            <a:avLst/>
          </a:prstGeom>
          <a:solidFill>
            <a:srgbClr val="FFFFFF"/>
          </a:solidFill>
          <a:ln w="9525">
            <a:noFill/>
          </a:ln>
          <a:effectLst/>
        </p:spPr>
        <p:txBody>
          <a:bodyPr vert="horz" wrap="non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10000"/>
              </a:lnSpc>
              <a:spcBef>
                <a:spcPct val="0"/>
              </a:spcBef>
              <a:spcAft>
                <a:spcPct val="0"/>
              </a:spcAft>
              <a:buClr>
                <a:srgbClr val="D42E12"/>
              </a:buClr>
              <a:buSzTx/>
              <a:buFont typeface="Wingdings" pitchFamily="2" charset="2"/>
              <a:buNone/>
              <a:tabLst/>
              <a:defRPr/>
            </a:pPr>
            <a:endParaRPr kumimoji="0" lang="de-DE" sz="1800" b="0" i="0" u="none" strike="noStrike" kern="0" cap="none" spc="0" normalizeH="0" baseline="0" noProof="0">
              <a:ln>
                <a:noFill/>
              </a:ln>
              <a:solidFill>
                <a:sysClr val="windowText" lastClr="000000"/>
              </a:solidFill>
              <a:effectLst/>
              <a:uLnTx/>
              <a:uFillTx/>
            </a:endParaRPr>
          </a:p>
        </p:txBody>
      </p:sp>
      <p:grpSp>
        <p:nvGrpSpPr>
          <p:cNvPr id="35" name="Gruppieren 21"/>
          <p:cNvGrpSpPr/>
          <p:nvPr/>
        </p:nvGrpSpPr>
        <p:grpSpPr>
          <a:xfrm>
            <a:off x="3039031" y="4281173"/>
            <a:ext cx="2193025" cy="1563083"/>
            <a:chOff x="3418753" y="3325435"/>
            <a:chExt cx="1432503" cy="1038680"/>
          </a:xfrm>
          <a:effectLst/>
        </p:grpSpPr>
        <p:pic>
          <p:nvPicPr>
            <p:cNvPr id="36" name="Picture 2" descr="W:\MediaAssets\XiVE\Produktfotos\Surgery\Implants_TempBase\X_Cover screw.jpg"/>
            <p:cNvPicPr>
              <a:picLocks noChangeAspect="1" noChangeArrowheads="1"/>
            </p:cNvPicPr>
            <p:nvPr/>
          </p:nvPicPr>
          <p:blipFill>
            <a:blip r:embed="rId3" cstate="email"/>
            <a:srcRect/>
            <a:stretch>
              <a:fillRect/>
            </a:stretch>
          </p:blipFill>
          <p:spPr bwMode="auto">
            <a:xfrm>
              <a:off x="3563888" y="3325435"/>
              <a:ext cx="1152128" cy="255221"/>
            </a:xfrm>
            <a:prstGeom prst="rect">
              <a:avLst/>
            </a:prstGeom>
            <a:noFill/>
            <a:effectLst/>
          </p:spPr>
        </p:pic>
        <p:pic>
          <p:nvPicPr>
            <p:cNvPr id="37" name="Picture 1" descr="W:\MediaAssets\XiVE\Produktfotos\Surgery\Implants_TempBase\X_Implant shoulder.jpg"/>
            <p:cNvPicPr>
              <a:picLocks noChangeAspect="1" noChangeArrowheads="1"/>
            </p:cNvPicPr>
            <p:nvPr/>
          </p:nvPicPr>
          <p:blipFill rotWithShape="1">
            <a:blip r:embed="rId4" cstate="email"/>
            <a:srcRect l="4475" r="5083"/>
            <a:stretch/>
          </p:blipFill>
          <p:spPr bwMode="auto">
            <a:xfrm>
              <a:off x="3418753" y="3508648"/>
              <a:ext cx="1432503" cy="855467"/>
            </a:xfrm>
            <a:prstGeom prst="rect">
              <a:avLst/>
            </a:prstGeom>
            <a:noFill/>
            <a:effectLst/>
          </p:spPr>
        </p:pic>
      </p:grpSp>
      <p:cxnSp>
        <p:nvCxnSpPr>
          <p:cNvPr id="24" name="Gerade Verbindung 23"/>
          <p:cNvCxnSpPr/>
          <p:nvPr/>
        </p:nvCxnSpPr>
        <p:spPr bwMode="auto">
          <a:xfrm rot="5400000" flipH="1" flipV="1">
            <a:off x="3091601" y="4379070"/>
            <a:ext cx="366296" cy="0"/>
          </a:xfrm>
          <a:prstGeom prst="line">
            <a:avLst/>
          </a:prstGeom>
          <a:solidFill>
            <a:srgbClr val="FFFFFF"/>
          </a:solidFill>
          <a:ln w="28575" cap="flat" cmpd="sng" algn="ctr">
            <a:solidFill>
              <a:schemeClr val="accent2"/>
            </a:solidFill>
            <a:prstDash val="solid"/>
            <a:round/>
            <a:headEnd type="none" w="med" len="med"/>
            <a:tailEnd type="none" w="med" len="med"/>
          </a:ln>
          <a:effectLst/>
        </p:spPr>
      </p:cxnSp>
      <p:cxnSp>
        <p:nvCxnSpPr>
          <p:cNvPr id="33" name="Gerade Verbindung 32"/>
          <p:cNvCxnSpPr/>
          <p:nvPr/>
        </p:nvCxnSpPr>
        <p:spPr bwMode="auto">
          <a:xfrm flipV="1">
            <a:off x="3182380" y="4195922"/>
            <a:ext cx="0" cy="509075"/>
          </a:xfrm>
          <a:prstGeom prst="line">
            <a:avLst/>
          </a:prstGeom>
          <a:solidFill>
            <a:srgbClr val="FFFFFF"/>
          </a:solidFill>
          <a:ln w="28575" cap="flat" cmpd="sng" algn="ctr">
            <a:solidFill>
              <a:schemeClr val="accent2"/>
            </a:solidFill>
            <a:prstDash val="solid"/>
            <a:round/>
            <a:headEnd type="none" w="med" len="med"/>
            <a:tailEnd type="none" w="med" len="med"/>
          </a:ln>
          <a:effectLst/>
        </p:spPr>
      </p:cxnSp>
      <p:sp>
        <p:nvSpPr>
          <p:cNvPr id="21" name="Line 10"/>
          <p:cNvSpPr>
            <a:spLocks noChangeShapeType="1"/>
          </p:cNvSpPr>
          <p:nvPr/>
        </p:nvSpPr>
        <p:spPr bwMode="auto">
          <a:xfrm flipV="1">
            <a:off x="7536160" y="4234764"/>
            <a:ext cx="881854" cy="0"/>
          </a:xfrm>
          <a:prstGeom prst="line">
            <a:avLst/>
          </a:prstGeom>
          <a:noFill/>
          <a:ln w="38100">
            <a:solidFill>
              <a:schemeClr val="accent2"/>
            </a:solidFill>
            <a:round/>
            <a:headEnd/>
            <a:tailEnd type="triangle" w="med" len="med"/>
          </a:ln>
        </p:spPr>
        <p:txBody>
          <a:bodyPr wrap="none" anchor="ctr"/>
          <a:lstStyle/>
          <a:p>
            <a:endParaRPr lang="de-DE"/>
          </a:p>
        </p:txBody>
      </p:sp>
      <p:pic>
        <p:nvPicPr>
          <p:cNvPr id="26" name="Picture 1" descr="E:\Low res\Surgery\Implants_TempBase\X_Implants_Temp.jpg"/>
          <p:cNvPicPr>
            <a:picLocks noChangeAspect="1" noChangeArrowheads="1"/>
          </p:cNvPicPr>
          <p:nvPr/>
        </p:nvPicPr>
        <p:blipFill>
          <a:blip r:embed="rId5" cstate="print"/>
          <a:srcRect l="37288" t="8651" r="45763" b="10030"/>
          <a:stretch>
            <a:fillRect/>
          </a:stretch>
        </p:blipFill>
        <p:spPr bwMode="auto">
          <a:xfrm>
            <a:off x="6624913" y="3531655"/>
            <a:ext cx="648803" cy="2392459"/>
          </a:xfrm>
          <a:prstGeom prst="rect">
            <a:avLst/>
          </a:prstGeom>
          <a:noFill/>
          <a:ln w="9525">
            <a:noFill/>
          </a:ln>
          <a:effectLst/>
        </p:spPr>
      </p:pic>
      <p:sp>
        <p:nvSpPr>
          <p:cNvPr id="27" name="Rectangle 8"/>
          <p:cNvSpPr>
            <a:spLocks noChangeArrowheads="1"/>
          </p:cNvSpPr>
          <p:nvPr/>
        </p:nvSpPr>
        <p:spPr bwMode="auto">
          <a:xfrm>
            <a:off x="6571455" y="3974703"/>
            <a:ext cx="761538" cy="589384"/>
          </a:xfrm>
          <a:prstGeom prst="rect">
            <a:avLst/>
          </a:prstGeom>
          <a:noFill/>
          <a:ln w="38100">
            <a:solidFill>
              <a:schemeClr val="accent2"/>
            </a:solidFill>
            <a:miter lim="800000"/>
            <a:headEnd/>
            <a:tailEnd/>
          </a:ln>
        </p:spPr>
        <p:txBody>
          <a:bodyPr wrap="none" anchor="ctr"/>
          <a:lstStyle/>
          <a:p>
            <a:endParaRPr lang="de-DE"/>
          </a:p>
        </p:txBody>
      </p:sp>
      <p:pic>
        <p:nvPicPr>
          <p:cNvPr id="29" name="Picture 1" descr="E:\Low res\Surgery\Implants_TempBase\X_Implants_Temp.jpg"/>
          <p:cNvPicPr>
            <a:picLocks noChangeAspect="1" noChangeArrowheads="1"/>
          </p:cNvPicPr>
          <p:nvPr/>
        </p:nvPicPr>
        <p:blipFill rotWithShape="1">
          <a:blip r:embed="rId6" cstate="print"/>
          <a:srcRect l="38017" t="19856" r="46779" b="55207"/>
          <a:stretch/>
        </p:blipFill>
        <p:spPr bwMode="auto">
          <a:xfrm>
            <a:off x="8713168" y="3184217"/>
            <a:ext cx="2146248" cy="2705269"/>
          </a:xfrm>
          <a:prstGeom prst="rect">
            <a:avLst/>
          </a:prstGeom>
          <a:noFill/>
          <a:ln w="9525">
            <a:noFill/>
          </a:ln>
          <a:effectLst/>
        </p:spPr>
      </p:pic>
      <p:sp>
        <p:nvSpPr>
          <p:cNvPr id="30" name="Line 12"/>
          <p:cNvSpPr>
            <a:spLocks noChangeShapeType="1"/>
          </p:cNvSpPr>
          <p:nvPr/>
        </p:nvSpPr>
        <p:spPr bwMode="auto">
          <a:xfrm>
            <a:off x="9075980" y="4862777"/>
            <a:ext cx="1484842" cy="0"/>
          </a:xfrm>
          <a:prstGeom prst="line">
            <a:avLst/>
          </a:prstGeom>
          <a:noFill/>
          <a:ln w="38100" cap="rnd">
            <a:solidFill>
              <a:schemeClr val="accent2"/>
            </a:solidFill>
            <a:prstDash val="sysDot"/>
            <a:round/>
            <a:headEnd type="none"/>
            <a:tailEnd/>
          </a:ln>
        </p:spPr>
        <p:txBody>
          <a:bodyPr wrap="none" anchor="ctr"/>
          <a:lstStyle/>
          <a:p>
            <a:endParaRPr lang="de-DE"/>
          </a:p>
        </p:txBody>
      </p:sp>
      <p:sp>
        <p:nvSpPr>
          <p:cNvPr id="32" name="Line 13"/>
          <p:cNvSpPr>
            <a:spLocks noChangeShapeType="1"/>
          </p:cNvSpPr>
          <p:nvPr/>
        </p:nvSpPr>
        <p:spPr bwMode="auto">
          <a:xfrm flipH="1">
            <a:off x="9031675" y="4862777"/>
            <a:ext cx="44305" cy="112689"/>
          </a:xfrm>
          <a:prstGeom prst="line">
            <a:avLst/>
          </a:prstGeom>
          <a:noFill/>
          <a:ln w="38100" cap="rnd">
            <a:solidFill>
              <a:schemeClr val="accent2"/>
            </a:solidFill>
            <a:prstDash val="sysDot"/>
            <a:round/>
            <a:headEnd type="none"/>
            <a:tailEnd/>
          </a:ln>
        </p:spPr>
        <p:txBody>
          <a:bodyPr wrap="none" anchor="ctr"/>
          <a:lstStyle/>
          <a:p>
            <a:endParaRPr lang="de-DE"/>
          </a:p>
        </p:txBody>
      </p:sp>
      <p:sp>
        <p:nvSpPr>
          <p:cNvPr id="38" name="Line 13"/>
          <p:cNvSpPr>
            <a:spLocks noChangeShapeType="1"/>
          </p:cNvSpPr>
          <p:nvPr/>
        </p:nvSpPr>
        <p:spPr bwMode="auto">
          <a:xfrm>
            <a:off x="10560496" y="4928246"/>
            <a:ext cx="54006" cy="47220"/>
          </a:xfrm>
          <a:prstGeom prst="line">
            <a:avLst/>
          </a:prstGeom>
          <a:noFill/>
          <a:ln w="38100" cap="rnd">
            <a:solidFill>
              <a:schemeClr val="accent2"/>
            </a:solidFill>
            <a:prstDash val="sysDot"/>
            <a:round/>
            <a:headEnd type="none"/>
            <a:tailEnd/>
          </a:ln>
        </p:spPr>
        <p:txBody>
          <a:bodyPr wrap="none" anchor="ctr"/>
          <a:lstStyle/>
          <a:p>
            <a:endParaRPr lang="de-DE"/>
          </a:p>
        </p:txBody>
      </p:sp>
    </p:spTree>
    <p:extLst>
      <p:ext uri="{BB962C8B-B14F-4D97-AF65-F5344CB8AC3E}">
        <p14:creationId xmlns:p14="http://schemas.microsoft.com/office/powerpoint/2010/main" val="3843472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p:cNvPicPr>
            <a:picLocks noChangeAspect="1" noChangeArrowheads="1"/>
          </p:cNvPicPr>
          <p:nvPr/>
        </p:nvPicPr>
        <p:blipFill>
          <a:blip r:embed="rId3" cstate="email"/>
          <a:srcRect/>
          <a:stretch>
            <a:fillRect/>
          </a:stretch>
        </p:blipFill>
        <p:spPr bwMode="gray">
          <a:xfrm>
            <a:off x="6045996" y="2115163"/>
            <a:ext cx="2314126" cy="3354900"/>
          </a:xfrm>
          <a:prstGeom prst="rect">
            <a:avLst/>
          </a:prstGeom>
          <a:solidFill>
            <a:schemeClr val="bg1"/>
          </a:solidFill>
          <a:ln w="9525">
            <a:solidFill>
              <a:schemeClr val="bg1"/>
            </a:solidFill>
          </a:ln>
          <a:effectLst/>
        </p:spPr>
      </p:pic>
      <p:pic>
        <p:nvPicPr>
          <p:cNvPr id="5" name="Picture 29"/>
          <p:cNvPicPr>
            <a:picLocks noChangeAspect="1" noChangeArrowheads="1"/>
          </p:cNvPicPr>
          <p:nvPr/>
        </p:nvPicPr>
        <p:blipFill>
          <a:blip r:embed="rId4" cstate="email"/>
          <a:srcRect/>
          <a:stretch>
            <a:fillRect/>
          </a:stretch>
        </p:blipFill>
        <p:spPr bwMode="gray">
          <a:xfrm>
            <a:off x="8607930" y="2102578"/>
            <a:ext cx="2333340" cy="3354898"/>
          </a:xfrm>
          <a:prstGeom prst="rect">
            <a:avLst/>
          </a:prstGeom>
          <a:noFill/>
          <a:ln w="9525">
            <a:solidFill>
              <a:schemeClr val="bg1"/>
            </a:solidFill>
          </a:ln>
          <a:effectLst/>
        </p:spPr>
      </p:pic>
      <p:pic>
        <p:nvPicPr>
          <p:cNvPr id="7" name="Picture 2" descr="W:\MediaAssets\XiVE\Produktfotos\Basics\X_Implant 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032"/>
          <a:stretch/>
        </p:blipFill>
        <p:spPr bwMode="auto">
          <a:xfrm>
            <a:off x="1127448" y="1166851"/>
            <a:ext cx="4968552" cy="4634859"/>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9" name="Title 8"/>
          <p:cNvSpPr>
            <a:spLocks noGrp="1"/>
          </p:cNvSpPr>
          <p:nvPr>
            <p:ph type="title"/>
          </p:nvPr>
        </p:nvSpPr>
        <p:spPr/>
        <p:txBody>
          <a:bodyPr/>
          <a:lstStyle/>
          <a:p>
            <a:r>
              <a:rPr lang="sv-SE" dirty="0" smtClean="0"/>
              <a:t>Xive </a:t>
            </a:r>
            <a:r>
              <a:rPr lang="sv-SE" dirty="0" err="1" smtClean="0"/>
              <a:t>thread</a:t>
            </a:r>
            <a:r>
              <a:rPr lang="sv-SE" dirty="0" smtClean="0"/>
              <a:t> design</a:t>
            </a:r>
            <a:endParaRPr lang="sv-SE" dirty="0"/>
          </a:p>
        </p:txBody>
      </p:sp>
      <p:sp>
        <p:nvSpPr>
          <p:cNvPr id="13" name="Content Placeholder 12"/>
          <p:cNvSpPr>
            <a:spLocks noGrp="1"/>
          </p:cNvSpPr>
          <p:nvPr>
            <p:ph sz="half" idx="1"/>
          </p:nvPr>
        </p:nvSpPr>
        <p:spPr/>
        <p:txBody>
          <a:bodyPr/>
          <a:lstStyle/>
          <a:p>
            <a:endParaRPr lang="en-US" dirty="0"/>
          </a:p>
        </p:txBody>
      </p:sp>
    </p:spTree>
    <p:extLst>
      <p:ext uri="{BB962C8B-B14F-4D97-AF65-F5344CB8AC3E}">
        <p14:creationId xmlns:p14="http://schemas.microsoft.com/office/powerpoint/2010/main" val="2402031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1803" b="12288"/>
          <a:stretch/>
        </p:blipFill>
        <p:spPr>
          <a:xfrm>
            <a:off x="1471930" y="1944241"/>
            <a:ext cx="1530090" cy="3946976"/>
          </a:xfrm>
          <a:prstGeom prst="rect">
            <a:avLst/>
          </a:prstGeom>
        </p:spPr>
      </p:pic>
      <p:sp>
        <p:nvSpPr>
          <p:cNvPr id="2" name="Titel 1"/>
          <p:cNvSpPr>
            <a:spLocks noGrp="1"/>
          </p:cNvSpPr>
          <p:nvPr>
            <p:ph type="title"/>
          </p:nvPr>
        </p:nvSpPr>
        <p:spPr/>
        <p:txBody>
          <a:bodyPr/>
          <a:lstStyle/>
          <a:p>
            <a:r>
              <a:rPr lang="de-DE" dirty="0" smtClean="0"/>
              <a:t>Xive </a:t>
            </a:r>
            <a:r>
              <a:rPr lang="de-DE" dirty="0" err="1" smtClean="0"/>
              <a:t>thread</a:t>
            </a:r>
            <a:r>
              <a:rPr lang="de-DE" dirty="0" smtClean="0"/>
              <a:t> design</a:t>
            </a:r>
            <a:endParaRPr lang="de-DE" dirty="0"/>
          </a:p>
        </p:txBody>
      </p:sp>
      <p:sp>
        <p:nvSpPr>
          <p:cNvPr id="33" name="Content Placeholder 32"/>
          <p:cNvSpPr>
            <a:spLocks noGrp="1"/>
          </p:cNvSpPr>
          <p:nvPr>
            <p:ph sz="half" idx="1"/>
          </p:nvPr>
        </p:nvSpPr>
        <p:spPr/>
        <p:txBody>
          <a:bodyPr/>
          <a:lstStyle/>
          <a:p>
            <a:endParaRPr lang="en-US"/>
          </a:p>
        </p:txBody>
      </p:sp>
      <p:pic>
        <p:nvPicPr>
          <p:cNvPr id="4" name="Picture 2" descr="E:\!e1+2\!!!_M\!!!_1395_XiVE-Präs_Voll-Schmidtke-Schi\Arbeit\Bild_01_F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3775" y="2226080"/>
            <a:ext cx="1131267" cy="34618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8"/>
          <p:cNvPicPr>
            <a:picLocks noChangeAspect="1" noChangeArrowheads="1"/>
          </p:cNvPicPr>
          <p:nvPr/>
        </p:nvPicPr>
        <p:blipFill>
          <a:blip r:embed="rId5" cstate="email"/>
          <a:srcRect/>
          <a:stretch>
            <a:fillRect/>
          </a:stretch>
        </p:blipFill>
        <p:spPr bwMode="auto">
          <a:xfrm>
            <a:off x="9127630" y="1329647"/>
            <a:ext cx="1451460" cy="2104252"/>
          </a:xfrm>
          <a:prstGeom prst="rect">
            <a:avLst/>
          </a:prstGeom>
          <a:solidFill>
            <a:schemeClr val="bg1"/>
          </a:solidFill>
          <a:ln w="9525">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6" name="Picture 29"/>
          <p:cNvPicPr>
            <a:picLocks noChangeAspect="1" noChangeArrowheads="1"/>
          </p:cNvPicPr>
          <p:nvPr/>
        </p:nvPicPr>
        <p:blipFill>
          <a:blip r:embed="rId6" cstate="email"/>
          <a:srcRect/>
          <a:stretch>
            <a:fillRect/>
          </a:stretch>
        </p:blipFill>
        <p:spPr bwMode="auto">
          <a:xfrm>
            <a:off x="9120336" y="3704488"/>
            <a:ext cx="1466047" cy="2107898"/>
          </a:xfrm>
          <a:prstGeom prst="rect">
            <a:avLst/>
          </a:prstGeom>
          <a:solidFill>
            <a:schemeClr val="bg1"/>
          </a:solidFill>
          <a:ln w="9525">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7" name="Line 7"/>
          <p:cNvSpPr>
            <a:spLocks noChangeShapeType="1"/>
          </p:cNvSpPr>
          <p:nvPr/>
        </p:nvSpPr>
        <p:spPr bwMode="auto">
          <a:xfrm>
            <a:off x="3178379" y="3072605"/>
            <a:ext cx="594516" cy="2"/>
          </a:xfrm>
          <a:prstGeom prst="line">
            <a:avLst/>
          </a:prstGeom>
          <a:noFill/>
          <a:ln w="38100">
            <a:solidFill>
              <a:schemeClr val="accent2"/>
            </a:solidFill>
            <a:round/>
            <a:headEnd type="triangle" w="med" len="med"/>
            <a:tailEnd type="none" w="med" len="med"/>
          </a:ln>
        </p:spPr>
        <p:txBody>
          <a:bodyPr/>
          <a:lstStyle/>
          <a:p>
            <a:endParaRPr lang="de-DE">
              <a:solidFill>
                <a:schemeClr val="bg1"/>
              </a:solidFill>
            </a:endParaRPr>
          </a:p>
        </p:txBody>
      </p:sp>
      <p:sp>
        <p:nvSpPr>
          <p:cNvPr id="8" name="Line 8"/>
          <p:cNvSpPr>
            <a:spLocks noChangeShapeType="1"/>
          </p:cNvSpPr>
          <p:nvPr/>
        </p:nvSpPr>
        <p:spPr bwMode="auto">
          <a:xfrm>
            <a:off x="3178379" y="4916098"/>
            <a:ext cx="594516" cy="2"/>
          </a:xfrm>
          <a:prstGeom prst="line">
            <a:avLst/>
          </a:prstGeom>
          <a:noFill/>
          <a:ln w="38100">
            <a:solidFill>
              <a:schemeClr val="accent2"/>
            </a:solidFill>
            <a:round/>
            <a:headEnd type="triangle" w="med" len="med"/>
            <a:tailEnd type="none" w="med" len="med"/>
          </a:ln>
        </p:spPr>
        <p:txBody>
          <a:bodyPr/>
          <a:lstStyle/>
          <a:p>
            <a:endParaRPr lang="de-DE">
              <a:solidFill>
                <a:schemeClr val="bg1"/>
              </a:solidFill>
            </a:endParaRPr>
          </a:p>
        </p:txBody>
      </p:sp>
      <p:sp>
        <p:nvSpPr>
          <p:cNvPr id="9" name="Line 9"/>
          <p:cNvSpPr>
            <a:spLocks noChangeShapeType="1"/>
          </p:cNvSpPr>
          <p:nvPr/>
        </p:nvSpPr>
        <p:spPr bwMode="auto">
          <a:xfrm>
            <a:off x="3178379" y="2226080"/>
            <a:ext cx="594516" cy="2"/>
          </a:xfrm>
          <a:prstGeom prst="line">
            <a:avLst/>
          </a:prstGeom>
          <a:noFill/>
          <a:ln w="38100">
            <a:solidFill>
              <a:schemeClr val="accent2"/>
            </a:solidFill>
            <a:round/>
            <a:headEnd type="triangle" w="med" len="med"/>
            <a:tailEnd type="none" w="med" len="med"/>
          </a:ln>
        </p:spPr>
        <p:txBody>
          <a:bodyPr/>
          <a:lstStyle/>
          <a:p>
            <a:endParaRPr lang="de-DE">
              <a:ln>
                <a:solidFill>
                  <a:srgbClr val="404040"/>
                </a:solidFill>
              </a:ln>
              <a:solidFill>
                <a:schemeClr val="bg1"/>
              </a:solidFill>
            </a:endParaRPr>
          </a:p>
        </p:txBody>
      </p:sp>
      <p:sp>
        <p:nvSpPr>
          <p:cNvPr id="10" name="Text Box 10"/>
          <p:cNvSpPr txBox="1">
            <a:spLocks noChangeArrowheads="1"/>
          </p:cNvSpPr>
          <p:nvPr/>
        </p:nvSpPr>
        <p:spPr bwMode="auto">
          <a:xfrm>
            <a:off x="3834179" y="4731430"/>
            <a:ext cx="1239957" cy="369332"/>
          </a:xfrm>
          <a:prstGeom prst="rect">
            <a:avLst/>
          </a:prstGeom>
          <a:noFill/>
          <a:ln w="12700">
            <a:noFill/>
            <a:miter lim="800000"/>
            <a:headEnd/>
            <a:tailEnd/>
          </a:ln>
        </p:spPr>
        <p:txBody>
          <a:bodyPr wrap="square">
            <a:spAutoFit/>
          </a:bodyPr>
          <a:lstStyle/>
          <a:p>
            <a:pPr algn="l"/>
            <a:r>
              <a:rPr lang="de-DE" sz="1800" dirty="0" err="1">
                <a:solidFill>
                  <a:schemeClr val="tx2"/>
                </a:solidFill>
              </a:rPr>
              <a:t>Cutting</a:t>
            </a:r>
            <a:endParaRPr lang="de-DE" sz="1400" dirty="0">
              <a:solidFill>
                <a:schemeClr val="tx2"/>
              </a:solidFill>
            </a:endParaRPr>
          </a:p>
        </p:txBody>
      </p:sp>
      <p:sp>
        <p:nvSpPr>
          <p:cNvPr id="11" name="Rectangle 11"/>
          <p:cNvSpPr>
            <a:spLocks noChangeArrowheads="1"/>
          </p:cNvSpPr>
          <p:nvPr/>
        </p:nvSpPr>
        <p:spPr bwMode="auto">
          <a:xfrm>
            <a:off x="3834179" y="2900910"/>
            <a:ext cx="1783665" cy="369332"/>
          </a:xfrm>
          <a:prstGeom prst="rect">
            <a:avLst/>
          </a:prstGeom>
          <a:noFill/>
          <a:ln w="12700">
            <a:noFill/>
            <a:miter lim="800000"/>
            <a:headEnd/>
            <a:tailEnd/>
          </a:ln>
        </p:spPr>
        <p:txBody>
          <a:bodyPr wrap="square">
            <a:spAutoFit/>
          </a:bodyPr>
          <a:lstStyle/>
          <a:p>
            <a:pPr algn="l"/>
            <a:r>
              <a:rPr lang="de-DE" sz="1800" dirty="0" err="1">
                <a:solidFill>
                  <a:schemeClr val="tx2"/>
                </a:solidFill>
              </a:rPr>
              <a:t>Condensation</a:t>
            </a:r>
            <a:endParaRPr lang="de-DE" sz="1400" dirty="0">
              <a:solidFill>
                <a:schemeClr val="tx2"/>
              </a:solidFill>
            </a:endParaRPr>
          </a:p>
        </p:txBody>
      </p:sp>
      <p:sp>
        <p:nvSpPr>
          <p:cNvPr id="12" name="Rectangle 12"/>
          <p:cNvSpPr>
            <a:spLocks noChangeArrowheads="1"/>
          </p:cNvSpPr>
          <p:nvPr/>
        </p:nvSpPr>
        <p:spPr bwMode="auto">
          <a:xfrm>
            <a:off x="3862779" y="2028123"/>
            <a:ext cx="1066583" cy="369332"/>
          </a:xfrm>
          <a:prstGeom prst="rect">
            <a:avLst/>
          </a:prstGeom>
          <a:noFill/>
          <a:ln w="12700">
            <a:noFill/>
            <a:miter lim="800000"/>
            <a:headEnd/>
            <a:tailEnd/>
          </a:ln>
        </p:spPr>
        <p:txBody>
          <a:bodyPr wrap="square">
            <a:spAutoFit/>
          </a:bodyPr>
          <a:lstStyle/>
          <a:p>
            <a:pPr algn="l"/>
            <a:r>
              <a:rPr lang="de-DE" sz="1800" dirty="0" err="1">
                <a:solidFill>
                  <a:schemeClr val="tx2"/>
                </a:solidFill>
              </a:rPr>
              <a:t>Friction</a:t>
            </a:r>
            <a:endParaRPr lang="de-DE" sz="1400" dirty="0">
              <a:solidFill>
                <a:schemeClr val="tx2"/>
              </a:solidFill>
            </a:endParaRPr>
          </a:p>
        </p:txBody>
      </p:sp>
      <p:sp>
        <p:nvSpPr>
          <p:cNvPr id="13" name="Line 6"/>
          <p:cNvSpPr>
            <a:spLocks noChangeShapeType="1"/>
          </p:cNvSpPr>
          <p:nvPr/>
        </p:nvSpPr>
        <p:spPr bwMode="auto">
          <a:xfrm rot="20878865" flipV="1">
            <a:off x="7713195" y="2360935"/>
            <a:ext cx="1355570" cy="573105"/>
          </a:xfrm>
          <a:prstGeom prst="line">
            <a:avLst/>
          </a:prstGeom>
          <a:noFill/>
          <a:ln w="38100">
            <a:solidFill>
              <a:schemeClr val="accent2"/>
            </a:solidFill>
            <a:round/>
            <a:headEnd/>
            <a:tailEnd type="triangle" w="med" len="med"/>
          </a:ln>
          <a:effectLst/>
        </p:spPr>
        <p:txBody>
          <a:bodyPr wrap="none" anchor="ctr"/>
          <a:lstStyle/>
          <a:p>
            <a:endParaRPr lang="de-DE">
              <a:solidFill>
                <a:srgbClr val="FF0000"/>
              </a:solidFill>
            </a:endParaRPr>
          </a:p>
        </p:txBody>
      </p:sp>
      <p:sp>
        <p:nvSpPr>
          <p:cNvPr id="14" name="Line 23"/>
          <p:cNvSpPr>
            <a:spLocks noChangeShapeType="1"/>
          </p:cNvSpPr>
          <p:nvPr/>
        </p:nvSpPr>
        <p:spPr bwMode="auto">
          <a:xfrm>
            <a:off x="7787724" y="3982399"/>
            <a:ext cx="1208032" cy="933697"/>
          </a:xfrm>
          <a:prstGeom prst="line">
            <a:avLst/>
          </a:prstGeom>
          <a:noFill/>
          <a:ln w="38100">
            <a:solidFill>
              <a:schemeClr val="accent2"/>
            </a:solidFill>
            <a:round/>
            <a:headEnd/>
            <a:tailEnd type="triangle" w="med" len="med"/>
          </a:ln>
          <a:effectLst/>
        </p:spPr>
        <p:txBody>
          <a:bodyPr wrap="none" anchor="ctr"/>
          <a:lstStyle/>
          <a:p>
            <a:endParaRPr lang="de-DE">
              <a:solidFill>
                <a:schemeClr val="bg1"/>
              </a:solidFill>
            </a:endParaRPr>
          </a:p>
        </p:txBody>
      </p:sp>
      <p:sp>
        <p:nvSpPr>
          <p:cNvPr id="15" name="AutoShape 24"/>
          <p:cNvSpPr>
            <a:spLocks noChangeArrowheads="1"/>
          </p:cNvSpPr>
          <p:nvPr/>
        </p:nvSpPr>
        <p:spPr bwMode="auto">
          <a:xfrm>
            <a:off x="7366902" y="3752647"/>
            <a:ext cx="420821" cy="459507"/>
          </a:xfrm>
          <a:prstGeom prst="flowChartProcess">
            <a:avLst/>
          </a:prstGeom>
          <a:noFill/>
          <a:ln w="38100">
            <a:solidFill>
              <a:schemeClr val="accent2"/>
            </a:solidFill>
            <a:miter lim="800000"/>
            <a:headEnd/>
            <a:tailEnd/>
          </a:ln>
          <a:effectLst/>
        </p:spPr>
        <p:txBody>
          <a:bodyPr wrap="none" anchor="ctr"/>
          <a:lstStyle/>
          <a:p>
            <a:endParaRPr lang="de-DE">
              <a:solidFill>
                <a:schemeClr val="bg1"/>
              </a:solidFill>
            </a:endParaRPr>
          </a:p>
        </p:txBody>
      </p:sp>
      <p:sp>
        <p:nvSpPr>
          <p:cNvPr id="17" name="Line 8"/>
          <p:cNvSpPr>
            <a:spLocks noChangeShapeType="1"/>
          </p:cNvSpPr>
          <p:nvPr/>
        </p:nvSpPr>
        <p:spPr bwMode="auto">
          <a:xfrm flipH="1" flipV="1">
            <a:off x="4781550" y="4914900"/>
            <a:ext cx="1527416" cy="1196"/>
          </a:xfrm>
          <a:prstGeom prst="line">
            <a:avLst/>
          </a:prstGeom>
          <a:noFill/>
          <a:ln w="38100">
            <a:solidFill>
              <a:schemeClr val="accent2"/>
            </a:solidFill>
            <a:round/>
            <a:headEnd type="triangle" w="med" len="med"/>
            <a:tailEnd type="none" w="med" len="med"/>
          </a:ln>
        </p:spPr>
        <p:txBody>
          <a:bodyPr/>
          <a:lstStyle/>
          <a:p>
            <a:endParaRPr lang="de-DE">
              <a:solidFill>
                <a:schemeClr val="bg1"/>
              </a:solidFill>
            </a:endParaRPr>
          </a:p>
        </p:txBody>
      </p:sp>
      <p:sp>
        <p:nvSpPr>
          <p:cNvPr id="18" name="Line 8"/>
          <p:cNvSpPr>
            <a:spLocks noChangeShapeType="1"/>
          </p:cNvSpPr>
          <p:nvPr/>
        </p:nvSpPr>
        <p:spPr bwMode="auto">
          <a:xfrm flipH="1">
            <a:off x="5419724" y="3085575"/>
            <a:ext cx="889241" cy="1"/>
          </a:xfrm>
          <a:prstGeom prst="line">
            <a:avLst/>
          </a:prstGeom>
          <a:noFill/>
          <a:ln w="38100">
            <a:solidFill>
              <a:schemeClr val="accent2"/>
            </a:solidFill>
            <a:round/>
            <a:headEnd type="triangle" w="med" len="med"/>
            <a:tailEnd type="none" w="med" len="med"/>
          </a:ln>
        </p:spPr>
        <p:txBody>
          <a:bodyPr/>
          <a:lstStyle/>
          <a:p>
            <a:endParaRPr lang="de-DE">
              <a:solidFill>
                <a:schemeClr val="bg1"/>
              </a:solidFill>
            </a:endParaRPr>
          </a:p>
        </p:txBody>
      </p:sp>
      <p:sp>
        <p:nvSpPr>
          <p:cNvPr id="20" name="AutoShape 24"/>
          <p:cNvSpPr>
            <a:spLocks noChangeArrowheads="1"/>
          </p:cNvSpPr>
          <p:nvPr/>
        </p:nvSpPr>
        <p:spPr bwMode="auto">
          <a:xfrm>
            <a:off x="7366902" y="2839145"/>
            <a:ext cx="420821" cy="459507"/>
          </a:xfrm>
          <a:prstGeom prst="flowChartProcess">
            <a:avLst/>
          </a:prstGeom>
          <a:noFill/>
          <a:ln w="38100">
            <a:solidFill>
              <a:schemeClr val="accent2"/>
            </a:solidFill>
            <a:miter lim="800000"/>
            <a:headEnd/>
            <a:tailEnd/>
          </a:ln>
          <a:effectLst/>
        </p:spPr>
        <p:txBody>
          <a:bodyPr wrap="none" anchor="ctr"/>
          <a:lstStyle/>
          <a:p>
            <a:endParaRPr lang="de-DE">
              <a:solidFill>
                <a:srgbClr val="FF0000"/>
              </a:solidFill>
            </a:endParaRPr>
          </a:p>
        </p:txBody>
      </p:sp>
      <p:sp>
        <p:nvSpPr>
          <p:cNvPr id="24" name="Line 13"/>
          <p:cNvSpPr>
            <a:spLocks noChangeShapeType="1"/>
          </p:cNvSpPr>
          <p:nvPr/>
        </p:nvSpPr>
        <p:spPr bwMode="auto">
          <a:xfrm>
            <a:off x="9912424" y="3862148"/>
            <a:ext cx="0" cy="2107898"/>
          </a:xfrm>
          <a:prstGeom prst="line">
            <a:avLst/>
          </a:prstGeom>
          <a:noFill/>
          <a:ln w="38100">
            <a:solidFill>
              <a:schemeClr val="bg1"/>
            </a:solidFill>
            <a:round/>
            <a:headEnd/>
            <a:tailEnd/>
          </a:ln>
          <a:effectLst/>
        </p:spPr>
        <p:txBody>
          <a:bodyPr wrap="none" anchor="ctr"/>
          <a:lstStyle/>
          <a:p>
            <a:endParaRPr lang="de-DE">
              <a:solidFill>
                <a:schemeClr val="bg1"/>
              </a:solidFill>
            </a:endParaRPr>
          </a:p>
        </p:txBody>
      </p:sp>
      <p:sp>
        <p:nvSpPr>
          <p:cNvPr id="25" name="Line 13"/>
          <p:cNvSpPr>
            <a:spLocks noChangeShapeType="1"/>
          </p:cNvSpPr>
          <p:nvPr/>
        </p:nvSpPr>
        <p:spPr bwMode="auto">
          <a:xfrm>
            <a:off x="9912424" y="1340768"/>
            <a:ext cx="0" cy="2107898"/>
          </a:xfrm>
          <a:prstGeom prst="line">
            <a:avLst/>
          </a:prstGeom>
          <a:noFill/>
          <a:ln w="38100">
            <a:solidFill>
              <a:schemeClr val="bg1"/>
            </a:solidFill>
            <a:round/>
            <a:headEnd/>
            <a:tailEnd/>
          </a:ln>
          <a:effectLst/>
        </p:spPr>
        <p:txBody>
          <a:bodyPr wrap="none" anchor="ctr"/>
          <a:lstStyle/>
          <a:p>
            <a:endParaRPr lang="de-DE">
              <a:solidFill>
                <a:schemeClr val="bg1"/>
              </a:solidFill>
            </a:endParaRPr>
          </a:p>
        </p:txBody>
      </p:sp>
    </p:spTree>
    <p:extLst>
      <p:ext uri="{BB962C8B-B14F-4D97-AF65-F5344CB8AC3E}">
        <p14:creationId xmlns:p14="http://schemas.microsoft.com/office/powerpoint/2010/main" val="1909823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Xive </a:t>
            </a:r>
            <a:r>
              <a:rPr lang="de-DE" dirty="0" err="1" smtClean="0"/>
              <a:t>thread</a:t>
            </a:r>
            <a:r>
              <a:rPr lang="de-DE" dirty="0" smtClean="0"/>
              <a:t> design</a:t>
            </a:r>
            <a:endParaRPr lang="de-DE" dirty="0"/>
          </a:p>
        </p:txBody>
      </p:sp>
      <p:sp>
        <p:nvSpPr>
          <p:cNvPr id="6" name="Content Placeholder 5"/>
          <p:cNvSpPr>
            <a:spLocks noGrp="1"/>
          </p:cNvSpPr>
          <p:nvPr>
            <p:ph sz="half" idx="1"/>
          </p:nvPr>
        </p:nvSpPr>
        <p:spPr/>
        <p:txBody>
          <a:bodyPr/>
          <a:lstStyle/>
          <a:p>
            <a:r>
              <a:rPr lang="en-US" dirty="0" smtClean="0"/>
              <a:t>Step-by-step preparation for cortical bone D I</a:t>
            </a:r>
          </a:p>
          <a:p>
            <a:endParaRPr lang="en-US" dirty="0"/>
          </a:p>
        </p:txBody>
      </p:sp>
      <p:sp>
        <p:nvSpPr>
          <p:cNvPr id="8" name="Text Box 6"/>
          <p:cNvSpPr txBox="1">
            <a:spLocks noChangeArrowheads="1"/>
          </p:cNvSpPr>
          <p:nvPr/>
        </p:nvSpPr>
        <p:spPr bwMode="auto">
          <a:xfrm>
            <a:off x="1248083" y="5567499"/>
            <a:ext cx="2224846" cy="307777"/>
          </a:xfrm>
          <a:prstGeom prst="rect">
            <a:avLst/>
          </a:prstGeom>
          <a:noFill/>
          <a:ln w="12700">
            <a:noFill/>
            <a:miter lim="800000"/>
            <a:headEnd/>
            <a:tailEnd/>
          </a:ln>
        </p:spPr>
        <p:txBody>
          <a:bodyPr wrap="square" lIns="0" tIns="0" rIns="0" bIns="0">
            <a:spAutoFit/>
          </a:bodyPr>
          <a:lstStyle/>
          <a:p>
            <a:pPr algn="ctr">
              <a:tabLst>
                <a:tab pos="447675" algn="l"/>
              </a:tabLst>
            </a:pPr>
            <a:r>
              <a:rPr lang="de-DE" sz="2000" dirty="0" smtClean="0">
                <a:solidFill>
                  <a:schemeClr val="tx2">
                    <a:lumMod val="25000"/>
                  </a:schemeClr>
                </a:solidFill>
              </a:rPr>
              <a:t>Interim </a:t>
            </a:r>
            <a:r>
              <a:rPr lang="de-DE" sz="2000" dirty="0" err="1" smtClean="0">
                <a:solidFill>
                  <a:schemeClr val="tx2">
                    <a:lumMod val="25000"/>
                  </a:schemeClr>
                </a:solidFill>
              </a:rPr>
              <a:t>drilling</a:t>
            </a:r>
            <a:endParaRPr lang="de-DE" sz="2000" dirty="0">
              <a:solidFill>
                <a:schemeClr val="tx2">
                  <a:lumMod val="25000"/>
                </a:schemeClr>
              </a:solidFill>
            </a:endParaRPr>
          </a:p>
        </p:txBody>
      </p:sp>
      <p:sp>
        <p:nvSpPr>
          <p:cNvPr id="9" name="Text Box 6"/>
          <p:cNvSpPr txBox="1">
            <a:spLocks noChangeArrowheads="1"/>
          </p:cNvSpPr>
          <p:nvPr/>
        </p:nvSpPr>
        <p:spPr bwMode="auto">
          <a:xfrm>
            <a:off x="3791744" y="5567497"/>
            <a:ext cx="2113512" cy="307777"/>
          </a:xfrm>
          <a:prstGeom prst="rect">
            <a:avLst/>
          </a:prstGeom>
          <a:noFill/>
          <a:ln w="12700">
            <a:noFill/>
            <a:miter lim="800000"/>
            <a:headEnd/>
            <a:tailEnd/>
          </a:ln>
        </p:spPr>
        <p:txBody>
          <a:bodyPr wrap="square" lIns="0" tIns="0" rIns="0" bIns="0">
            <a:spAutoFit/>
          </a:bodyPr>
          <a:lstStyle/>
          <a:p>
            <a:pPr algn="ctr">
              <a:tabLst>
                <a:tab pos="447675" algn="l"/>
              </a:tabLst>
            </a:pPr>
            <a:r>
              <a:rPr lang="de-DE" sz="2000" dirty="0" err="1" smtClean="0">
                <a:solidFill>
                  <a:schemeClr val="tx2">
                    <a:lumMod val="25000"/>
                  </a:schemeClr>
                </a:solidFill>
              </a:rPr>
              <a:t>Crestal</a:t>
            </a:r>
            <a:r>
              <a:rPr lang="de-DE" sz="2000" b="1" dirty="0" smtClean="0">
                <a:solidFill>
                  <a:schemeClr val="tx2">
                    <a:lumMod val="25000"/>
                  </a:schemeClr>
                </a:solidFill>
              </a:rPr>
              <a:t> </a:t>
            </a:r>
            <a:r>
              <a:rPr lang="de-DE" sz="2000" dirty="0" err="1" smtClean="0">
                <a:solidFill>
                  <a:schemeClr val="tx2">
                    <a:lumMod val="25000"/>
                  </a:schemeClr>
                </a:solidFill>
              </a:rPr>
              <a:t>drilling</a:t>
            </a:r>
            <a:endParaRPr lang="de-DE" sz="2000" dirty="0">
              <a:solidFill>
                <a:schemeClr val="tx2">
                  <a:lumMod val="25000"/>
                </a:schemeClr>
              </a:solidFill>
            </a:endParaRPr>
          </a:p>
        </p:txBody>
      </p:sp>
      <p:sp>
        <p:nvSpPr>
          <p:cNvPr id="10" name="Text Box 6"/>
          <p:cNvSpPr txBox="1">
            <a:spLocks noChangeArrowheads="1"/>
          </p:cNvSpPr>
          <p:nvPr/>
        </p:nvSpPr>
        <p:spPr bwMode="auto">
          <a:xfrm>
            <a:off x="8856059" y="5567496"/>
            <a:ext cx="1894453" cy="307777"/>
          </a:xfrm>
          <a:prstGeom prst="rect">
            <a:avLst/>
          </a:prstGeom>
          <a:noFill/>
          <a:ln w="12700">
            <a:noFill/>
            <a:miter lim="800000"/>
            <a:headEnd/>
            <a:tailEnd/>
          </a:ln>
        </p:spPr>
        <p:txBody>
          <a:bodyPr wrap="square" lIns="0" tIns="0" rIns="0" bIns="0">
            <a:spAutoFit/>
          </a:bodyPr>
          <a:lstStyle/>
          <a:p>
            <a:pPr algn="ctr">
              <a:tabLst>
                <a:tab pos="447675" algn="l"/>
              </a:tabLst>
            </a:pPr>
            <a:r>
              <a:rPr lang="de-DE" sz="2000" dirty="0" smtClean="0">
                <a:solidFill>
                  <a:schemeClr val="tx2">
                    <a:lumMod val="25000"/>
                  </a:schemeClr>
                </a:solidFill>
              </a:rPr>
              <a:t>Insertion</a:t>
            </a:r>
            <a:endParaRPr lang="de-DE" sz="2000" dirty="0">
              <a:solidFill>
                <a:schemeClr val="tx2">
                  <a:lumMod val="25000"/>
                </a:schemeClr>
              </a:solidFill>
            </a:endParaRPr>
          </a:p>
        </p:txBody>
      </p:sp>
      <p:sp>
        <p:nvSpPr>
          <p:cNvPr id="13" name="Text Box 6"/>
          <p:cNvSpPr txBox="1">
            <a:spLocks noChangeArrowheads="1"/>
          </p:cNvSpPr>
          <p:nvPr/>
        </p:nvSpPr>
        <p:spPr bwMode="auto">
          <a:xfrm>
            <a:off x="6534719" y="5567498"/>
            <a:ext cx="1622854" cy="307777"/>
          </a:xfrm>
          <a:prstGeom prst="rect">
            <a:avLst/>
          </a:prstGeom>
          <a:noFill/>
          <a:ln w="12700">
            <a:noFill/>
            <a:miter lim="800000"/>
            <a:headEnd/>
            <a:tailEnd/>
          </a:ln>
        </p:spPr>
        <p:txBody>
          <a:bodyPr wrap="square" lIns="0" tIns="0" rIns="0" bIns="0">
            <a:spAutoFit/>
          </a:bodyPr>
          <a:lstStyle/>
          <a:p>
            <a:pPr algn="ctr">
              <a:tabLst>
                <a:tab pos="447675" algn="l"/>
              </a:tabLst>
            </a:pPr>
            <a:r>
              <a:rPr lang="de-DE" sz="2000" dirty="0" smtClean="0">
                <a:solidFill>
                  <a:schemeClr val="tx2">
                    <a:lumMod val="25000"/>
                  </a:schemeClr>
                </a:solidFill>
              </a:rPr>
              <a:t>Threading</a:t>
            </a:r>
            <a:endParaRPr lang="de-DE" sz="2000" dirty="0">
              <a:solidFill>
                <a:schemeClr val="tx2">
                  <a:lumMod val="25000"/>
                </a:schemeClr>
              </a:solidFill>
            </a:endParaRPr>
          </a:p>
        </p:txBody>
      </p:sp>
      <p:pic>
        <p:nvPicPr>
          <p:cNvPr id="5" name="Picture 2" descr="T:\Marketing Global\XiVE FRIALIT FRIOS\Präsentationen\Basispräsentation\TTT\Bilder\01_KrestaleAufb_17_01.jpg"/>
          <p:cNvPicPr>
            <a:picLocks noChangeAspect="1" noChangeArrowheads="1"/>
          </p:cNvPicPr>
          <p:nvPr/>
        </p:nvPicPr>
        <p:blipFill>
          <a:blip r:embed="rId3" cstate="print"/>
          <a:srcRect l="23984" t="19677" r="20612" b="21008"/>
          <a:stretch>
            <a:fillRect/>
          </a:stretch>
        </p:blipFill>
        <p:spPr bwMode="auto">
          <a:xfrm>
            <a:off x="1310338" y="2272171"/>
            <a:ext cx="2100336" cy="3168352"/>
          </a:xfrm>
          <a:prstGeom prst="rect">
            <a:avLst/>
          </a:prstGeom>
          <a:solidFill>
            <a:schemeClr val="bg1"/>
          </a:solidFill>
          <a:ln w="12700">
            <a:solidFill>
              <a:schemeClr val="accent6"/>
            </a:solidFill>
          </a:ln>
          <a:effectLst/>
        </p:spPr>
      </p:pic>
      <p:pic>
        <p:nvPicPr>
          <p:cNvPr id="7" name="Picture 4" descr="T:\Marketing Global\XiVE FRIALIT FRIOS\Präsentationen\Basispräsentation\TTT\Bilder\03_KrestaleAufb_17_01.jpg"/>
          <p:cNvPicPr>
            <a:picLocks noChangeAspect="1" noChangeArrowheads="1"/>
          </p:cNvPicPr>
          <p:nvPr/>
        </p:nvPicPr>
        <p:blipFill>
          <a:blip r:embed="rId4" cstate="print"/>
          <a:srcRect l="20612" t="17554" r="21675" b="21008"/>
          <a:stretch>
            <a:fillRect/>
          </a:stretch>
        </p:blipFill>
        <p:spPr bwMode="auto">
          <a:xfrm>
            <a:off x="8741264" y="2254458"/>
            <a:ext cx="2124044" cy="3186066"/>
          </a:xfrm>
          <a:prstGeom prst="rect">
            <a:avLst/>
          </a:prstGeom>
          <a:solidFill>
            <a:schemeClr val="bg1"/>
          </a:solidFill>
          <a:ln w="12700">
            <a:solidFill>
              <a:schemeClr val="accent6"/>
            </a:solidFill>
          </a:ln>
          <a:effectLst/>
        </p:spPr>
      </p:pic>
      <p:pic>
        <p:nvPicPr>
          <p:cNvPr id="23" name="Picture 3" descr="W:\MediaAssets\XiVE\Illustrationen\Illustrations surgery\X_Preparation\X_Crestal Prep 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1744" y="2254457"/>
            <a:ext cx="2120920" cy="3186065"/>
          </a:xfrm>
          <a:prstGeom prst="rect">
            <a:avLst/>
          </a:prstGeom>
          <a:ln w="12700">
            <a:solidFill>
              <a:schemeClr val="accent6"/>
            </a:solidFill>
          </a:ln>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6293734" y="2254457"/>
            <a:ext cx="1971675" cy="3186065"/>
          </a:xfrm>
          <a:prstGeom prst="rect">
            <a:avLst/>
          </a:prstGeom>
          <a:ln w="12700">
            <a:solidFill>
              <a:schemeClr val="accent6"/>
            </a:solidFill>
          </a:ln>
        </p:spPr>
      </p:pic>
    </p:spTree>
    <p:extLst>
      <p:ext uri="{BB962C8B-B14F-4D97-AF65-F5344CB8AC3E}">
        <p14:creationId xmlns:p14="http://schemas.microsoft.com/office/powerpoint/2010/main" val="2510544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Xive </a:t>
            </a:r>
            <a:r>
              <a:rPr lang="de-DE" dirty="0" err="1" smtClean="0"/>
              <a:t>thread</a:t>
            </a:r>
            <a:r>
              <a:rPr lang="de-DE" dirty="0" smtClean="0"/>
              <a:t> design</a:t>
            </a:r>
            <a:endParaRPr lang="de-DE" dirty="0"/>
          </a:p>
        </p:txBody>
      </p:sp>
      <p:sp>
        <p:nvSpPr>
          <p:cNvPr id="3" name="Content Placeholder 2"/>
          <p:cNvSpPr>
            <a:spLocks noGrp="1"/>
          </p:cNvSpPr>
          <p:nvPr>
            <p:ph sz="half" idx="1"/>
          </p:nvPr>
        </p:nvSpPr>
        <p:spPr/>
        <p:txBody>
          <a:bodyPr/>
          <a:lstStyle/>
          <a:p>
            <a:r>
              <a:rPr lang="it-IT" dirty="0" smtClean="0"/>
              <a:t>Torque </a:t>
            </a:r>
            <a:r>
              <a:rPr lang="it-IT" dirty="0" err="1" smtClean="0"/>
              <a:t>stabilization</a:t>
            </a:r>
            <a:r>
              <a:rPr lang="it-IT" dirty="0" smtClean="0"/>
              <a:t> in </a:t>
            </a:r>
            <a:r>
              <a:rPr lang="it-IT" dirty="0" err="1" smtClean="0"/>
              <a:t>cortical</a:t>
            </a:r>
            <a:r>
              <a:rPr lang="it-IT" dirty="0" smtClean="0"/>
              <a:t> bone D I</a:t>
            </a:r>
            <a:endParaRPr lang="it-IT" dirty="0"/>
          </a:p>
        </p:txBody>
      </p:sp>
      <p:sp>
        <p:nvSpPr>
          <p:cNvPr id="4" name="Rectangle 2"/>
          <p:cNvSpPr txBox="1">
            <a:spLocks noChangeArrowheads="1"/>
          </p:cNvSpPr>
          <p:nvPr/>
        </p:nvSpPr>
        <p:spPr>
          <a:xfrm>
            <a:off x="1405410" y="1845158"/>
            <a:ext cx="5050630" cy="431714"/>
          </a:xfrm>
          <a:prstGeom prst="rect">
            <a:avLst/>
          </a:prstGeom>
        </p:spPr>
        <p:txBody>
          <a:bodyPr lIns="0" tIns="0" rIns="0" bIns="0"/>
          <a:lstStyle/>
          <a:p>
            <a:pPr marL="342900" indent="-342900" algn="l">
              <a:spcBef>
                <a:spcPts val="0"/>
              </a:spcBef>
              <a:buClr>
                <a:srgbClr val="134779"/>
              </a:buClr>
              <a:buSzPct val="80000"/>
              <a:buFont typeface="Arial" panose="020B0604020202020204" pitchFamily="34" charset="0"/>
              <a:buChar char="•"/>
              <a:defRPr/>
            </a:pPr>
            <a:endParaRPr kumimoji="1" lang="de-DE"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7531" y="2276872"/>
            <a:ext cx="1506814" cy="3611104"/>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372" y="1531833"/>
            <a:ext cx="6049423" cy="4356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794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Xive </a:t>
            </a:r>
            <a:r>
              <a:rPr lang="de-DE" dirty="0" err="1"/>
              <a:t>thread</a:t>
            </a:r>
            <a:r>
              <a:rPr lang="de-DE" dirty="0"/>
              <a:t> design</a:t>
            </a:r>
          </a:p>
        </p:txBody>
      </p:sp>
      <p:sp>
        <p:nvSpPr>
          <p:cNvPr id="3" name="Content Placeholder 2"/>
          <p:cNvSpPr>
            <a:spLocks noGrp="1"/>
          </p:cNvSpPr>
          <p:nvPr>
            <p:ph sz="half" idx="1"/>
          </p:nvPr>
        </p:nvSpPr>
        <p:spPr/>
        <p:txBody>
          <a:bodyPr/>
          <a:lstStyle/>
          <a:p>
            <a:r>
              <a:rPr lang="en-US" dirty="0" smtClean="0"/>
              <a:t>Reduced step-by-step preparation for spongy bone D IV</a:t>
            </a:r>
            <a:endParaRPr lang="en-US" dirty="0"/>
          </a:p>
        </p:txBody>
      </p:sp>
      <p:sp>
        <p:nvSpPr>
          <p:cNvPr id="8" name="Text Box 6"/>
          <p:cNvSpPr txBox="1">
            <a:spLocks noChangeArrowheads="1"/>
          </p:cNvSpPr>
          <p:nvPr/>
        </p:nvSpPr>
        <p:spPr bwMode="auto">
          <a:xfrm>
            <a:off x="1935656" y="5631103"/>
            <a:ext cx="2224846" cy="307777"/>
          </a:xfrm>
          <a:prstGeom prst="rect">
            <a:avLst/>
          </a:prstGeom>
          <a:noFill/>
          <a:ln w="12700">
            <a:noFill/>
            <a:miter lim="800000"/>
            <a:headEnd/>
            <a:tailEnd/>
          </a:ln>
        </p:spPr>
        <p:txBody>
          <a:bodyPr wrap="square" lIns="0" tIns="0" rIns="0" bIns="0">
            <a:spAutoFit/>
          </a:bodyPr>
          <a:lstStyle/>
          <a:p>
            <a:pPr algn="ctr">
              <a:tabLst>
                <a:tab pos="447675" algn="l"/>
              </a:tabLst>
            </a:pPr>
            <a:r>
              <a:rPr lang="de-DE" sz="2000" dirty="0" smtClean="0">
                <a:solidFill>
                  <a:schemeClr val="tx2"/>
                </a:solidFill>
              </a:rPr>
              <a:t>Interim </a:t>
            </a:r>
            <a:r>
              <a:rPr lang="de-DE" sz="2000" dirty="0" err="1" smtClean="0">
                <a:solidFill>
                  <a:schemeClr val="tx2"/>
                </a:solidFill>
              </a:rPr>
              <a:t>drilling</a:t>
            </a:r>
            <a:endParaRPr lang="de-DE" sz="2000" dirty="0">
              <a:solidFill>
                <a:schemeClr val="tx2"/>
              </a:solidFill>
            </a:endParaRPr>
          </a:p>
        </p:txBody>
      </p:sp>
      <p:sp>
        <p:nvSpPr>
          <p:cNvPr id="9" name="Text Box 6"/>
          <p:cNvSpPr txBox="1">
            <a:spLocks noChangeArrowheads="1"/>
          </p:cNvSpPr>
          <p:nvPr/>
        </p:nvSpPr>
        <p:spPr bwMode="auto">
          <a:xfrm>
            <a:off x="5074983" y="5614797"/>
            <a:ext cx="2113512" cy="307777"/>
          </a:xfrm>
          <a:prstGeom prst="rect">
            <a:avLst/>
          </a:prstGeom>
          <a:noFill/>
          <a:ln w="12700">
            <a:noFill/>
            <a:miter lim="800000"/>
            <a:headEnd/>
            <a:tailEnd/>
          </a:ln>
        </p:spPr>
        <p:txBody>
          <a:bodyPr wrap="square" lIns="0" tIns="0" rIns="0" bIns="0">
            <a:spAutoFit/>
          </a:bodyPr>
          <a:lstStyle/>
          <a:p>
            <a:pPr algn="ctr">
              <a:tabLst>
                <a:tab pos="447675" algn="l"/>
              </a:tabLst>
            </a:pPr>
            <a:r>
              <a:rPr lang="de-DE" sz="2000" dirty="0" err="1" smtClean="0">
                <a:solidFill>
                  <a:schemeClr val="tx2"/>
                </a:solidFill>
              </a:rPr>
              <a:t>Crestal</a:t>
            </a:r>
            <a:r>
              <a:rPr lang="de-DE" sz="2000" dirty="0" smtClean="0">
                <a:solidFill>
                  <a:schemeClr val="tx2"/>
                </a:solidFill>
              </a:rPr>
              <a:t> </a:t>
            </a:r>
            <a:r>
              <a:rPr lang="de-DE" sz="2000" dirty="0" err="1" smtClean="0">
                <a:solidFill>
                  <a:schemeClr val="tx2"/>
                </a:solidFill>
              </a:rPr>
              <a:t>drilling</a:t>
            </a:r>
            <a:endParaRPr lang="de-DE" sz="2000" dirty="0">
              <a:solidFill>
                <a:schemeClr val="tx2"/>
              </a:solidFill>
            </a:endParaRPr>
          </a:p>
        </p:txBody>
      </p:sp>
      <p:sp>
        <p:nvSpPr>
          <p:cNvPr id="10" name="Text Box 6"/>
          <p:cNvSpPr txBox="1">
            <a:spLocks noChangeArrowheads="1"/>
          </p:cNvSpPr>
          <p:nvPr/>
        </p:nvSpPr>
        <p:spPr bwMode="auto">
          <a:xfrm>
            <a:off x="8246594" y="5614797"/>
            <a:ext cx="2154054" cy="307777"/>
          </a:xfrm>
          <a:prstGeom prst="rect">
            <a:avLst/>
          </a:prstGeom>
          <a:noFill/>
          <a:ln w="12700">
            <a:noFill/>
            <a:miter lim="800000"/>
            <a:headEnd/>
            <a:tailEnd/>
          </a:ln>
        </p:spPr>
        <p:txBody>
          <a:bodyPr wrap="square" lIns="0" tIns="0" rIns="0" bIns="0">
            <a:spAutoFit/>
          </a:bodyPr>
          <a:lstStyle/>
          <a:p>
            <a:pPr algn="ctr">
              <a:tabLst>
                <a:tab pos="447675" algn="l"/>
              </a:tabLst>
            </a:pPr>
            <a:r>
              <a:rPr lang="de-DE" sz="2000" dirty="0" smtClean="0">
                <a:solidFill>
                  <a:schemeClr val="tx2"/>
                </a:solidFill>
              </a:rPr>
              <a:t>Insertion</a:t>
            </a:r>
            <a:endParaRPr lang="de-DE" sz="2000" dirty="0">
              <a:solidFill>
                <a:schemeClr val="tx2"/>
              </a:solidFill>
            </a:endParaRPr>
          </a:p>
        </p:txBody>
      </p:sp>
      <p:pic>
        <p:nvPicPr>
          <p:cNvPr id="12" name="Picture 1" descr="T:\Marketing Global\XiVE FRIALIT FRIOS\Präsentationen\Basispräsentation\TTT\Bilder\06_KrestaleAufb_17_01.jpg"/>
          <p:cNvPicPr>
            <a:picLocks noChangeAspect="1" noChangeArrowheads="1"/>
          </p:cNvPicPr>
          <p:nvPr/>
        </p:nvPicPr>
        <p:blipFill>
          <a:blip r:embed="rId3" cstate="print"/>
          <a:srcRect l="20612" t="17554" r="21675" b="21008"/>
          <a:stretch>
            <a:fillRect/>
          </a:stretch>
        </p:blipFill>
        <p:spPr bwMode="auto">
          <a:xfrm>
            <a:off x="8161567" y="2320130"/>
            <a:ext cx="2137455" cy="3205737"/>
          </a:xfrm>
          <a:prstGeom prst="rect">
            <a:avLst/>
          </a:prstGeom>
          <a:noFill/>
          <a:ln w="12700">
            <a:solidFill>
              <a:schemeClr val="accent6"/>
            </a:solidFill>
          </a:ln>
          <a:effectLst/>
        </p:spPr>
      </p:pic>
      <p:pic>
        <p:nvPicPr>
          <p:cNvPr id="14" name="Picture 6" descr="T:\Marketing Global\XiVE FRIALIT FRIOS\Präsentationen\Basispräsentation\TTT\Bilder\05_KrestaleAufb_17_01.jpg"/>
          <p:cNvPicPr>
            <a:picLocks noChangeAspect="1" noChangeArrowheads="1"/>
          </p:cNvPicPr>
          <p:nvPr/>
        </p:nvPicPr>
        <p:blipFill>
          <a:blip r:embed="rId4" cstate="print"/>
          <a:srcRect l="20612" t="17554" r="21675" b="21008"/>
          <a:stretch>
            <a:fillRect/>
          </a:stretch>
        </p:blipFill>
        <p:spPr bwMode="auto">
          <a:xfrm>
            <a:off x="5017513" y="2311991"/>
            <a:ext cx="2137455" cy="3205737"/>
          </a:xfrm>
          <a:prstGeom prst="rect">
            <a:avLst/>
          </a:prstGeom>
          <a:noFill/>
          <a:ln w="12700">
            <a:solidFill>
              <a:schemeClr val="accent6"/>
            </a:solidFill>
          </a:ln>
          <a:effectLst/>
        </p:spPr>
      </p:pic>
      <p:pic>
        <p:nvPicPr>
          <p:cNvPr id="16" name="Picture 5" descr="T:\Marketing Global\XiVE FRIALIT FRIOS\Präsentationen\Basispräsentation\TTT\Bilder\04_KrestaleAufb_17_01.jpg"/>
          <p:cNvPicPr>
            <a:picLocks noChangeAspect="1" noChangeArrowheads="1"/>
          </p:cNvPicPr>
          <p:nvPr/>
        </p:nvPicPr>
        <p:blipFill>
          <a:blip r:embed="rId5" cstate="print"/>
          <a:srcRect l="20612" t="17554" r="21675" b="21008"/>
          <a:stretch>
            <a:fillRect/>
          </a:stretch>
        </p:blipFill>
        <p:spPr bwMode="auto">
          <a:xfrm>
            <a:off x="1935657" y="2311991"/>
            <a:ext cx="2137455" cy="3205737"/>
          </a:xfrm>
          <a:prstGeom prst="rect">
            <a:avLst/>
          </a:prstGeom>
          <a:noFill/>
          <a:ln w="12700">
            <a:solidFill>
              <a:schemeClr val="accent6"/>
            </a:solidFill>
          </a:ln>
          <a:effectLst/>
        </p:spPr>
      </p:pic>
    </p:spTree>
    <p:extLst>
      <p:ext uri="{BB962C8B-B14F-4D97-AF65-F5344CB8AC3E}">
        <p14:creationId xmlns:p14="http://schemas.microsoft.com/office/powerpoint/2010/main" val="2167212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Xive </a:t>
            </a:r>
            <a:r>
              <a:rPr lang="de-DE" dirty="0" err="1"/>
              <a:t>thread</a:t>
            </a:r>
            <a:r>
              <a:rPr lang="de-DE" dirty="0"/>
              <a:t> design</a:t>
            </a:r>
          </a:p>
        </p:txBody>
      </p:sp>
      <p:sp>
        <p:nvSpPr>
          <p:cNvPr id="13" name="Content Placeholder 12"/>
          <p:cNvSpPr>
            <a:spLocks noGrp="1"/>
          </p:cNvSpPr>
          <p:nvPr>
            <p:ph sz="half" idx="1"/>
          </p:nvPr>
        </p:nvSpPr>
        <p:spPr/>
        <p:txBody>
          <a:bodyPr/>
          <a:lstStyle/>
          <a:p>
            <a:r>
              <a:rPr lang="it-IT" dirty="0"/>
              <a:t>Torque </a:t>
            </a:r>
            <a:r>
              <a:rPr lang="it-IT" dirty="0" err="1"/>
              <a:t>stabilization</a:t>
            </a:r>
            <a:r>
              <a:rPr lang="it-IT" dirty="0"/>
              <a:t> in </a:t>
            </a:r>
            <a:r>
              <a:rPr lang="it-IT" dirty="0" err="1"/>
              <a:t>cortical</a:t>
            </a:r>
            <a:r>
              <a:rPr lang="it-IT" dirty="0"/>
              <a:t> bone D IV</a:t>
            </a:r>
          </a:p>
          <a:p>
            <a:pPr marL="0" indent="0">
              <a:buNone/>
            </a:pPr>
            <a:endParaRPr lang="en-US" dirty="0"/>
          </a:p>
        </p:txBody>
      </p:sp>
      <p:sp>
        <p:nvSpPr>
          <p:cNvPr id="9" name="Content Placeholder 2"/>
          <p:cNvSpPr txBox="1">
            <a:spLocks/>
          </p:cNvSpPr>
          <p:nvPr/>
        </p:nvSpPr>
        <p:spPr>
          <a:xfrm>
            <a:off x="330994" y="1552356"/>
            <a:ext cx="11530011" cy="3943350"/>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pPr marL="0" indent="0">
              <a:buFont typeface="Wingdings" panose="05000000000000000000" pitchFamily="2" charset="2"/>
              <a:buNone/>
            </a:pPr>
            <a:endParaRPr lang="it-IT" sz="24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031" y="2322898"/>
            <a:ext cx="1506814" cy="3611104"/>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605" y="2007218"/>
            <a:ext cx="5031037" cy="3852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8267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13503"/>
          <a:stretch/>
        </p:blipFill>
        <p:spPr>
          <a:xfrm>
            <a:off x="305418" y="393898"/>
            <a:ext cx="1898672" cy="5580852"/>
          </a:xfrm>
          <a:prstGeom prst="rect">
            <a:avLst/>
          </a:prstGeom>
        </p:spPr>
      </p:pic>
      <p:sp>
        <p:nvSpPr>
          <p:cNvPr id="2" name="Titel 1"/>
          <p:cNvSpPr>
            <a:spLocks noGrp="1"/>
          </p:cNvSpPr>
          <p:nvPr>
            <p:ph type="title"/>
          </p:nvPr>
        </p:nvSpPr>
        <p:spPr>
          <a:xfrm>
            <a:off x="305418" y="587939"/>
            <a:ext cx="11530012" cy="1001712"/>
          </a:xfrm>
        </p:spPr>
        <p:txBody>
          <a:bodyPr/>
          <a:lstStyle/>
          <a:p>
            <a:r>
              <a:rPr lang="de-DE" dirty="0" err="1" smtClean="0">
                <a:sym typeface="Arial" charset="0"/>
              </a:rPr>
              <a:t>Friadent</a:t>
            </a:r>
            <a:r>
              <a:rPr lang="de-DE" dirty="0" smtClean="0">
                <a:sym typeface="Arial" charset="0"/>
              </a:rPr>
              <a:t> PLUS </a:t>
            </a:r>
            <a:r>
              <a:rPr lang="de-DE" dirty="0" err="1" smtClean="0">
                <a:sym typeface="Arial" charset="0"/>
              </a:rPr>
              <a:t>surface</a:t>
            </a:r>
            <a:r>
              <a:rPr lang="de-DE" dirty="0" smtClean="0">
                <a:sym typeface="Arial" charset="0"/>
              </a:rPr>
              <a:t>: Trimodal </a:t>
            </a:r>
            <a:r>
              <a:rPr lang="de-DE" dirty="0" err="1" smtClean="0">
                <a:sym typeface="Arial" charset="0"/>
              </a:rPr>
              <a:t>and</a:t>
            </a:r>
            <a:r>
              <a:rPr lang="de-DE" dirty="0" smtClean="0">
                <a:sym typeface="Arial" charset="0"/>
              </a:rPr>
              <a:t> 3D</a:t>
            </a:r>
            <a:endParaRPr lang="de-DE" dirty="0"/>
          </a:p>
        </p:txBody>
      </p:sp>
      <p:sp>
        <p:nvSpPr>
          <p:cNvPr id="5" name="Rectangle 6"/>
          <p:cNvSpPr>
            <a:spLocks noChangeArrowheads="1"/>
          </p:cNvSpPr>
          <p:nvPr/>
        </p:nvSpPr>
        <p:spPr bwMode="auto">
          <a:xfrm>
            <a:off x="3811017" y="1215033"/>
            <a:ext cx="3140888" cy="861774"/>
          </a:xfrm>
          <a:prstGeom prst="rect">
            <a:avLst/>
          </a:prstGeom>
          <a:noFill/>
          <a:ln w="9525">
            <a:noFill/>
            <a:miter lim="800000"/>
            <a:headEnd/>
            <a:tailEnd/>
          </a:ln>
        </p:spPr>
        <p:txBody>
          <a:bodyPr wrap="square">
            <a:spAutoFit/>
          </a:bodyPr>
          <a:lstStyle/>
          <a:p>
            <a:pPr algn="l">
              <a:buClr>
                <a:srgbClr val="FF0000"/>
              </a:buClr>
              <a:buSzPct val="110000"/>
              <a:defRPr/>
            </a:pPr>
            <a:r>
              <a:rPr lang="en-US" sz="1800" b="1" dirty="0">
                <a:solidFill>
                  <a:schemeClr val="tx2"/>
                </a:solidFill>
              </a:rPr>
              <a:t>Epithelial area</a:t>
            </a:r>
          </a:p>
          <a:p>
            <a:pPr algn="l">
              <a:buClr>
                <a:srgbClr val="FF0000"/>
              </a:buClr>
              <a:buSzPct val="110000"/>
              <a:defRPr/>
            </a:pPr>
            <a:r>
              <a:rPr lang="en-US" sz="1800" dirty="0">
                <a:solidFill>
                  <a:schemeClr val="tx2"/>
                </a:solidFill>
              </a:rPr>
              <a:t>(0.4 mm / R</a:t>
            </a:r>
            <a:r>
              <a:rPr lang="en-US" sz="1800" baseline="-25000" dirty="0">
                <a:solidFill>
                  <a:schemeClr val="tx2"/>
                </a:solidFill>
              </a:rPr>
              <a:t>a</a:t>
            </a:r>
            <a:r>
              <a:rPr lang="en-US" sz="1800" dirty="0">
                <a:solidFill>
                  <a:schemeClr val="tx2"/>
                </a:solidFill>
              </a:rPr>
              <a:t>=0.5 µm</a:t>
            </a:r>
            <a:r>
              <a:rPr lang="en-US" sz="1800" dirty="0" smtClean="0">
                <a:solidFill>
                  <a:schemeClr val="tx2"/>
                </a:solidFill>
              </a:rPr>
              <a:t>)</a:t>
            </a:r>
          </a:p>
          <a:p>
            <a:pPr algn="l">
              <a:buClr>
                <a:srgbClr val="FF0000"/>
              </a:buClr>
              <a:buSzPct val="110000"/>
              <a:defRPr/>
            </a:pPr>
            <a:r>
              <a:rPr lang="en-US" sz="1400" dirty="0" smtClean="0">
                <a:solidFill>
                  <a:schemeClr val="tx2"/>
                </a:solidFill>
              </a:rPr>
              <a:t>For no bacteria adhesion</a:t>
            </a:r>
            <a:endParaRPr lang="en-US" sz="1400" dirty="0">
              <a:solidFill>
                <a:schemeClr val="tx2"/>
              </a:solidFill>
            </a:endParaRPr>
          </a:p>
        </p:txBody>
      </p:sp>
      <p:sp>
        <p:nvSpPr>
          <p:cNvPr id="6" name="Rectangle 7"/>
          <p:cNvSpPr>
            <a:spLocks noChangeArrowheads="1"/>
          </p:cNvSpPr>
          <p:nvPr/>
        </p:nvSpPr>
        <p:spPr bwMode="auto">
          <a:xfrm>
            <a:off x="3811017" y="2897968"/>
            <a:ext cx="2767351" cy="1077218"/>
          </a:xfrm>
          <a:prstGeom prst="rect">
            <a:avLst/>
          </a:prstGeom>
          <a:noFill/>
          <a:ln w="9525">
            <a:noFill/>
            <a:miter lim="800000"/>
            <a:headEnd/>
            <a:tailEnd/>
          </a:ln>
        </p:spPr>
        <p:txBody>
          <a:bodyPr wrap="square">
            <a:spAutoFit/>
          </a:bodyPr>
          <a:lstStyle/>
          <a:p>
            <a:pPr algn="l">
              <a:defRPr/>
            </a:pPr>
            <a:r>
              <a:rPr lang="en-US" sz="1800" b="1" dirty="0" err="1">
                <a:solidFill>
                  <a:schemeClr val="tx2"/>
                </a:solidFill>
              </a:rPr>
              <a:t>Subepithelial</a:t>
            </a:r>
            <a:r>
              <a:rPr lang="en-US" sz="1800" b="1" dirty="0">
                <a:solidFill>
                  <a:schemeClr val="tx2"/>
                </a:solidFill>
              </a:rPr>
              <a:t> area</a:t>
            </a:r>
          </a:p>
          <a:p>
            <a:pPr algn="l">
              <a:defRPr/>
            </a:pPr>
            <a:r>
              <a:rPr lang="en-US" sz="1800" dirty="0">
                <a:solidFill>
                  <a:schemeClr val="tx2"/>
                </a:solidFill>
              </a:rPr>
              <a:t>(0.9 mm / R</a:t>
            </a:r>
            <a:r>
              <a:rPr lang="en-US" sz="1800" baseline="-25000" dirty="0">
                <a:solidFill>
                  <a:schemeClr val="tx2"/>
                </a:solidFill>
              </a:rPr>
              <a:t>a</a:t>
            </a:r>
            <a:r>
              <a:rPr lang="en-US" sz="1800" dirty="0">
                <a:solidFill>
                  <a:schemeClr val="tx2"/>
                </a:solidFill>
              </a:rPr>
              <a:t>=0.9 µm</a:t>
            </a:r>
            <a:r>
              <a:rPr lang="en-US" sz="1800" dirty="0" smtClean="0">
                <a:solidFill>
                  <a:schemeClr val="tx2"/>
                </a:solidFill>
              </a:rPr>
              <a:t>)</a:t>
            </a:r>
          </a:p>
          <a:p>
            <a:pPr algn="l">
              <a:defRPr/>
            </a:pPr>
            <a:r>
              <a:rPr lang="en-US" sz="1400" dirty="0" smtClean="0">
                <a:solidFill>
                  <a:schemeClr val="tx2"/>
                </a:solidFill>
              </a:rPr>
              <a:t>For improved </a:t>
            </a:r>
            <a:r>
              <a:rPr lang="en-US" sz="1400" dirty="0" err="1" smtClean="0">
                <a:solidFill>
                  <a:schemeClr val="tx2"/>
                </a:solidFill>
              </a:rPr>
              <a:t>osseointegration</a:t>
            </a:r>
            <a:r>
              <a:rPr lang="en-US" sz="1400" dirty="0" smtClean="0">
                <a:solidFill>
                  <a:schemeClr val="tx2"/>
                </a:solidFill>
              </a:rPr>
              <a:t> of </a:t>
            </a:r>
            <a:r>
              <a:rPr lang="en-US" sz="1400" dirty="0" err="1" smtClean="0">
                <a:solidFill>
                  <a:schemeClr val="tx2"/>
                </a:solidFill>
              </a:rPr>
              <a:t>corticalis</a:t>
            </a:r>
            <a:endParaRPr lang="de-DE" sz="1400" dirty="0">
              <a:solidFill>
                <a:schemeClr val="tx2"/>
              </a:solidFill>
            </a:endParaRPr>
          </a:p>
        </p:txBody>
      </p:sp>
      <p:sp>
        <p:nvSpPr>
          <p:cNvPr id="7" name="Rectangle 8"/>
          <p:cNvSpPr>
            <a:spLocks noChangeArrowheads="1"/>
          </p:cNvSpPr>
          <p:nvPr/>
        </p:nvSpPr>
        <p:spPr bwMode="auto">
          <a:xfrm>
            <a:off x="3811017" y="4637339"/>
            <a:ext cx="2767351" cy="1077218"/>
          </a:xfrm>
          <a:prstGeom prst="rect">
            <a:avLst/>
          </a:prstGeom>
          <a:noFill/>
          <a:ln w="9525">
            <a:noFill/>
            <a:miter lim="800000"/>
            <a:headEnd/>
            <a:tailEnd/>
          </a:ln>
        </p:spPr>
        <p:txBody>
          <a:bodyPr wrap="square">
            <a:spAutoFit/>
          </a:bodyPr>
          <a:lstStyle/>
          <a:p>
            <a:pPr algn="l">
              <a:defRPr/>
            </a:pPr>
            <a:r>
              <a:rPr lang="en-US" sz="1800" b="1" dirty="0" err="1">
                <a:solidFill>
                  <a:schemeClr val="tx2"/>
                </a:solidFill>
              </a:rPr>
              <a:t>Endosseous</a:t>
            </a:r>
            <a:r>
              <a:rPr lang="en-US" sz="1800" b="1" dirty="0">
                <a:solidFill>
                  <a:schemeClr val="tx2"/>
                </a:solidFill>
              </a:rPr>
              <a:t> area</a:t>
            </a:r>
          </a:p>
          <a:p>
            <a:pPr algn="l">
              <a:defRPr/>
            </a:pPr>
            <a:r>
              <a:rPr lang="en-US" sz="1800" dirty="0">
                <a:solidFill>
                  <a:schemeClr val="tx2"/>
                </a:solidFill>
              </a:rPr>
              <a:t>(R</a:t>
            </a:r>
            <a:r>
              <a:rPr lang="en-US" sz="1800" baseline="-25000" dirty="0">
                <a:solidFill>
                  <a:schemeClr val="tx2"/>
                </a:solidFill>
              </a:rPr>
              <a:t>a</a:t>
            </a:r>
            <a:r>
              <a:rPr lang="en-US" sz="1800" dirty="0">
                <a:solidFill>
                  <a:schemeClr val="tx2"/>
                </a:solidFill>
              </a:rPr>
              <a:t>=2.23 </a:t>
            </a:r>
            <a:r>
              <a:rPr lang="en-US" sz="1800" dirty="0" smtClean="0">
                <a:solidFill>
                  <a:schemeClr val="tx2"/>
                </a:solidFill>
              </a:rPr>
              <a:t>µm)</a:t>
            </a:r>
          </a:p>
          <a:p>
            <a:pPr algn="l">
              <a:defRPr/>
            </a:pPr>
            <a:r>
              <a:rPr lang="en-US" sz="1400" dirty="0" smtClean="0">
                <a:solidFill>
                  <a:schemeClr val="tx2"/>
                </a:solidFill>
              </a:rPr>
              <a:t>For improved </a:t>
            </a:r>
            <a:r>
              <a:rPr lang="en-US" sz="1400" dirty="0" err="1" smtClean="0">
                <a:solidFill>
                  <a:schemeClr val="tx2"/>
                </a:solidFill>
              </a:rPr>
              <a:t>osseointegration</a:t>
            </a:r>
            <a:r>
              <a:rPr lang="en-US" sz="1400" dirty="0" smtClean="0">
                <a:solidFill>
                  <a:schemeClr val="tx2"/>
                </a:solidFill>
              </a:rPr>
              <a:t> of the </a:t>
            </a:r>
            <a:r>
              <a:rPr lang="en-US" sz="1400" dirty="0" err="1" smtClean="0">
                <a:solidFill>
                  <a:schemeClr val="tx2"/>
                </a:solidFill>
              </a:rPr>
              <a:t>spongiosa</a:t>
            </a:r>
            <a:endParaRPr lang="de-DE" sz="1400" dirty="0" smtClean="0">
              <a:solidFill>
                <a:schemeClr val="tx2"/>
              </a:solidFill>
            </a:endParaRPr>
          </a:p>
        </p:txBody>
      </p:sp>
      <p:pic>
        <p:nvPicPr>
          <p:cNvPr id="11" name="Picture 3" descr="Rem_mashined1000"/>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6000"/>
                    </a14:imgEffect>
                  </a14:imgLayer>
                </a14:imgProps>
              </a:ext>
            </a:extLst>
          </a:blip>
          <a:srcRect t="35101"/>
          <a:stretch>
            <a:fillRect/>
          </a:stretch>
        </p:blipFill>
        <p:spPr bwMode="auto">
          <a:xfrm>
            <a:off x="6951905" y="1135443"/>
            <a:ext cx="3387849" cy="1504768"/>
          </a:xfrm>
          <a:prstGeom prst="rect">
            <a:avLst/>
          </a:prstGeom>
          <a:solidFill>
            <a:schemeClr val="bg1"/>
          </a:solidFill>
          <a:ln w="9525">
            <a:noFill/>
          </a:ln>
          <a:effectLst/>
        </p:spPr>
      </p:pic>
      <p:pic>
        <p:nvPicPr>
          <p:cNvPr id="12" name="Picture 4" descr="Rem_etched_1000"/>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2000"/>
                    </a14:imgEffect>
                  </a14:imgLayer>
                </a14:imgProps>
              </a:ext>
            </a:extLst>
          </a:blip>
          <a:srcRect b="34006"/>
          <a:stretch>
            <a:fillRect/>
          </a:stretch>
        </p:blipFill>
        <p:spPr bwMode="auto">
          <a:xfrm>
            <a:off x="6951905" y="2794075"/>
            <a:ext cx="3387843" cy="1524528"/>
          </a:xfrm>
          <a:prstGeom prst="rect">
            <a:avLst/>
          </a:prstGeom>
          <a:solidFill>
            <a:schemeClr val="bg1"/>
          </a:solidFill>
          <a:ln w="9525">
            <a:noFill/>
          </a:ln>
          <a:effectLst/>
        </p:spPr>
      </p:pic>
      <p:pic>
        <p:nvPicPr>
          <p:cNvPr id="13" name="Picture 9" descr="Rem_FRIOS_1000"/>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1000"/>
                    </a14:imgEffect>
                  </a14:imgLayer>
                </a14:imgProps>
              </a:ext>
            </a:extLst>
          </a:blip>
          <a:srcRect b="33702"/>
          <a:stretch>
            <a:fillRect/>
          </a:stretch>
        </p:blipFill>
        <p:spPr bwMode="auto">
          <a:xfrm>
            <a:off x="6951907" y="4485676"/>
            <a:ext cx="3387847" cy="1527354"/>
          </a:xfrm>
          <a:prstGeom prst="rect">
            <a:avLst/>
          </a:prstGeom>
          <a:solidFill>
            <a:schemeClr val="bg1"/>
          </a:solidFill>
          <a:ln w="9525">
            <a:noFill/>
          </a:ln>
          <a:effectLst/>
        </p:spPr>
      </p:pic>
      <p:sp>
        <p:nvSpPr>
          <p:cNvPr id="20" name="Line 12"/>
          <p:cNvSpPr>
            <a:spLocks noChangeShapeType="1"/>
          </p:cNvSpPr>
          <p:nvPr/>
        </p:nvSpPr>
        <p:spPr bwMode="auto">
          <a:xfrm>
            <a:off x="1254754" y="3595169"/>
            <a:ext cx="2484978" cy="1215982"/>
          </a:xfrm>
          <a:prstGeom prst="line">
            <a:avLst/>
          </a:prstGeom>
          <a:noFill/>
          <a:ln w="28575">
            <a:solidFill>
              <a:schemeClr val="accent2"/>
            </a:solidFill>
            <a:round/>
            <a:headEnd type="oval" w="med" len="med"/>
            <a:tailEnd/>
          </a:ln>
        </p:spPr>
        <p:txBody>
          <a:bodyPr/>
          <a:lstStyle/>
          <a:p>
            <a:endParaRPr lang="de-DE"/>
          </a:p>
        </p:txBody>
      </p:sp>
      <p:sp>
        <p:nvSpPr>
          <p:cNvPr id="21" name="Line 11"/>
          <p:cNvSpPr>
            <a:spLocks noChangeShapeType="1"/>
          </p:cNvSpPr>
          <p:nvPr/>
        </p:nvSpPr>
        <p:spPr bwMode="auto">
          <a:xfrm>
            <a:off x="1406768" y="1645921"/>
            <a:ext cx="2332964" cy="1406768"/>
          </a:xfrm>
          <a:prstGeom prst="line">
            <a:avLst/>
          </a:prstGeom>
          <a:noFill/>
          <a:ln w="28575">
            <a:solidFill>
              <a:schemeClr val="accent2"/>
            </a:solidFill>
            <a:round/>
            <a:headEnd type="oval" w="med" len="med"/>
            <a:tailEnd/>
          </a:ln>
        </p:spPr>
        <p:txBody>
          <a:bodyPr/>
          <a:lstStyle/>
          <a:p>
            <a:endParaRPr lang="de-DE"/>
          </a:p>
        </p:txBody>
      </p:sp>
      <p:sp>
        <p:nvSpPr>
          <p:cNvPr id="22" name="Line 10"/>
          <p:cNvSpPr>
            <a:spLocks noChangeShapeType="1"/>
          </p:cNvSpPr>
          <p:nvPr/>
        </p:nvSpPr>
        <p:spPr bwMode="auto">
          <a:xfrm>
            <a:off x="1589649" y="1378635"/>
            <a:ext cx="2150083" cy="0"/>
          </a:xfrm>
          <a:prstGeom prst="line">
            <a:avLst/>
          </a:prstGeom>
          <a:noFill/>
          <a:ln w="28575">
            <a:solidFill>
              <a:schemeClr val="accent2"/>
            </a:solidFill>
            <a:round/>
            <a:headEnd type="oval" w="med" len="med"/>
            <a:tailEnd/>
          </a:ln>
        </p:spPr>
        <p:txBody>
          <a:bodyPr/>
          <a:lstStyle/>
          <a:p>
            <a:endParaRPr lang="de-DE"/>
          </a:p>
        </p:txBody>
      </p:sp>
    </p:spTree>
    <p:extLst>
      <p:ext uri="{BB962C8B-B14F-4D97-AF65-F5344CB8AC3E}">
        <p14:creationId xmlns:p14="http://schemas.microsoft.com/office/powerpoint/2010/main" val="220072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4294967295"/>
          </p:nvPr>
        </p:nvSpPr>
        <p:spPr>
          <a:xfrm>
            <a:off x="10075333" y="5822462"/>
            <a:ext cx="2116667" cy="608548"/>
          </a:xfrm>
        </p:spPr>
        <p:txBody>
          <a:bodyPr/>
          <a:lstStyle/>
          <a:p>
            <a:endParaRPr lang="en-US"/>
          </a:p>
        </p:txBody>
      </p:sp>
      <p:sp>
        <p:nvSpPr>
          <p:cNvPr id="8" name="Text Placeholder 7"/>
          <p:cNvSpPr>
            <a:spLocks noGrp="1"/>
          </p:cNvSpPr>
          <p:nvPr>
            <p:ph type="body" sz="quarter" idx="15"/>
          </p:nvPr>
        </p:nvSpPr>
        <p:spPr/>
        <p:txBody>
          <a:bodyPr/>
          <a:lstStyle/>
          <a:p>
            <a:r>
              <a:rPr lang="en-US" smtClean="0"/>
              <a:t>Implant assortment</a:t>
            </a:r>
            <a:endParaRPr lang="en-US" dirty="0"/>
          </a:p>
        </p:txBody>
      </p:sp>
      <p:sp>
        <p:nvSpPr>
          <p:cNvPr id="9" name="Text Placeholder 8"/>
          <p:cNvSpPr>
            <a:spLocks noGrp="1"/>
          </p:cNvSpPr>
          <p:nvPr>
            <p:ph type="body" sz="quarter" idx="16"/>
          </p:nvPr>
        </p:nvSpPr>
        <p:spPr/>
        <p:txBody>
          <a:bodyPr/>
          <a:lstStyle/>
          <a:p>
            <a:r>
              <a:rPr lang="en-US" b="0" dirty="0" smtClean="0"/>
              <a:t>Xive</a:t>
            </a:r>
            <a:endParaRPr lang="en-US" sz="2800" b="0" baseline="30000" dirty="0"/>
          </a:p>
        </p:txBody>
      </p:sp>
      <p:sp>
        <p:nvSpPr>
          <p:cNvPr id="2" name="Date Placeholder 1"/>
          <p:cNvSpPr>
            <a:spLocks noGrp="1"/>
          </p:cNvSpPr>
          <p:nvPr>
            <p:ph type="dt" sz="half" idx="4294967295"/>
          </p:nvPr>
        </p:nvSpPr>
        <p:spPr>
          <a:xfrm>
            <a:off x="842175" y="6498562"/>
            <a:ext cx="1037025" cy="176675"/>
          </a:xfrm>
        </p:spPr>
        <p:txBody>
          <a:bodyPr/>
          <a:lstStyle/>
          <a:p>
            <a:fld id="{70BBE28B-CCE8-45F2-BEAD-7D82ACF6E8A7}" type="datetime1">
              <a:rPr lang="da-DK" smtClean="0"/>
              <a:t>24-01-2018</a:t>
            </a:fld>
            <a:endParaRPr lang="en-GB" dirty="0"/>
          </a:p>
        </p:txBody>
      </p:sp>
      <p:sp>
        <p:nvSpPr>
          <p:cNvPr id="6" name="Footer Placeholder 5"/>
          <p:cNvSpPr>
            <a:spLocks noGrp="1"/>
          </p:cNvSpPr>
          <p:nvPr>
            <p:ph type="ftr" sz="quarter" idx="4294967295"/>
          </p:nvPr>
        </p:nvSpPr>
        <p:spPr>
          <a:xfrm>
            <a:off x="2008574" y="6498562"/>
            <a:ext cx="3942963" cy="176675"/>
          </a:xfrm>
        </p:spPr>
        <p:txBody>
          <a:bodyPr/>
          <a:lstStyle/>
          <a:p>
            <a:r>
              <a:rPr lang="en-GB" smtClean="0"/>
              <a:t>Dentsply Sirona 2016</a:t>
            </a:r>
            <a:endParaRPr lang="en-GB" dirty="0"/>
          </a:p>
        </p:txBody>
      </p:sp>
      <p:sp>
        <p:nvSpPr>
          <p:cNvPr id="7" name="Slide Number Placeholder 6"/>
          <p:cNvSpPr>
            <a:spLocks noGrp="1"/>
          </p:cNvSpPr>
          <p:nvPr>
            <p:ph type="sldNum" sz="quarter" idx="4294967295"/>
          </p:nvPr>
        </p:nvSpPr>
        <p:spPr>
          <a:xfrm>
            <a:off x="330201" y="6498561"/>
            <a:ext cx="382599" cy="176675"/>
          </a:xfrm>
        </p:spPr>
        <p:txBody>
          <a:bodyPr/>
          <a:lstStyle/>
          <a:p>
            <a:fld id="{45D37B1E-C366-494F-A587-962AD9AABC83}" type="slidenum">
              <a:rPr lang="en-GB" smtClean="0"/>
              <a:pPr/>
              <a:t>19</a:t>
            </a:fld>
            <a:endParaRPr lang="en-GB" dirty="0"/>
          </a:p>
        </p:txBody>
      </p:sp>
    </p:spTree>
    <p:extLst>
      <p:ext uri="{BB962C8B-B14F-4D97-AF65-F5344CB8AC3E}">
        <p14:creationId xmlns:p14="http://schemas.microsoft.com/office/powerpoint/2010/main" val="2355019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155" b="21970"/>
          <a:stretch/>
        </p:blipFill>
        <p:spPr bwMode="auto">
          <a:xfrm>
            <a:off x="0" y="1213469"/>
            <a:ext cx="12676828" cy="4198177"/>
          </a:xfrm>
          <a:prstGeom prst="rect">
            <a:avLst/>
          </a:prstGeom>
          <a:noFill/>
          <a:extLst>
            <a:ext uri="{909E8E84-426E-40DD-AFC4-6F175D3DCCD1}">
              <a14:hiddenFill xmlns:a14="http://schemas.microsoft.com/office/drawing/2010/main">
                <a:solidFill>
                  <a:srgbClr val="FFFFFF"/>
                </a:solidFill>
              </a14:hiddenFill>
            </a:ext>
          </a:extLst>
        </p:spPr>
      </p:pic>
      <p:sp>
        <p:nvSpPr>
          <p:cNvPr id="28" name="Titel 1"/>
          <p:cNvSpPr>
            <a:spLocks noGrp="1"/>
          </p:cNvSpPr>
          <p:nvPr>
            <p:ph type="title"/>
          </p:nvPr>
        </p:nvSpPr>
        <p:spPr/>
        <p:txBody>
          <a:bodyPr/>
          <a:lstStyle/>
          <a:p>
            <a:r>
              <a:rPr lang="en-GB" dirty="0" smtClean="0"/>
              <a:t>Progress and experience</a:t>
            </a:r>
            <a:endParaRPr lang="en-GB" dirty="0"/>
          </a:p>
        </p:txBody>
      </p:sp>
      <p:grpSp>
        <p:nvGrpSpPr>
          <p:cNvPr id="10" name="Group 19"/>
          <p:cNvGrpSpPr/>
          <p:nvPr/>
        </p:nvGrpSpPr>
        <p:grpSpPr>
          <a:xfrm>
            <a:off x="480666" y="826168"/>
            <a:ext cx="11302433" cy="5231810"/>
            <a:chOff x="418131" y="900605"/>
            <a:chExt cx="11379206" cy="5267348"/>
          </a:xfrm>
        </p:grpSpPr>
        <p:sp>
          <p:nvSpPr>
            <p:cNvPr id="14" name="TextBox 6"/>
            <p:cNvSpPr txBox="1"/>
            <p:nvPr/>
          </p:nvSpPr>
          <p:spPr>
            <a:xfrm>
              <a:off x="1118405" y="5517232"/>
              <a:ext cx="1296144" cy="650721"/>
            </a:xfrm>
            <a:prstGeom prst="rect">
              <a:avLst/>
            </a:prstGeom>
            <a:noFill/>
          </p:spPr>
          <p:txBody>
            <a:bodyPr wrap="square" rtlCol="0">
              <a:spAutoFit/>
            </a:bodyPr>
            <a:lstStyle/>
            <a:p>
              <a:pPr>
                <a:spcAft>
                  <a:spcPts val="1200"/>
                </a:spcAft>
              </a:pPr>
              <a:r>
                <a:rPr lang="sv-SE" sz="1400" b="1" dirty="0" smtClean="0">
                  <a:solidFill>
                    <a:schemeClr val="accent3"/>
                  </a:solidFill>
                </a:rPr>
                <a:t>1999</a:t>
              </a:r>
              <a:r>
                <a:rPr lang="sv-SE" sz="1100" b="1" dirty="0" smtClean="0">
                  <a:solidFill>
                    <a:srgbClr val="C4281A"/>
                  </a:solidFill>
                </a:rPr>
                <a:t/>
              </a:r>
              <a:br>
                <a:rPr lang="sv-SE" sz="1100" b="1" dirty="0" smtClean="0">
                  <a:solidFill>
                    <a:srgbClr val="C4281A"/>
                  </a:solidFill>
                </a:rPr>
              </a:br>
              <a:r>
                <a:rPr lang="sv-SE" sz="1100" dirty="0" err="1" smtClean="0">
                  <a:solidFill>
                    <a:srgbClr val="000000"/>
                  </a:solidFill>
                </a:rPr>
                <a:t>Frialoc</a:t>
              </a:r>
              <a:r>
                <a:rPr lang="sv-SE" sz="1100" dirty="0" smtClean="0">
                  <a:solidFill>
                    <a:srgbClr val="000000"/>
                  </a:solidFill>
                </a:rPr>
                <a:t> </a:t>
              </a:r>
              <a:r>
                <a:rPr lang="sv-SE" sz="1100" dirty="0" err="1">
                  <a:solidFill>
                    <a:srgbClr val="000000"/>
                  </a:solidFill>
                </a:rPr>
                <a:t>implants</a:t>
              </a:r>
              <a:r>
                <a:rPr lang="sv-SE" sz="1100" dirty="0">
                  <a:solidFill>
                    <a:srgbClr val="000000"/>
                  </a:solidFill>
                </a:rPr>
                <a:t/>
              </a:r>
              <a:br>
                <a:rPr lang="sv-SE" sz="1100" dirty="0">
                  <a:solidFill>
                    <a:srgbClr val="000000"/>
                  </a:solidFill>
                </a:rPr>
              </a:br>
              <a:endParaRPr lang="sv-SE" sz="1100" dirty="0">
                <a:solidFill>
                  <a:srgbClr val="000000"/>
                </a:solidFill>
              </a:endParaRPr>
            </a:p>
          </p:txBody>
        </p:sp>
        <p:sp>
          <p:nvSpPr>
            <p:cNvPr id="15" name="TextBox 7"/>
            <p:cNvSpPr txBox="1"/>
            <p:nvPr/>
          </p:nvSpPr>
          <p:spPr>
            <a:xfrm>
              <a:off x="418131" y="2965785"/>
              <a:ext cx="1760198" cy="646331"/>
            </a:xfrm>
            <a:prstGeom prst="rect">
              <a:avLst/>
            </a:prstGeom>
            <a:noFill/>
          </p:spPr>
          <p:txBody>
            <a:bodyPr wrap="square" rtlCol="0">
              <a:spAutoFit/>
            </a:bodyPr>
            <a:lstStyle/>
            <a:p>
              <a:pPr>
                <a:spcAft>
                  <a:spcPts val="1200"/>
                </a:spcAft>
              </a:pPr>
              <a:r>
                <a:rPr lang="sv-SE" sz="1400" b="1" dirty="0" smtClean="0">
                  <a:solidFill>
                    <a:schemeClr val="accent3"/>
                  </a:solidFill>
                </a:rPr>
                <a:t>1990</a:t>
              </a:r>
              <a:r>
                <a:rPr lang="sv-SE" sz="1100" b="1" dirty="0" smtClean="0">
                  <a:solidFill>
                    <a:srgbClr val="C4281A"/>
                  </a:solidFill>
                </a:rPr>
                <a:t/>
              </a:r>
              <a:br>
                <a:rPr lang="sv-SE" sz="1100" b="1" dirty="0" smtClean="0">
                  <a:solidFill>
                    <a:srgbClr val="C4281A"/>
                  </a:solidFill>
                </a:rPr>
              </a:br>
              <a:r>
                <a:rPr lang="sv-SE" sz="1100" dirty="0" smtClean="0">
                  <a:solidFill>
                    <a:srgbClr val="000000"/>
                  </a:solidFill>
                </a:rPr>
                <a:t>Color-</a:t>
              </a:r>
              <a:r>
                <a:rPr lang="sv-SE" sz="1100" dirty="0" err="1" smtClean="0">
                  <a:solidFill>
                    <a:srgbClr val="000000"/>
                  </a:solidFill>
                </a:rPr>
                <a:t>coded</a:t>
              </a:r>
              <a:r>
                <a:rPr lang="sv-SE" sz="1100" dirty="0" smtClean="0">
                  <a:solidFill>
                    <a:srgbClr val="000000"/>
                  </a:solidFill>
                </a:rPr>
                <a:t> </a:t>
              </a:r>
              <a:r>
                <a:rPr lang="sv-SE" sz="1100" dirty="0" err="1" smtClean="0">
                  <a:solidFill>
                    <a:srgbClr val="000000"/>
                  </a:solidFill>
                </a:rPr>
                <a:t>Friadent</a:t>
              </a:r>
              <a:r>
                <a:rPr lang="sv-SE" sz="1100" dirty="0" smtClean="0">
                  <a:solidFill>
                    <a:srgbClr val="000000"/>
                  </a:solidFill>
                </a:rPr>
                <a:t> </a:t>
              </a:r>
              <a:r>
                <a:rPr lang="sv-SE" sz="1100" dirty="0" err="1" smtClean="0">
                  <a:solidFill>
                    <a:srgbClr val="000000"/>
                  </a:solidFill>
                </a:rPr>
                <a:t>prosthetic</a:t>
              </a:r>
              <a:r>
                <a:rPr lang="sv-SE" sz="1100" dirty="0" smtClean="0">
                  <a:solidFill>
                    <a:srgbClr val="000000"/>
                  </a:solidFill>
                </a:rPr>
                <a:t> </a:t>
              </a:r>
              <a:r>
                <a:rPr lang="sv-SE" sz="1100" dirty="0" err="1" smtClean="0">
                  <a:solidFill>
                    <a:srgbClr val="000000"/>
                  </a:solidFill>
                </a:rPr>
                <a:t>range</a:t>
              </a:r>
              <a:endParaRPr lang="sv-SE" sz="1100" dirty="0">
                <a:solidFill>
                  <a:srgbClr val="000000"/>
                </a:solidFill>
              </a:endParaRPr>
            </a:p>
          </p:txBody>
        </p:sp>
        <p:sp>
          <p:nvSpPr>
            <p:cNvPr id="16" name="TextBox 8"/>
            <p:cNvSpPr txBox="1"/>
            <p:nvPr/>
          </p:nvSpPr>
          <p:spPr>
            <a:xfrm>
              <a:off x="2351491" y="5237382"/>
              <a:ext cx="1512168" cy="815608"/>
            </a:xfrm>
            <a:prstGeom prst="rect">
              <a:avLst/>
            </a:prstGeom>
            <a:noFill/>
          </p:spPr>
          <p:txBody>
            <a:bodyPr wrap="square" rtlCol="0">
              <a:spAutoFit/>
            </a:bodyPr>
            <a:lstStyle/>
            <a:p>
              <a:pPr>
                <a:spcAft>
                  <a:spcPts val="1200"/>
                </a:spcAft>
              </a:pPr>
              <a:r>
                <a:rPr lang="sv-SE" sz="1400" b="1" dirty="0" smtClean="0">
                  <a:solidFill>
                    <a:schemeClr val="accent3"/>
                  </a:solidFill>
                </a:rPr>
                <a:t>2001</a:t>
              </a:r>
              <a:r>
                <a:rPr lang="sv-SE" sz="1100" b="1" dirty="0" smtClean="0">
                  <a:solidFill>
                    <a:srgbClr val="C4281A"/>
                  </a:solidFill>
                </a:rPr>
                <a:t/>
              </a:r>
              <a:br>
                <a:rPr lang="sv-SE" sz="1100" b="1" dirty="0" smtClean="0">
                  <a:solidFill>
                    <a:srgbClr val="C4281A"/>
                  </a:solidFill>
                </a:rPr>
              </a:br>
              <a:r>
                <a:rPr lang="sv-SE" sz="1100" dirty="0" err="1" smtClean="0">
                  <a:solidFill>
                    <a:srgbClr val="000000"/>
                  </a:solidFill>
                </a:rPr>
                <a:t>Launch</a:t>
              </a:r>
              <a:r>
                <a:rPr lang="sv-SE" sz="1100" dirty="0" smtClean="0">
                  <a:solidFill>
                    <a:srgbClr val="000000"/>
                  </a:solidFill>
                </a:rPr>
                <a:t> </a:t>
              </a:r>
              <a:r>
                <a:rPr lang="sv-SE" sz="1100" dirty="0" err="1" smtClean="0">
                  <a:solidFill>
                    <a:srgbClr val="000000"/>
                  </a:solidFill>
                </a:rPr>
                <a:t>of</a:t>
              </a:r>
              <a:r>
                <a:rPr lang="sv-SE" sz="1100" dirty="0" smtClean="0">
                  <a:solidFill>
                    <a:srgbClr val="000000"/>
                  </a:solidFill>
                </a:rPr>
                <a:t> the </a:t>
              </a:r>
              <a:r>
                <a:rPr lang="sv-SE" sz="1100" dirty="0" err="1" smtClean="0">
                  <a:solidFill>
                    <a:srgbClr val="000000"/>
                  </a:solidFill>
                </a:rPr>
                <a:t>Xive</a:t>
              </a:r>
              <a:r>
                <a:rPr lang="sv-SE" sz="1100" dirty="0" smtClean="0">
                  <a:solidFill>
                    <a:srgbClr val="000000"/>
                  </a:solidFill>
                </a:rPr>
                <a:t> </a:t>
              </a:r>
              <a:r>
                <a:rPr lang="sv-SE" sz="1100" dirty="0" err="1" smtClean="0">
                  <a:solidFill>
                    <a:srgbClr val="000000"/>
                  </a:solidFill>
                </a:rPr>
                <a:t>implant</a:t>
              </a:r>
              <a:r>
                <a:rPr lang="sv-SE" sz="1100" dirty="0" smtClean="0">
                  <a:solidFill>
                    <a:srgbClr val="000000"/>
                  </a:solidFill>
                </a:rPr>
                <a:t> system</a:t>
              </a:r>
              <a:r>
                <a:rPr lang="sv-SE" sz="1100" dirty="0">
                  <a:solidFill>
                    <a:srgbClr val="000000"/>
                  </a:solidFill>
                </a:rPr>
                <a:t/>
              </a:r>
              <a:br>
                <a:rPr lang="sv-SE" sz="1100" dirty="0">
                  <a:solidFill>
                    <a:srgbClr val="000000"/>
                  </a:solidFill>
                </a:rPr>
              </a:br>
              <a:endParaRPr lang="sv-SE" sz="1100" dirty="0">
                <a:solidFill>
                  <a:srgbClr val="000000"/>
                </a:solidFill>
              </a:endParaRPr>
            </a:p>
          </p:txBody>
        </p:sp>
        <p:sp>
          <p:nvSpPr>
            <p:cNvPr id="17" name="TextBox 9"/>
            <p:cNvSpPr txBox="1"/>
            <p:nvPr/>
          </p:nvSpPr>
          <p:spPr>
            <a:xfrm>
              <a:off x="3206339" y="2390888"/>
              <a:ext cx="884871" cy="477054"/>
            </a:xfrm>
            <a:prstGeom prst="rect">
              <a:avLst/>
            </a:prstGeom>
            <a:noFill/>
          </p:spPr>
          <p:txBody>
            <a:bodyPr wrap="square" rtlCol="0">
              <a:spAutoFit/>
            </a:bodyPr>
            <a:lstStyle/>
            <a:p>
              <a:pPr>
                <a:spcAft>
                  <a:spcPts val="1200"/>
                </a:spcAft>
              </a:pPr>
              <a:r>
                <a:rPr lang="sv-SE" sz="1400" b="1" dirty="0" smtClean="0">
                  <a:solidFill>
                    <a:schemeClr val="accent3"/>
                  </a:solidFill>
                </a:rPr>
                <a:t>2002</a:t>
              </a:r>
              <a:r>
                <a:rPr lang="sv-SE" sz="1100" b="1" dirty="0" smtClean="0">
                  <a:solidFill>
                    <a:srgbClr val="C4281A"/>
                  </a:solidFill>
                </a:rPr>
                <a:t/>
              </a:r>
              <a:br>
                <a:rPr lang="sv-SE" sz="1100" b="1" dirty="0" smtClean="0">
                  <a:solidFill>
                    <a:srgbClr val="C4281A"/>
                  </a:solidFill>
                </a:rPr>
              </a:br>
              <a:r>
                <a:rPr lang="sv-SE" sz="1100" dirty="0" err="1" smtClean="0">
                  <a:solidFill>
                    <a:srgbClr val="000000"/>
                  </a:solidFill>
                </a:rPr>
                <a:t>Xive</a:t>
              </a:r>
              <a:r>
                <a:rPr lang="sv-SE" sz="1100" dirty="0" smtClean="0">
                  <a:solidFill>
                    <a:srgbClr val="000000"/>
                  </a:solidFill>
                </a:rPr>
                <a:t> TG</a:t>
              </a:r>
              <a:endParaRPr lang="sv-SE" sz="1100" dirty="0">
                <a:solidFill>
                  <a:srgbClr val="000000"/>
                </a:solidFill>
              </a:endParaRPr>
            </a:p>
          </p:txBody>
        </p:sp>
        <p:sp>
          <p:nvSpPr>
            <p:cNvPr id="18" name="TextBox 10"/>
            <p:cNvSpPr txBox="1"/>
            <p:nvPr/>
          </p:nvSpPr>
          <p:spPr>
            <a:xfrm>
              <a:off x="4163890" y="4591051"/>
              <a:ext cx="1512168" cy="646331"/>
            </a:xfrm>
            <a:prstGeom prst="rect">
              <a:avLst/>
            </a:prstGeom>
            <a:noFill/>
          </p:spPr>
          <p:txBody>
            <a:bodyPr wrap="square" rtlCol="0">
              <a:spAutoFit/>
            </a:bodyPr>
            <a:lstStyle/>
            <a:p>
              <a:pPr>
                <a:spcAft>
                  <a:spcPts val="1200"/>
                </a:spcAft>
              </a:pPr>
              <a:r>
                <a:rPr lang="sv-SE" sz="1400" b="1" dirty="0" smtClean="0">
                  <a:solidFill>
                    <a:schemeClr val="accent3"/>
                  </a:solidFill>
                </a:rPr>
                <a:t>2003</a:t>
              </a:r>
              <a:r>
                <a:rPr lang="sv-SE" sz="1100" b="1" dirty="0" smtClean="0">
                  <a:solidFill>
                    <a:srgbClr val="C4281A"/>
                  </a:solidFill>
                </a:rPr>
                <a:t/>
              </a:r>
              <a:br>
                <a:rPr lang="sv-SE" sz="1100" b="1" dirty="0" smtClean="0">
                  <a:solidFill>
                    <a:srgbClr val="C4281A"/>
                  </a:solidFill>
                </a:rPr>
              </a:br>
              <a:r>
                <a:rPr lang="sv-SE" sz="1100" dirty="0" err="1" smtClean="0">
                  <a:solidFill>
                    <a:srgbClr val="000000"/>
                  </a:solidFill>
                </a:rPr>
                <a:t>Xive</a:t>
              </a:r>
              <a:r>
                <a:rPr lang="sv-SE" sz="1100" dirty="0" smtClean="0">
                  <a:solidFill>
                    <a:srgbClr val="000000"/>
                  </a:solidFill>
                </a:rPr>
                <a:t> S 3.0 mm implant</a:t>
              </a:r>
              <a:endParaRPr lang="sv-SE" sz="1100" dirty="0">
                <a:solidFill>
                  <a:srgbClr val="000000"/>
                </a:solidFill>
              </a:endParaRPr>
            </a:p>
          </p:txBody>
        </p:sp>
        <p:sp>
          <p:nvSpPr>
            <p:cNvPr id="19" name="TextBox 11"/>
            <p:cNvSpPr txBox="1"/>
            <p:nvPr/>
          </p:nvSpPr>
          <p:spPr>
            <a:xfrm>
              <a:off x="5299619" y="3832580"/>
              <a:ext cx="1160710" cy="821148"/>
            </a:xfrm>
            <a:prstGeom prst="rect">
              <a:avLst/>
            </a:prstGeom>
            <a:noFill/>
          </p:spPr>
          <p:txBody>
            <a:bodyPr wrap="square" rtlCol="0">
              <a:spAutoFit/>
            </a:bodyPr>
            <a:lstStyle/>
            <a:p>
              <a:pPr>
                <a:spcAft>
                  <a:spcPts val="1200"/>
                </a:spcAft>
              </a:pPr>
              <a:r>
                <a:rPr lang="sv-SE" sz="1400" b="1" dirty="0" smtClean="0">
                  <a:solidFill>
                    <a:schemeClr val="accent3"/>
                  </a:solidFill>
                </a:rPr>
                <a:t>2003</a:t>
              </a:r>
              <a:r>
                <a:rPr lang="sv-SE" sz="1100" b="1" dirty="0" smtClean="0">
                  <a:solidFill>
                    <a:srgbClr val="C4281A"/>
                  </a:solidFill>
                </a:rPr>
                <a:t/>
              </a:r>
              <a:br>
                <a:rPr lang="sv-SE" sz="1100" b="1" dirty="0" smtClean="0">
                  <a:solidFill>
                    <a:srgbClr val="C4281A"/>
                  </a:solidFill>
                </a:rPr>
              </a:br>
              <a:r>
                <a:rPr lang="sv-SE" sz="1100" dirty="0" err="1" smtClean="0">
                  <a:solidFill>
                    <a:srgbClr val="000000"/>
                  </a:solidFill>
                </a:rPr>
                <a:t>Friadent</a:t>
              </a:r>
              <a:r>
                <a:rPr lang="sv-SE" sz="1100" dirty="0" smtClean="0">
                  <a:solidFill>
                    <a:srgbClr val="000000"/>
                  </a:solidFill>
                </a:rPr>
                <a:t> plus </a:t>
              </a:r>
              <a:r>
                <a:rPr lang="sv-SE" sz="1100" dirty="0" err="1" smtClean="0">
                  <a:solidFill>
                    <a:srgbClr val="000000"/>
                  </a:solidFill>
                </a:rPr>
                <a:t>implant</a:t>
              </a:r>
              <a:r>
                <a:rPr lang="sv-SE" sz="1100" dirty="0" smtClean="0">
                  <a:solidFill>
                    <a:srgbClr val="000000"/>
                  </a:solidFill>
                </a:rPr>
                <a:t> </a:t>
              </a:r>
              <a:r>
                <a:rPr lang="sv-SE" sz="1100" dirty="0" err="1" smtClean="0">
                  <a:solidFill>
                    <a:srgbClr val="000000"/>
                  </a:solidFill>
                </a:rPr>
                <a:t>surface</a:t>
              </a:r>
              <a:r>
                <a:rPr lang="sv-SE" sz="1100" dirty="0">
                  <a:solidFill>
                    <a:srgbClr val="000000"/>
                  </a:solidFill>
                </a:rPr>
                <a:t/>
              </a:r>
              <a:br>
                <a:rPr lang="sv-SE" sz="1100" dirty="0">
                  <a:solidFill>
                    <a:srgbClr val="000000"/>
                  </a:solidFill>
                </a:rPr>
              </a:br>
              <a:endParaRPr lang="sv-SE" sz="1100" dirty="0">
                <a:solidFill>
                  <a:srgbClr val="000000"/>
                </a:solidFill>
              </a:endParaRPr>
            </a:p>
          </p:txBody>
        </p:sp>
        <p:sp>
          <p:nvSpPr>
            <p:cNvPr id="20" name="TextBox 12"/>
            <p:cNvSpPr txBox="1"/>
            <p:nvPr/>
          </p:nvSpPr>
          <p:spPr>
            <a:xfrm>
              <a:off x="5015880" y="1323690"/>
              <a:ext cx="1728192" cy="815608"/>
            </a:xfrm>
            <a:prstGeom prst="rect">
              <a:avLst/>
            </a:prstGeom>
            <a:noFill/>
          </p:spPr>
          <p:txBody>
            <a:bodyPr wrap="square" rtlCol="0">
              <a:spAutoFit/>
            </a:bodyPr>
            <a:lstStyle/>
            <a:p>
              <a:pPr>
                <a:spcAft>
                  <a:spcPts val="1200"/>
                </a:spcAft>
              </a:pPr>
              <a:r>
                <a:rPr lang="sv-SE" sz="1400" b="1" dirty="0" smtClean="0">
                  <a:solidFill>
                    <a:schemeClr val="accent3"/>
                  </a:solidFill>
                </a:rPr>
                <a:t>2005</a:t>
              </a:r>
              <a:r>
                <a:rPr lang="sv-SE" sz="1100" b="1" dirty="0" smtClean="0">
                  <a:solidFill>
                    <a:srgbClr val="C4281A"/>
                  </a:solidFill>
                </a:rPr>
                <a:t/>
              </a:r>
              <a:br>
                <a:rPr lang="sv-SE" sz="1100" b="1" dirty="0" smtClean="0">
                  <a:solidFill>
                    <a:srgbClr val="C4281A"/>
                  </a:solidFill>
                </a:rPr>
              </a:br>
              <a:r>
                <a:rPr lang="sv-SE" sz="1100" dirty="0" err="1" smtClean="0">
                  <a:solidFill>
                    <a:srgbClr val="000000"/>
                  </a:solidFill>
                </a:rPr>
                <a:t>Introduction</a:t>
              </a:r>
              <a:r>
                <a:rPr lang="sv-SE" sz="1100" dirty="0" smtClean="0">
                  <a:solidFill>
                    <a:srgbClr val="000000"/>
                  </a:solidFill>
                </a:rPr>
                <a:t> </a:t>
              </a:r>
              <a:r>
                <a:rPr lang="sv-SE" sz="1100" dirty="0" err="1" smtClean="0">
                  <a:solidFill>
                    <a:srgbClr val="000000"/>
                  </a:solidFill>
                </a:rPr>
                <a:t>of</a:t>
              </a:r>
              <a:r>
                <a:rPr lang="sv-SE" sz="1100" dirty="0">
                  <a:solidFill>
                    <a:srgbClr val="000000"/>
                  </a:solidFill>
                </a:rPr>
                <a:t> </a:t>
              </a:r>
              <a:r>
                <a:rPr lang="sv-SE" sz="1100" dirty="0" err="1" smtClean="0">
                  <a:solidFill>
                    <a:srgbClr val="000000"/>
                  </a:solidFill>
                </a:rPr>
                <a:t>Cercon</a:t>
              </a:r>
              <a:r>
                <a:rPr lang="sv-SE" sz="1100" dirty="0" smtClean="0">
                  <a:solidFill>
                    <a:srgbClr val="000000"/>
                  </a:solidFill>
                </a:rPr>
                <a:t> </a:t>
              </a:r>
              <a:r>
                <a:rPr lang="sv-SE" sz="1100" dirty="0" err="1" smtClean="0">
                  <a:solidFill>
                    <a:srgbClr val="000000"/>
                  </a:solidFill>
                </a:rPr>
                <a:t>zirconia</a:t>
              </a:r>
              <a:r>
                <a:rPr lang="sv-SE" sz="1100" dirty="0" smtClean="0">
                  <a:solidFill>
                    <a:srgbClr val="000000"/>
                  </a:solidFill>
                </a:rPr>
                <a:t> </a:t>
              </a:r>
              <a:r>
                <a:rPr lang="sv-SE" sz="1100" dirty="0" err="1" smtClean="0">
                  <a:solidFill>
                    <a:srgbClr val="000000"/>
                  </a:solidFill>
                </a:rPr>
                <a:t>abutments</a:t>
              </a:r>
              <a:r>
                <a:rPr lang="sv-SE" sz="1100" dirty="0">
                  <a:solidFill>
                    <a:srgbClr val="000000"/>
                  </a:solidFill>
                </a:rPr>
                <a:t/>
              </a:r>
              <a:br>
                <a:rPr lang="sv-SE" sz="1100" dirty="0">
                  <a:solidFill>
                    <a:srgbClr val="000000"/>
                  </a:solidFill>
                </a:rPr>
              </a:br>
              <a:endParaRPr lang="sv-SE" sz="1100" dirty="0">
                <a:solidFill>
                  <a:srgbClr val="000000"/>
                </a:solidFill>
              </a:endParaRPr>
            </a:p>
          </p:txBody>
        </p:sp>
        <p:sp>
          <p:nvSpPr>
            <p:cNvPr id="21" name="TextBox 14"/>
            <p:cNvSpPr txBox="1"/>
            <p:nvPr/>
          </p:nvSpPr>
          <p:spPr>
            <a:xfrm>
              <a:off x="6490501" y="4268198"/>
              <a:ext cx="1584176" cy="815608"/>
            </a:xfrm>
            <a:prstGeom prst="rect">
              <a:avLst/>
            </a:prstGeom>
            <a:noFill/>
          </p:spPr>
          <p:txBody>
            <a:bodyPr wrap="square" rtlCol="0">
              <a:spAutoFit/>
            </a:bodyPr>
            <a:lstStyle/>
            <a:p>
              <a:pPr>
                <a:spcAft>
                  <a:spcPts val="1200"/>
                </a:spcAft>
              </a:pPr>
              <a:r>
                <a:rPr lang="sv-SE" sz="1400" b="1" dirty="0" smtClean="0">
                  <a:solidFill>
                    <a:schemeClr val="accent3"/>
                  </a:solidFill>
                </a:rPr>
                <a:t>2009</a:t>
              </a:r>
              <a:r>
                <a:rPr lang="sv-SE" sz="1100" b="1" dirty="0" smtClean="0">
                  <a:solidFill>
                    <a:srgbClr val="C4281A"/>
                  </a:solidFill>
                </a:rPr>
                <a:t/>
              </a:r>
              <a:br>
                <a:rPr lang="sv-SE" sz="1100" b="1" dirty="0" smtClean="0">
                  <a:solidFill>
                    <a:srgbClr val="C4281A"/>
                  </a:solidFill>
                </a:rPr>
              </a:br>
              <a:r>
                <a:rPr lang="sv-SE" sz="1100" dirty="0" smtClean="0">
                  <a:solidFill>
                    <a:srgbClr val="000000"/>
                  </a:solidFill>
                </a:rPr>
                <a:t>Computer-</a:t>
              </a:r>
              <a:r>
                <a:rPr lang="sv-SE" sz="1100" dirty="0" err="1" smtClean="0">
                  <a:solidFill>
                    <a:srgbClr val="000000"/>
                  </a:solidFill>
                </a:rPr>
                <a:t>guided</a:t>
              </a:r>
              <a:r>
                <a:rPr lang="sv-SE" sz="1100" dirty="0">
                  <a:solidFill>
                    <a:srgbClr val="000000"/>
                  </a:solidFill>
                </a:rPr>
                <a:t> </a:t>
              </a:r>
              <a:r>
                <a:rPr lang="sv-SE" sz="1100" dirty="0" smtClean="0">
                  <a:solidFill>
                    <a:srgbClr val="000000"/>
                  </a:solidFill>
                </a:rPr>
                <a:t/>
              </a:r>
              <a:br>
                <a:rPr lang="sv-SE" sz="1100" dirty="0" smtClean="0">
                  <a:solidFill>
                    <a:srgbClr val="000000"/>
                  </a:solidFill>
                </a:rPr>
              </a:br>
              <a:r>
                <a:rPr lang="sv-SE" sz="1100" dirty="0" err="1" smtClean="0">
                  <a:solidFill>
                    <a:srgbClr val="000000"/>
                  </a:solidFill>
                </a:rPr>
                <a:t>surgery</a:t>
              </a:r>
              <a:r>
                <a:rPr lang="sv-SE" sz="1100" dirty="0">
                  <a:solidFill>
                    <a:srgbClr val="000000"/>
                  </a:solidFill>
                </a:rPr>
                <a:t/>
              </a:r>
              <a:br>
                <a:rPr lang="sv-SE" sz="1100" dirty="0">
                  <a:solidFill>
                    <a:srgbClr val="000000"/>
                  </a:solidFill>
                </a:rPr>
              </a:br>
              <a:endParaRPr lang="sv-SE" sz="1100" dirty="0">
                <a:solidFill>
                  <a:srgbClr val="000000"/>
                </a:solidFill>
              </a:endParaRPr>
            </a:p>
          </p:txBody>
        </p:sp>
        <p:sp>
          <p:nvSpPr>
            <p:cNvPr id="22" name="TextBox 15"/>
            <p:cNvSpPr txBox="1"/>
            <p:nvPr/>
          </p:nvSpPr>
          <p:spPr>
            <a:xfrm>
              <a:off x="9369491" y="3691116"/>
              <a:ext cx="1127511" cy="1162002"/>
            </a:xfrm>
            <a:prstGeom prst="rect">
              <a:avLst/>
            </a:prstGeom>
            <a:noFill/>
          </p:spPr>
          <p:txBody>
            <a:bodyPr wrap="square" rtlCol="0">
              <a:spAutoFit/>
            </a:bodyPr>
            <a:lstStyle/>
            <a:p>
              <a:pPr>
                <a:spcAft>
                  <a:spcPts val="1200"/>
                </a:spcAft>
              </a:pPr>
              <a:r>
                <a:rPr lang="sv-SE" sz="1400" b="1" dirty="0" smtClean="0">
                  <a:solidFill>
                    <a:schemeClr val="accent3"/>
                  </a:solidFill>
                </a:rPr>
                <a:t>2011</a:t>
              </a:r>
              <a:r>
                <a:rPr lang="sv-SE" sz="1100" b="1" dirty="0" smtClean="0">
                  <a:solidFill>
                    <a:srgbClr val="C4281A"/>
                  </a:solidFill>
                </a:rPr>
                <a:t/>
              </a:r>
              <a:br>
                <a:rPr lang="sv-SE" sz="1100" b="1" dirty="0" smtClean="0">
                  <a:solidFill>
                    <a:srgbClr val="C4281A"/>
                  </a:solidFill>
                </a:rPr>
              </a:br>
              <a:r>
                <a:rPr lang="sv-SE" sz="1100" dirty="0" err="1">
                  <a:solidFill>
                    <a:srgbClr val="000000"/>
                  </a:solidFill>
                </a:rPr>
                <a:t>TitaniumBase</a:t>
              </a:r>
              <a:r>
                <a:rPr lang="sv-SE" sz="1100" dirty="0">
                  <a:solidFill>
                    <a:srgbClr val="000000"/>
                  </a:solidFill>
                </a:rPr>
                <a:t> </a:t>
              </a:r>
              <a:r>
                <a:rPr lang="sv-SE" sz="1100" dirty="0" smtClean="0">
                  <a:solidFill>
                    <a:srgbClr val="000000"/>
                  </a:solidFill>
                </a:rPr>
                <a:t>– </a:t>
              </a:r>
              <a:r>
                <a:rPr lang="sv-SE" sz="1100" dirty="0" err="1" smtClean="0">
                  <a:solidFill>
                    <a:srgbClr val="000000"/>
                  </a:solidFill>
                </a:rPr>
                <a:t>two-piece</a:t>
              </a:r>
              <a:r>
                <a:rPr lang="sv-SE" sz="1100" dirty="0" smtClean="0">
                  <a:solidFill>
                    <a:srgbClr val="000000"/>
                  </a:solidFill>
                </a:rPr>
                <a:t> </a:t>
              </a:r>
              <a:r>
                <a:rPr lang="sv-SE" sz="1100" dirty="0">
                  <a:solidFill>
                    <a:srgbClr val="000000"/>
                  </a:solidFill>
                </a:rPr>
                <a:t>CAD/CAM abutments</a:t>
              </a:r>
              <a:br>
                <a:rPr lang="sv-SE" sz="1100" dirty="0">
                  <a:solidFill>
                    <a:srgbClr val="000000"/>
                  </a:solidFill>
                </a:rPr>
              </a:br>
              <a:endParaRPr lang="sv-SE" sz="1100" dirty="0">
                <a:solidFill>
                  <a:srgbClr val="000000"/>
                </a:solidFill>
              </a:endParaRPr>
            </a:p>
          </p:txBody>
        </p:sp>
        <p:sp>
          <p:nvSpPr>
            <p:cNvPr id="23" name="TextBox 16"/>
            <p:cNvSpPr txBox="1"/>
            <p:nvPr/>
          </p:nvSpPr>
          <p:spPr>
            <a:xfrm>
              <a:off x="10174284" y="1473971"/>
              <a:ext cx="1623053" cy="815608"/>
            </a:xfrm>
            <a:prstGeom prst="rect">
              <a:avLst/>
            </a:prstGeom>
            <a:noFill/>
          </p:spPr>
          <p:txBody>
            <a:bodyPr wrap="square" rtlCol="0">
              <a:spAutoFit/>
            </a:bodyPr>
            <a:lstStyle/>
            <a:p>
              <a:pPr>
                <a:spcAft>
                  <a:spcPts val="1200"/>
                </a:spcAft>
              </a:pPr>
              <a:r>
                <a:rPr lang="sv-SE" sz="1400" b="1" dirty="0" smtClean="0">
                  <a:solidFill>
                    <a:schemeClr val="accent3"/>
                  </a:solidFill>
                </a:rPr>
                <a:t>2013</a:t>
              </a:r>
              <a:r>
                <a:rPr lang="sv-SE" sz="1100" b="1" dirty="0" smtClean="0">
                  <a:solidFill>
                    <a:srgbClr val="C4281A"/>
                  </a:solidFill>
                </a:rPr>
                <a:t/>
              </a:r>
              <a:br>
                <a:rPr lang="sv-SE" sz="1100" b="1" dirty="0" smtClean="0">
                  <a:solidFill>
                    <a:srgbClr val="C4281A"/>
                  </a:solidFill>
                </a:rPr>
              </a:br>
              <a:r>
                <a:rPr lang="sv-SE" sz="1100" dirty="0" err="1" smtClean="0">
                  <a:solidFill>
                    <a:srgbClr val="000000"/>
                  </a:solidFill>
                </a:rPr>
                <a:t>More</a:t>
              </a:r>
              <a:r>
                <a:rPr lang="sv-SE" sz="1100" dirty="0" smtClean="0">
                  <a:solidFill>
                    <a:srgbClr val="000000"/>
                  </a:solidFill>
                </a:rPr>
                <a:t> </a:t>
              </a:r>
              <a:r>
                <a:rPr lang="sv-SE" sz="1100" dirty="0" err="1" smtClean="0">
                  <a:solidFill>
                    <a:srgbClr val="000000"/>
                  </a:solidFill>
                </a:rPr>
                <a:t>platform</a:t>
              </a:r>
              <a:r>
                <a:rPr lang="sv-SE" sz="1100" dirty="0">
                  <a:solidFill>
                    <a:srgbClr val="000000"/>
                  </a:solidFill>
                </a:rPr>
                <a:t>-</a:t>
              </a:r>
              <a:r>
                <a:rPr lang="sv-SE" sz="1100" dirty="0" smtClean="0">
                  <a:solidFill>
                    <a:srgbClr val="000000"/>
                  </a:solidFill>
                </a:rPr>
                <a:t>switch options on </a:t>
              </a:r>
              <a:r>
                <a:rPr lang="sv-SE" sz="1100" dirty="0" err="1" smtClean="0">
                  <a:solidFill>
                    <a:srgbClr val="000000"/>
                  </a:solidFill>
                </a:rPr>
                <a:t>Xive</a:t>
              </a:r>
              <a:r>
                <a:rPr lang="sv-SE" sz="1100" dirty="0">
                  <a:solidFill>
                    <a:srgbClr val="000000"/>
                  </a:solidFill>
                </a:rPr>
                <a:t/>
              </a:r>
              <a:br>
                <a:rPr lang="sv-SE" sz="1100" dirty="0">
                  <a:solidFill>
                    <a:srgbClr val="000000"/>
                  </a:solidFill>
                </a:rPr>
              </a:br>
              <a:endParaRPr lang="sv-SE" sz="1100" dirty="0">
                <a:solidFill>
                  <a:srgbClr val="000000"/>
                </a:solidFill>
              </a:endParaRPr>
            </a:p>
          </p:txBody>
        </p:sp>
        <p:sp>
          <p:nvSpPr>
            <p:cNvPr id="24" name="TextBox 17"/>
            <p:cNvSpPr txBox="1"/>
            <p:nvPr/>
          </p:nvSpPr>
          <p:spPr>
            <a:xfrm>
              <a:off x="6744072" y="924832"/>
              <a:ext cx="1728192" cy="991575"/>
            </a:xfrm>
            <a:prstGeom prst="rect">
              <a:avLst/>
            </a:prstGeom>
            <a:noFill/>
          </p:spPr>
          <p:txBody>
            <a:bodyPr wrap="square" rtlCol="0">
              <a:spAutoFit/>
            </a:bodyPr>
            <a:lstStyle/>
            <a:p>
              <a:pPr>
                <a:spcAft>
                  <a:spcPts val="1200"/>
                </a:spcAft>
              </a:pPr>
              <a:r>
                <a:rPr lang="sv-SE" sz="1400" b="1" dirty="0">
                  <a:solidFill>
                    <a:schemeClr val="accent3"/>
                  </a:solidFill>
                </a:rPr>
                <a:t>2009</a:t>
              </a:r>
              <a:r>
                <a:rPr lang="sv-SE" sz="1100" b="1" dirty="0" smtClean="0">
                  <a:solidFill>
                    <a:srgbClr val="C4281A"/>
                  </a:solidFill>
                </a:rPr>
                <a:t/>
              </a:r>
              <a:br>
                <a:rPr lang="sv-SE" sz="1100" b="1" dirty="0" smtClean="0">
                  <a:solidFill>
                    <a:srgbClr val="C4281A"/>
                  </a:solidFill>
                </a:rPr>
              </a:br>
              <a:r>
                <a:rPr lang="sv-SE" sz="1100" dirty="0" smtClean="0">
                  <a:solidFill>
                    <a:srgbClr val="000000"/>
                  </a:solidFill>
                </a:rPr>
                <a:t>Patient-</a:t>
              </a:r>
              <a:r>
                <a:rPr lang="sv-SE" sz="1100" dirty="0" err="1" smtClean="0">
                  <a:solidFill>
                    <a:srgbClr val="000000"/>
                  </a:solidFill>
                </a:rPr>
                <a:t>specific</a:t>
              </a:r>
              <a:r>
                <a:rPr lang="sv-SE" sz="1100" dirty="0" smtClean="0">
                  <a:solidFill>
                    <a:srgbClr val="000000"/>
                  </a:solidFill>
                </a:rPr>
                <a:t> </a:t>
              </a:r>
              <a:r>
                <a:rPr lang="sv-SE" sz="1100" dirty="0" err="1" smtClean="0">
                  <a:solidFill>
                    <a:srgbClr val="000000"/>
                  </a:solidFill>
                </a:rPr>
                <a:t>suprastructure</a:t>
              </a:r>
              <a:r>
                <a:rPr lang="sv-SE" sz="1100" dirty="0" smtClean="0">
                  <a:solidFill>
                    <a:srgbClr val="000000"/>
                  </a:solidFill>
                </a:rPr>
                <a:t> </a:t>
              </a:r>
              <a:r>
                <a:rPr lang="sv-SE" sz="1100" dirty="0" err="1" smtClean="0">
                  <a:solidFill>
                    <a:srgbClr val="000000"/>
                  </a:solidFill>
                </a:rPr>
                <a:t>implant</a:t>
              </a:r>
              <a:r>
                <a:rPr lang="sv-SE" sz="1100" dirty="0" smtClean="0">
                  <a:solidFill>
                    <a:srgbClr val="000000"/>
                  </a:solidFill>
                </a:rPr>
                <a:t> </a:t>
              </a:r>
              <a:r>
                <a:rPr lang="sv-SE" sz="1100" dirty="0" err="1" smtClean="0">
                  <a:solidFill>
                    <a:srgbClr val="000000"/>
                  </a:solidFill>
                </a:rPr>
                <a:t>suprastructures</a:t>
              </a:r>
              <a:r>
                <a:rPr lang="sv-SE" sz="1100" dirty="0">
                  <a:solidFill>
                    <a:srgbClr val="000000"/>
                  </a:solidFill>
                </a:rPr>
                <a:t/>
              </a:r>
              <a:br>
                <a:rPr lang="sv-SE" sz="1100" dirty="0">
                  <a:solidFill>
                    <a:srgbClr val="000000"/>
                  </a:solidFill>
                </a:rPr>
              </a:br>
              <a:endParaRPr lang="sv-SE" sz="1100" dirty="0">
                <a:solidFill>
                  <a:srgbClr val="000000"/>
                </a:solidFill>
              </a:endParaRPr>
            </a:p>
          </p:txBody>
        </p:sp>
        <p:sp>
          <p:nvSpPr>
            <p:cNvPr id="25" name="TextBox 18"/>
            <p:cNvSpPr txBox="1"/>
            <p:nvPr/>
          </p:nvSpPr>
          <p:spPr>
            <a:xfrm>
              <a:off x="8721418" y="900605"/>
              <a:ext cx="1512168" cy="646331"/>
            </a:xfrm>
            <a:prstGeom prst="rect">
              <a:avLst/>
            </a:prstGeom>
            <a:noFill/>
          </p:spPr>
          <p:txBody>
            <a:bodyPr wrap="square" rtlCol="0">
              <a:spAutoFit/>
            </a:bodyPr>
            <a:lstStyle/>
            <a:p>
              <a:pPr>
                <a:spcAft>
                  <a:spcPts val="1200"/>
                </a:spcAft>
              </a:pPr>
              <a:r>
                <a:rPr lang="sv-SE" sz="1400" b="1" dirty="0" smtClean="0">
                  <a:solidFill>
                    <a:schemeClr val="accent3"/>
                  </a:solidFill>
                </a:rPr>
                <a:t>2012</a:t>
              </a:r>
              <a:r>
                <a:rPr lang="sv-SE" sz="1100" b="1" dirty="0" smtClean="0">
                  <a:solidFill>
                    <a:srgbClr val="C4281A"/>
                  </a:solidFill>
                </a:rPr>
                <a:t/>
              </a:r>
              <a:br>
                <a:rPr lang="sv-SE" sz="1100" b="1" dirty="0" smtClean="0">
                  <a:solidFill>
                    <a:srgbClr val="C4281A"/>
                  </a:solidFill>
                </a:rPr>
              </a:br>
              <a:r>
                <a:rPr lang="sv-SE" sz="1100" dirty="0" smtClean="0">
                  <a:solidFill>
                    <a:srgbClr val="000000"/>
                  </a:solidFill>
                </a:rPr>
                <a:t>SmartFix </a:t>
              </a:r>
              <a:r>
                <a:rPr lang="sv-SE" sz="1100" dirty="0">
                  <a:solidFill>
                    <a:srgbClr val="000000"/>
                  </a:solidFill>
                </a:rPr>
                <a:t>c</a:t>
              </a:r>
              <a:r>
                <a:rPr lang="sv-SE" sz="1100" dirty="0" smtClean="0">
                  <a:solidFill>
                    <a:srgbClr val="000000"/>
                  </a:solidFill>
                </a:rPr>
                <a:t>oncept</a:t>
              </a:r>
              <a:r>
                <a:rPr lang="sv-SE" sz="1100" dirty="0">
                  <a:solidFill>
                    <a:srgbClr val="000000"/>
                  </a:solidFill>
                </a:rPr>
                <a:t/>
              </a:r>
              <a:br>
                <a:rPr lang="sv-SE" sz="1100" dirty="0">
                  <a:solidFill>
                    <a:srgbClr val="000000"/>
                  </a:solidFill>
                </a:rPr>
              </a:br>
              <a:endParaRPr lang="sv-SE" sz="1100" dirty="0">
                <a:solidFill>
                  <a:srgbClr val="000000"/>
                </a:solidFill>
              </a:endParaRPr>
            </a:p>
          </p:txBody>
        </p:sp>
      </p:grpSp>
      <p:sp>
        <p:nvSpPr>
          <p:cNvPr id="11" name="TextBox 15"/>
          <p:cNvSpPr txBox="1"/>
          <p:nvPr/>
        </p:nvSpPr>
        <p:spPr>
          <a:xfrm>
            <a:off x="10924833" y="4432653"/>
            <a:ext cx="1716532" cy="641970"/>
          </a:xfrm>
          <a:prstGeom prst="rect">
            <a:avLst/>
          </a:prstGeom>
          <a:noFill/>
        </p:spPr>
        <p:txBody>
          <a:bodyPr wrap="square" rtlCol="0">
            <a:spAutoFit/>
          </a:bodyPr>
          <a:lstStyle/>
          <a:p>
            <a:pPr>
              <a:spcAft>
                <a:spcPts val="1200"/>
              </a:spcAft>
            </a:pPr>
            <a:r>
              <a:rPr lang="sv-SE" sz="1400" b="1" dirty="0" smtClean="0">
                <a:solidFill>
                  <a:schemeClr val="accent3"/>
                </a:solidFill>
              </a:rPr>
              <a:t>2014</a:t>
            </a:r>
            <a:r>
              <a:rPr lang="sv-SE" sz="1100" b="1" dirty="0" smtClean="0">
                <a:solidFill>
                  <a:srgbClr val="C4281A"/>
                </a:solidFill>
              </a:rPr>
              <a:t/>
            </a:r>
            <a:br>
              <a:rPr lang="sv-SE" sz="1100" b="1" dirty="0" smtClean="0">
                <a:solidFill>
                  <a:srgbClr val="C4281A"/>
                </a:solidFill>
              </a:rPr>
            </a:br>
            <a:r>
              <a:rPr lang="sv-SE" sz="1100" dirty="0">
                <a:solidFill>
                  <a:srgbClr val="000000"/>
                </a:solidFill>
              </a:rPr>
              <a:t>WeldOne concept</a:t>
            </a:r>
            <a:br>
              <a:rPr lang="sv-SE" sz="1100" dirty="0">
                <a:solidFill>
                  <a:srgbClr val="000000"/>
                </a:solidFill>
              </a:rPr>
            </a:br>
            <a:endParaRPr lang="sv-SE" sz="1100" dirty="0">
              <a:solidFill>
                <a:srgbClr val="000000"/>
              </a:solidFill>
            </a:endParaRPr>
          </a:p>
        </p:txBody>
      </p:sp>
      <p:sp>
        <p:nvSpPr>
          <p:cNvPr id="12" name="TextBox 15"/>
          <p:cNvSpPr txBox="1"/>
          <p:nvPr/>
        </p:nvSpPr>
        <p:spPr>
          <a:xfrm>
            <a:off x="7693715" y="3526980"/>
            <a:ext cx="1716532" cy="815608"/>
          </a:xfrm>
          <a:prstGeom prst="rect">
            <a:avLst/>
          </a:prstGeom>
          <a:noFill/>
        </p:spPr>
        <p:txBody>
          <a:bodyPr wrap="square" rtlCol="0">
            <a:spAutoFit/>
          </a:bodyPr>
          <a:lstStyle/>
          <a:p>
            <a:pPr>
              <a:spcAft>
                <a:spcPts val="1200"/>
              </a:spcAft>
            </a:pPr>
            <a:r>
              <a:rPr lang="sv-SE" sz="1400" b="1" dirty="0" smtClean="0">
                <a:solidFill>
                  <a:schemeClr val="accent3"/>
                </a:solidFill>
              </a:rPr>
              <a:t>2010</a:t>
            </a:r>
            <a:r>
              <a:rPr lang="sv-SE" sz="1100" b="1" dirty="0" smtClean="0">
                <a:solidFill>
                  <a:srgbClr val="C4281A"/>
                </a:solidFill>
              </a:rPr>
              <a:t/>
            </a:r>
            <a:br>
              <a:rPr lang="sv-SE" sz="1100" b="1" dirty="0" smtClean="0">
                <a:solidFill>
                  <a:srgbClr val="C4281A"/>
                </a:solidFill>
              </a:rPr>
            </a:br>
            <a:r>
              <a:rPr lang="sv-SE" sz="1100" dirty="0" smtClean="0">
                <a:solidFill>
                  <a:srgbClr val="000000"/>
                </a:solidFill>
              </a:rPr>
              <a:t>Atlantis patient-</a:t>
            </a:r>
            <a:r>
              <a:rPr lang="sv-SE" sz="1100" dirty="0" err="1" smtClean="0">
                <a:solidFill>
                  <a:srgbClr val="000000"/>
                </a:solidFill>
              </a:rPr>
              <a:t>specific</a:t>
            </a:r>
            <a:r>
              <a:rPr lang="sv-SE" sz="1100" dirty="0">
                <a:solidFill>
                  <a:srgbClr val="000000"/>
                </a:solidFill>
              </a:rPr>
              <a:t> </a:t>
            </a:r>
            <a:r>
              <a:rPr lang="sv-SE" sz="1100" dirty="0" smtClean="0">
                <a:solidFill>
                  <a:srgbClr val="000000"/>
                </a:solidFill>
              </a:rPr>
              <a:t>CAD/CAM </a:t>
            </a:r>
            <a:r>
              <a:rPr lang="sv-SE" sz="1100" dirty="0">
                <a:solidFill>
                  <a:srgbClr val="000000"/>
                </a:solidFill>
              </a:rPr>
              <a:t>abutments</a:t>
            </a:r>
            <a:br>
              <a:rPr lang="sv-SE" sz="1100" dirty="0">
                <a:solidFill>
                  <a:srgbClr val="000000"/>
                </a:solidFill>
              </a:rPr>
            </a:br>
            <a:endParaRPr lang="sv-SE" sz="1100" dirty="0">
              <a:solidFill>
                <a:srgbClr val="000000"/>
              </a:solidFill>
            </a:endParaRPr>
          </a:p>
        </p:txBody>
      </p:sp>
      <p:sp>
        <p:nvSpPr>
          <p:cNvPr id="13" name="Rectangle 12"/>
          <p:cNvSpPr/>
          <p:nvPr/>
        </p:nvSpPr>
        <p:spPr>
          <a:xfrm>
            <a:off x="3521925" y="5916052"/>
            <a:ext cx="6054872" cy="198705"/>
          </a:xfrm>
          <a:prstGeom prst="rect">
            <a:avLst/>
          </a:prstGeom>
        </p:spPr>
        <p:txBody>
          <a:bodyPr>
            <a:spAutoFit/>
          </a:bodyPr>
          <a:lstStyle/>
          <a:p>
            <a:r>
              <a:rPr lang="en-US" sz="700" dirty="0"/>
              <a:t>Note: Not all products available in all countries.</a:t>
            </a:r>
          </a:p>
        </p:txBody>
      </p:sp>
    </p:spTree>
    <p:extLst>
      <p:ext uri="{BB962C8B-B14F-4D97-AF65-F5344CB8AC3E}">
        <p14:creationId xmlns:p14="http://schemas.microsoft.com/office/powerpoint/2010/main" val="32020013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9139" y="2439656"/>
            <a:ext cx="497384" cy="2225788"/>
          </a:xfrm>
          <a:prstGeom prst="rect">
            <a:avLst/>
          </a:prstGeom>
        </p:spPr>
      </p:pic>
      <p:sp>
        <p:nvSpPr>
          <p:cNvPr id="2" name="Titel 1"/>
          <p:cNvSpPr>
            <a:spLocks noGrp="1"/>
          </p:cNvSpPr>
          <p:nvPr>
            <p:ph type="title"/>
          </p:nvPr>
        </p:nvSpPr>
        <p:spPr/>
        <p:txBody>
          <a:bodyPr/>
          <a:lstStyle/>
          <a:p>
            <a:r>
              <a:rPr lang="de-DE" smtClean="0"/>
              <a:t>Implant  sizes</a:t>
            </a:r>
            <a:endParaRPr lang="de-DE" dirty="0"/>
          </a:p>
        </p:txBody>
      </p:sp>
      <p:sp>
        <p:nvSpPr>
          <p:cNvPr id="15" name="Content Placeholder 14"/>
          <p:cNvSpPr>
            <a:spLocks noGrp="1"/>
          </p:cNvSpPr>
          <p:nvPr>
            <p:ph sz="half" idx="1"/>
          </p:nvPr>
        </p:nvSpPr>
        <p:spPr/>
        <p:txBody>
          <a:bodyPr/>
          <a:lstStyle/>
          <a:p>
            <a:endParaRPr lang="en-US"/>
          </a:p>
        </p:txBody>
      </p:sp>
      <p:sp>
        <p:nvSpPr>
          <p:cNvPr id="5" name="Date Placeholder 4"/>
          <p:cNvSpPr>
            <a:spLocks noGrp="1"/>
          </p:cNvSpPr>
          <p:nvPr>
            <p:ph type="dt" sz="half" idx="4294967295"/>
          </p:nvPr>
        </p:nvSpPr>
        <p:spPr>
          <a:xfrm>
            <a:off x="842175" y="6498562"/>
            <a:ext cx="1037025" cy="176675"/>
          </a:xfrm>
        </p:spPr>
        <p:txBody>
          <a:bodyPr/>
          <a:lstStyle/>
          <a:p>
            <a:fld id="{FFA39233-F1A7-47AF-BA31-370DE10707A3}" type="datetime1">
              <a:rPr lang="da-DK" smtClean="0"/>
              <a:t>24-01-2018</a:t>
            </a:fld>
            <a:endParaRPr lang="en-GB" dirty="0"/>
          </a:p>
        </p:txBody>
      </p:sp>
      <p:sp>
        <p:nvSpPr>
          <p:cNvPr id="6" name="Footer Placeholder 5"/>
          <p:cNvSpPr>
            <a:spLocks noGrp="1"/>
          </p:cNvSpPr>
          <p:nvPr>
            <p:ph type="ftr" sz="quarter" idx="4294967295"/>
          </p:nvPr>
        </p:nvSpPr>
        <p:spPr>
          <a:xfrm>
            <a:off x="2008574" y="6498562"/>
            <a:ext cx="3942963" cy="176675"/>
          </a:xfrm>
        </p:spPr>
        <p:txBody>
          <a:bodyPr/>
          <a:lstStyle/>
          <a:p>
            <a:r>
              <a:rPr lang="en-GB" smtClean="0"/>
              <a:t>Dentsply Sirona 2016</a:t>
            </a:r>
            <a:endParaRPr lang="en-GB" dirty="0"/>
          </a:p>
        </p:txBody>
      </p:sp>
      <p:sp>
        <p:nvSpPr>
          <p:cNvPr id="7" name="Slide Number Placeholder 6"/>
          <p:cNvSpPr>
            <a:spLocks noGrp="1"/>
          </p:cNvSpPr>
          <p:nvPr>
            <p:ph type="sldNum" sz="quarter" idx="4294967295"/>
          </p:nvPr>
        </p:nvSpPr>
        <p:spPr>
          <a:xfrm>
            <a:off x="330201" y="6498561"/>
            <a:ext cx="382599" cy="176675"/>
          </a:xfrm>
        </p:spPr>
        <p:txBody>
          <a:bodyPr/>
          <a:lstStyle/>
          <a:p>
            <a:fld id="{45D37B1E-C366-494F-A587-962AD9AABC83}" type="slidenum">
              <a:rPr lang="en-GB" smtClean="0"/>
              <a:pPr/>
              <a:t>20</a:t>
            </a:fld>
            <a:endParaRPr lang="en-GB" dirty="0"/>
          </a:p>
        </p:txBody>
      </p:sp>
      <p:pic>
        <p:nvPicPr>
          <p:cNvPr id="53" name="Picture 3"/>
          <p:cNvPicPr>
            <a:picLocks noChangeAspect="1" noChangeArrowheads="1"/>
          </p:cNvPicPr>
          <p:nvPr/>
        </p:nvPicPr>
        <p:blipFill rotWithShape="1">
          <a:blip r:embed="rId4" cstate="print"/>
          <a:srcRect l="18128" t="62031" r="51305" b="19577"/>
          <a:stretch/>
        </p:blipFill>
        <p:spPr bwMode="auto">
          <a:xfrm>
            <a:off x="330816" y="4201351"/>
            <a:ext cx="4876732" cy="1833889"/>
          </a:xfrm>
          <a:prstGeom prst="rect">
            <a:avLst/>
          </a:prstGeom>
          <a:solidFill>
            <a:srgbClr val="FFFFFF"/>
          </a:solidFill>
          <a:ln w="12700">
            <a:solidFill>
              <a:schemeClr val="tx1">
                <a:lumMod val="50000"/>
                <a:lumOff val="50000"/>
              </a:schemeClr>
            </a:solidFill>
          </a:ln>
          <a:effectLst/>
        </p:spPr>
      </p:pic>
      <p:pic>
        <p:nvPicPr>
          <p:cNvPr id="54" name="Picture 3"/>
          <p:cNvPicPr>
            <a:picLocks noChangeAspect="1" noChangeArrowheads="1"/>
          </p:cNvPicPr>
          <p:nvPr/>
        </p:nvPicPr>
        <p:blipFill rotWithShape="1">
          <a:blip r:embed="rId4" cstate="print"/>
          <a:srcRect l="18109" t="33100" r="51277" b="45263"/>
          <a:stretch/>
        </p:blipFill>
        <p:spPr bwMode="auto">
          <a:xfrm>
            <a:off x="330816" y="1640751"/>
            <a:ext cx="4876732" cy="2154232"/>
          </a:xfrm>
          <a:prstGeom prst="rect">
            <a:avLst/>
          </a:prstGeom>
          <a:solidFill>
            <a:srgbClr val="FFFFFF"/>
          </a:solidFill>
          <a:ln w="12700">
            <a:solidFill>
              <a:schemeClr val="tx1">
                <a:lumMod val="50000"/>
                <a:lumOff val="50000"/>
              </a:schemeClr>
            </a:solidFill>
          </a:ln>
          <a:effectLst/>
        </p:spPr>
      </p:pic>
      <p:sp>
        <p:nvSpPr>
          <p:cNvPr id="55" name="Rechteck 16"/>
          <p:cNvSpPr/>
          <p:nvPr/>
        </p:nvSpPr>
        <p:spPr bwMode="auto">
          <a:xfrm>
            <a:off x="6102261" y="4137851"/>
            <a:ext cx="4753275" cy="1638514"/>
          </a:xfrm>
          <a:prstGeom prst="rect">
            <a:avLst/>
          </a:prstGeom>
          <a:solidFill>
            <a:srgbClr val="FFFFFF"/>
          </a:solidFill>
          <a:ln w="9525">
            <a:noFill/>
          </a:ln>
          <a:effectLst/>
        </p:spPr>
        <p:txBody>
          <a:bodyPr vert="horz" wrap="none" lIns="90000" tIns="46800" rIns="90000" bIns="46800" numCol="1" rtlCol="0" anchor="ctr" anchorCtr="0" compatLnSpc="1">
            <a:prstTxWarp prst="textNoShape">
              <a:avLst/>
            </a:prstTxWarp>
          </a:bodyPr>
          <a:lstStyle/>
          <a:p>
            <a:pPr algn="ctr" eaLnBrk="1" hangingPunct="1">
              <a:lnSpc>
                <a:spcPct val="110000"/>
              </a:lnSpc>
              <a:buClr>
                <a:srgbClr val="D42E12"/>
              </a:buClr>
              <a:buFont typeface="Wingdings" pitchFamily="2" charset="2"/>
              <a:buNone/>
              <a:defRPr/>
            </a:pPr>
            <a:endParaRPr lang="de-DE" sz="1800" kern="0" smtClean="0">
              <a:solidFill>
                <a:srgbClr val="000000"/>
              </a:solidFill>
            </a:endParaRPr>
          </a:p>
        </p:txBody>
      </p:sp>
      <p:sp>
        <p:nvSpPr>
          <p:cNvPr id="56" name="Rechteck 17"/>
          <p:cNvSpPr/>
          <p:nvPr/>
        </p:nvSpPr>
        <p:spPr>
          <a:xfrm>
            <a:off x="330816" y="1271419"/>
            <a:ext cx="1458024" cy="276999"/>
          </a:xfrm>
          <a:prstGeom prst="rect">
            <a:avLst/>
          </a:prstGeom>
        </p:spPr>
        <p:txBody>
          <a:bodyPr wrap="square" lIns="0" tIns="0" rIns="0" bIns="0">
            <a:spAutoFit/>
          </a:bodyPr>
          <a:lstStyle/>
          <a:p>
            <a:pPr eaLnBrk="1" fontAlgn="auto" hangingPunct="1">
              <a:spcBef>
                <a:spcPts val="0"/>
              </a:spcBef>
              <a:spcAft>
                <a:spcPts val="0"/>
              </a:spcAft>
              <a:defRPr/>
            </a:pPr>
            <a:r>
              <a:rPr lang="de-DE" b="1" kern="0" dirty="0" smtClean="0">
                <a:solidFill>
                  <a:schemeClr val="tx2"/>
                </a:solidFill>
              </a:rPr>
              <a:t>Xive S</a:t>
            </a:r>
            <a:endParaRPr lang="de-DE" b="1" kern="0" dirty="0">
              <a:solidFill>
                <a:schemeClr val="tx2"/>
              </a:solidFill>
            </a:endParaRPr>
          </a:p>
        </p:txBody>
      </p:sp>
      <p:sp>
        <p:nvSpPr>
          <p:cNvPr id="57" name="Rechteck 18"/>
          <p:cNvSpPr/>
          <p:nvPr/>
        </p:nvSpPr>
        <p:spPr>
          <a:xfrm>
            <a:off x="330816" y="3821815"/>
            <a:ext cx="1464467" cy="276999"/>
          </a:xfrm>
          <a:prstGeom prst="rect">
            <a:avLst/>
          </a:prstGeom>
        </p:spPr>
        <p:txBody>
          <a:bodyPr wrap="square" lIns="0" tIns="0" rIns="0" bIns="0">
            <a:spAutoFit/>
          </a:bodyPr>
          <a:lstStyle/>
          <a:p>
            <a:pPr eaLnBrk="1" fontAlgn="auto" hangingPunct="1">
              <a:spcBef>
                <a:spcPts val="0"/>
              </a:spcBef>
              <a:spcAft>
                <a:spcPts val="0"/>
              </a:spcAft>
              <a:defRPr/>
            </a:pPr>
            <a:r>
              <a:rPr lang="de-DE" b="1" kern="0" dirty="0" smtClean="0">
                <a:solidFill>
                  <a:schemeClr val="tx2"/>
                </a:solidFill>
              </a:rPr>
              <a:t>Xive TG</a:t>
            </a:r>
            <a:endParaRPr lang="de-DE" b="1" kern="0" dirty="0">
              <a:solidFill>
                <a:schemeClr val="tx2"/>
              </a:solidFill>
            </a:endParaRPr>
          </a:p>
        </p:txBody>
      </p:sp>
      <p:grpSp>
        <p:nvGrpSpPr>
          <p:cNvPr id="58" name="Group 57"/>
          <p:cNvGrpSpPr/>
          <p:nvPr/>
        </p:nvGrpSpPr>
        <p:grpSpPr>
          <a:xfrm>
            <a:off x="5929202" y="3978328"/>
            <a:ext cx="6084154" cy="2006592"/>
            <a:chOff x="6437845" y="4498919"/>
            <a:chExt cx="4214345" cy="1389918"/>
          </a:xfrm>
        </p:grpSpPr>
        <p:pic>
          <p:nvPicPr>
            <p:cNvPr id="59" name="Picture 1" descr="E:\Low res\Surgery\Implants_TempBase\X_TG_Diameter.jpg"/>
            <p:cNvPicPr>
              <a:picLocks noChangeAspect="1" noChangeArrowheads="1"/>
            </p:cNvPicPr>
            <p:nvPr/>
          </p:nvPicPr>
          <p:blipFill>
            <a:blip r:embed="rId5" cstate="print"/>
            <a:srcRect/>
            <a:stretch>
              <a:fillRect/>
            </a:stretch>
          </p:blipFill>
          <p:spPr bwMode="auto">
            <a:xfrm>
              <a:off x="6437845" y="4498919"/>
              <a:ext cx="1397608" cy="1389918"/>
            </a:xfrm>
            <a:prstGeom prst="rect">
              <a:avLst/>
            </a:prstGeom>
            <a:solidFill>
              <a:srgbClr val="FFFFFF"/>
            </a:solidFill>
            <a:ln w="9525">
              <a:noFill/>
            </a:ln>
            <a:effectLst/>
          </p:spPr>
        </p:pic>
        <p:pic>
          <p:nvPicPr>
            <p:cNvPr id="60" name="Picture 2" descr="E:\Low res\Surgery\Implants_TempBase\X_TGs.jpg"/>
            <p:cNvPicPr>
              <a:picLocks noChangeAspect="1" noChangeArrowheads="1"/>
            </p:cNvPicPr>
            <p:nvPr/>
          </p:nvPicPr>
          <p:blipFill rotWithShape="1">
            <a:blip r:embed="rId6" cstate="print"/>
            <a:srcRect l="5145" t="9460" r="4922" b="9558"/>
            <a:stretch/>
          </p:blipFill>
          <p:spPr bwMode="auto">
            <a:xfrm>
              <a:off x="8345921" y="4552427"/>
              <a:ext cx="2306269" cy="1327281"/>
            </a:xfrm>
            <a:prstGeom prst="rect">
              <a:avLst/>
            </a:prstGeom>
            <a:solidFill>
              <a:srgbClr val="FFFFFF"/>
            </a:solidFill>
            <a:ln w="9525">
              <a:noFill/>
            </a:ln>
            <a:effectLst/>
          </p:spPr>
        </p:pic>
      </p:grpSp>
      <p:pic>
        <p:nvPicPr>
          <p:cNvPr id="61" name="Picture 3" descr="W:\MediaAssets\XiVE\Produktfotos\Surgery\Implants_TempBase\X_Implants_Temp.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072"/>
          <a:stretch/>
        </p:blipFill>
        <p:spPr bwMode="auto">
          <a:xfrm>
            <a:off x="6560039" y="1536194"/>
            <a:ext cx="2705648" cy="2123464"/>
          </a:xfrm>
          <a:prstGeom prst="rect">
            <a:avLst/>
          </a:prstGeom>
          <a:ln>
            <a:noFill/>
          </a:ln>
          <a:effectLst/>
          <a:extLst>
            <a:ext uri="{909E8E84-426E-40DD-AFC4-6F175D3DCCD1}">
              <a14:hiddenFill xmlns:a14="http://schemas.microsoft.com/office/drawing/2010/main">
                <a:solidFill>
                  <a:srgbClr val="FFFFFF"/>
                </a:solidFill>
              </a14:hiddenFill>
            </a:ext>
          </a:extLst>
        </p:spPr>
      </p:pic>
      <p:grpSp>
        <p:nvGrpSpPr>
          <p:cNvPr id="62" name="Group 61"/>
          <p:cNvGrpSpPr/>
          <p:nvPr/>
        </p:nvGrpSpPr>
        <p:grpSpPr>
          <a:xfrm>
            <a:off x="9310226" y="1514958"/>
            <a:ext cx="2655832" cy="2221456"/>
            <a:chOff x="8757107" y="2119600"/>
            <a:chExt cx="1775554" cy="1485152"/>
          </a:xfrm>
        </p:grpSpPr>
        <p:pic>
          <p:nvPicPr>
            <p:cNvPr id="63" name="Picture 6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57107" y="2146740"/>
              <a:ext cx="335394" cy="1447600"/>
            </a:xfrm>
            <a:prstGeom prst="rect">
              <a:avLst/>
            </a:prstGeom>
          </p:spPr>
        </p:pic>
        <p:grpSp>
          <p:nvGrpSpPr>
            <p:cNvPr id="64" name="Group 63"/>
            <p:cNvGrpSpPr/>
            <p:nvPr/>
          </p:nvGrpSpPr>
          <p:grpSpPr>
            <a:xfrm>
              <a:off x="9117270" y="2119600"/>
              <a:ext cx="1415391" cy="1485152"/>
              <a:chOff x="7128881" y="2397431"/>
              <a:chExt cx="1415391" cy="1485152"/>
            </a:xfrm>
          </p:grpSpPr>
          <p:pic>
            <p:nvPicPr>
              <p:cNvPr id="65" name="Picture 6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28881" y="2422597"/>
                <a:ext cx="335271" cy="1452615"/>
              </a:xfrm>
              <a:prstGeom prst="rect">
                <a:avLst/>
              </a:prstGeom>
            </p:spPr>
          </p:pic>
          <p:grpSp>
            <p:nvGrpSpPr>
              <p:cNvPr id="66" name="Group 65"/>
              <p:cNvGrpSpPr/>
              <p:nvPr/>
            </p:nvGrpSpPr>
            <p:grpSpPr>
              <a:xfrm>
                <a:off x="7474755" y="2397431"/>
                <a:ext cx="1069517" cy="1485152"/>
                <a:chOff x="7474755" y="2397431"/>
                <a:chExt cx="1069517" cy="1485152"/>
              </a:xfrm>
            </p:grpSpPr>
            <p:pic>
              <p:nvPicPr>
                <p:cNvPr id="67" name="Picture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74755" y="2397431"/>
                  <a:ext cx="349437" cy="1187654"/>
                </a:xfrm>
                <a:prstGeom prst="rect">
                  <a:avLst/>
                </a:prstGeom>
              </p:spPr>
            </p:pic>
            <p:grpSp>
              <p:nvGrpSpPr>
                <p:cNvPr id="68" name="Group 67"/>
                <p:cNvGrpSpPr/>
                <p:nvPr/>
              </p:nvGrpSpPr>
              <p:grpSpPr>
                <a:xfrm>
                  <a:off x="7824192" y="2421259"/>
                  <a:ext cx="720080" cy="1461324"/>
                  <a:chOff x="7824192" y="2421259"/>
                  <a:chExt cx="720080" cy="1461324"/>
                </a:xfrm>
              </p:grpSpPr>
              <p:pic>
                <p:nvPicPr>
                  <p:cNvPr id="69" name="Picture 6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24192" y="2421259"/>
                    <a:ext cx="364578" cy="1461324"/>
                  </a:xfrm>
                  <a:prstGeom prst="rect">
                    <a:avLst/>
                  </a:prstGeom>
                </p:spPr>
              </p:pic>
              <p:pic>
                <p:nvPicPr>
                  <p:cNvPr id="70" name="Picture 6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97806" y="2430033"/>
                    <a:ext cx="346466" cy="1409485"/>
                  </a:xfrm>
                  <a:prstGeom prst="rect">
                    <a:avLst/>
                  </a:prstGeom>
                </p:spPr>
              </p:pic>
            </p:grpSp>
          </p:grpSp>
        </p:grpSp>
      </p:grpSp>
      <p:cxnSp>
        <p:nvCxnSpPr>
          <p:cNvPr id="71" name="Straight Connector 70"/>
          <p:cNvCxnSpPr/>
          <p:nvPr/>
        </p:nvCxnSpPr>
        <p:spPr bwMode="auto">
          <a:xfrm>
            <a:off x="4093096" y="3552550"/>
            <a:ext cx="432048" cy="51689"/>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36942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ieren 7"/>
          <p:cNvGrpSpPr/>
          <p:nvPr/>
        </p:nvGrpSpPr>
        <p:grpSpPr>
          <a:xfrm>
            <a:off x="6959047" y="961257"/>
            <a:ext cx="3975654" cy="4904228"/>
            <a:chOff x="4749658" y="-491539"/>
            <a:chExt cx="2238332" cy="2404645"/>
          </a:xfrm>
          <a:effectLst/>
        </p:grpSpPr>
        <p:grpSp>
          <p:nvGrpSpPr>
            <p:cNvPr id="18" name="Gruppieren 8"/>
            <p:cNvGrpSpPr/>
            <p:nvPr/>
          </p:nvGrpSpPr>
          <p:grpSpPr>
            <a:xfrm>
              <a:off x="4749658" y="821902"/>
              <a:ext cx="2236769" cy="1091204"/>
              <a:chOff x="3310018" y="184992"/>
              <a:chExt cx="2236769" cy="1091204"/>
            </a:xfrm>
          </p:grpSpPr>
          <p:pic>
            <p:nvPicPr>
              <p:cNvPr id="23" name="Picture 5" descr="T:\Marketing Global\XiVE FRIALIT FRIOS\Präsentationen\Basispräsentation\TTT\Bilder\04_KrestaleAufb_17_01.jpg"/>
              <p:cNvPicPr>
                <a:picLocks noChangeAspect="1" noChangeArrowheads="1"/>
              </p:cNvPicPr>
              <p:nvPr/>
            </p:nvPicPr>
            <p:blipFill>
              <a:blip r:embed="rId3" cstate="print"/>
              <a:srcRect l="20612" t="17554" r="21675" b="21008"/>
              <a:stretch>
                <a:fillRect/>
              </a:stretch>
            </p:blipFill>
            <p:spPr bwMode="auto">
              <a:xfrm>
                <a:off x="3310018" y="187124"/>
                <a:ext cx="726048" cy="1089072"/>
              </a:xfrm>
              <a:prstGeom prst="rect">
                <a:avLst/>
              </a:prstGeom>
              <a:solidFill>
                <a:schemeClr val="bg1"/>
              </a:solidFill>
              <a:ln w="12700">
                <a:solidFill>
                  <a:schemeClr val="accent6"/>
                </a:solidFill>
              </a:ln>
              <a:effectLst/>
            </p:spPr>
          </p:pic>
          <p:pic>
            <p:nvPicPr>
              <p:cNvPr id="24" name="Picture 6" descr="T:\Marketing Global\XiVE FRIALIT FRIOS\Präsentationen\Basispräsentation\TTT\Bilder\05_KrestaleAufb_17_01.jpg"/>
              <p:cNvPicPr>
                <a:picLocks noChangeAspect="1" noChangeArrowheads="1"/>
              </p:cNvPicPr>
              <p:nvPr/>
            </p:nvPicPr>
            <p:blipFill>
              <a:blip r:embed="rId4" cstate="print"/>
              <a:srcRect l="20612" t="17554" r="21675" b="21008"/>
              <a:stretch>
                <a:fillRect/>
              </a:stretch>
            </p:blipFill>
            <p:spPr bwMode="auto">
              <a:xfrm>
                <a:off x="4068472" y="187124"/>
                <a:ext cx="720938" cy="1081409"/>
              </a:xfrm>
              <a:prstGeom prst="rect">
                <a:avLst/>
              </a:prstGeom>
              <a:solidFill>
                <a:schemeClr val="bg1"/>
              </a:solidFill>
              <a:ln w="12700">
                <a:solidFill>
                  <a:schemeClr val="accent6"/>
                </a:solidFill>
              </a:ln>
              <a:effectLst/>
            </p:spPr>
          </p:pic>
          <p:pic>
            <p:nvPicPr>
              <p:cNvPr id="25" name="Picture 1" descr="T:\Marketing Global\XiVE FRIALIT FRIOS\Präsentationen\Basispräsentation\TTT\Bilder\06_KrestaleAufb_17_01.jpg"/>
              <p:cNvPicPr>
                <a:picLocks noChangeAspect="1" noChangeArrowheads="1"/>
              </p:cNvPicPr>
              <p:nvPr/>
            </p:nvPicPr>
            <p:blipFill>
              <a:blip r:embed="rId5" cstate="print"/>
              <a:srcRect l="20612" t="17554" r="21675" b="21008"/>
              <a:stretch>
                <a:fillRect/>
              </a:stretch>
            </p:blipFill>
            <p:spPr bwMode="auto">
              <a:xfrm>
                <a:off x="4819319" y="184992"/>
                <a:ext cx="727468" cy="1091204"/>
              </a:xfrm>
              <a:prstGeom prst="rect">
                <a:avLst/>
              </a:prstGeom>
              <a:solidFill>
                <a:schemeClr val="bg1"/>
              </a:solidFill>
              <a:ln w="12700">
                <a:solidFill>
                  <a:schemeClr val="accent6"/>
                </a:solidFill>
              </a:ln>
              <a:effectLst/>
            </p:spPr>
          </p:pic>
        </p:grpSp>
        <p:grpSp>
          <p:nvGrpSpPr>
            <p:cNvPr id="19" name="Gruppieren 9"/>
            <p:cNvGrpSpPr/>
            <p:nvPr/>
          </p:nvGrpSpPr>
          <p:grpSpPr>
            <a:xfrm>
              <a:off x="4749987" y="-491539"/>
              <a:ext cx="2238003" cy="1088577"/>
              <a:chOff x="6662965" y="-187052"/>
              <a:chExt cx="2238003" cy="1088577"/>
            </a:xfrm>
          </p:grpSpPr>
          <p:pic>
            <p:nvPicPr>
              <p:cNvPr id="20" name="Picture 2" descr="T:\Marketing Global\XiVE FRIALIT FRIOS\Präsentationen\Basispräsentation\TTT\Bilder\01_KrestaleAufb_17_01.jpg"/>
              <p:cNvPicPr>
                <a:picLocks noChangeAspect="1" noChangeArrowheads="1"/>
              </p:cNvPicPr>
              <p:nvPr/>
            </p:nvPicPr>
            <p:blipFill>
              <a:blip r:embed="rId6" cstate="print"/>
              <a:srcRect l="23984" t="19677" r="20612" b="21008"/>
              <a:stretch>
                <a:fillRect/>
              </a:stretch>
            </p:blipFill>
            <p:spPr bwMode="auto">
              <a:xfrm>
                <a:off x="6662965" y="-187051"/>
                <a:ext cx="725719" cy="1088575"/>
              </a:xfrm>
              <a:prstGeom prst="rect">
                <a:avLst/>
              </a:prstGeom>
              <a:solidFill>
                <a:schemeClr val="bg1"/>
              </a:solidFill>
              <a:ln w="12700">
                <a:solidFill>
                  <a:schemeClr val="accent6"/>
                </a:solidFill>
              </a:ln>
              <a:effectLst/>
            </p:spPr>
          </p:pic>
          <p:pic>
            <p:nvPicPr>
              <p:cNvPr id="21" name="Picture 3" descr="T:\Marketing Global\XiVE FRIALIT FRIOS\Präsentationen\Basispräsentation\TTT\Bilder\02_KrestaleAufb_17_01.jpg"/>
              <p:cNvPicPr>
                <a:picLocks noChangeAspect="1" noChangeArrowheads="1"/>
              </p:cNvPicPr>
              <p:nvPr/>
            </p:nvPicPr>
            <p:blipFill>
              <a:blip r:embed="rId7" cstate="print"/>
              <a:srcRect l="20612" t="17554" r="21675" b="21008"/>
              <a:stretch>
                <a:fillRect/>
              </a:stretch>
            </p:blipFill>
            <p:spPr bwMode="auto">
              <a:xfrm>
                <a:off x="7422995" y="-187052"/>
                <a:ext cx="725717" cy="1088576"/>
              </a:xfrm>
              <a:prstGeom prst="rect">
                <a:avLst/>
              </a:prstGeom>
              <a:solidFill>
                <a:schemeClr val="bg1"/>
              </a:solidFill>
              <a:ln w="12700">
                <a:solidFill>
                  <a:schemeClr val="accent6"/>
                </a:solidFill>
              </a:ln>
              <a:effectLst/>
            </p:spPr>
          </p:pic>
          <p:pic>
            <p:nvPicPr>
              <p:cNvPr id="22" name="Picture 4" descr="T:\Marketing Global\XiVE FRIALIT FRIOS\Präsentationen\Basispräsentation\TTT\Bilder\03_KrestaleAufb_17_01.jpg"/>
              <p:cNvPicPr>
                <a:picLocks noChangeAspect="1" noChangeArrowheads="1"/>
              </p:cNvPicPr>
              <p:nvPr/>
            </p:nvPicPr>
            <p:blipFill>
              <a:blip r:embed="rId8" cstate="print"/>
              <a:srcRect l="20612" t="17554" r="21675" b="21008"/>
              <a:stretch>
                <a:fillRect/>
              </a:stretch>
            </p:blipFill>
            <p:spPr bwMode="auto">
              <a:xfrm>
                <a:off x="8175251" y="-187051"/>
                <a:ext cx="725717" cy="1088576"/>
              </a:xfrm>
              <a:prstGeom prst="rect">
                <a:avLst/>
              </a:prstGeom>
              <a:solidFill>
                <a:schemeClr val="bg1"/>
              </a:solidFill>
              <a:ln w="12700">
                <a:solidFill>
                  <a:schemeClr val="accent6"/>
                </a:solidFill>
              </a:ln>
              <a:effectLst/>
            </p:spPr>
          </p:pic>
        </p:grpSp>
      </p:grpSp>
      <p:pic>
        <p:nvPicPr>
          <p:cNvPr id="26" name="Picture 25"/>
          <p:cNvPicPr>
            <a:picLocks noChangeAspect="1"/>
          </p:cNvPicPr>
          <p:nvPr/>
        </p:nvPicPr>
        <p:blipFill rotWithShape="1">
          <a:blip r:embed="rId9" cstate="print">
            <a:extLst>
              <a:ext uri="{28A0092B-C50C-407E-A947-70E740481C1C}">
                <a14:useLocalDpi xmlns:a14="http://schemas.microsoft.com/office/drawing/2010/main" val="0"/>
              </a:ext>
            </a:extLst>
          </a:blip>
          <a:srcRect l="7626" t="11630" r="10008" b="7884"/>
          <a:stretch/>
        </p:blipFill>
        <p:spPr>
          <a:xfrm>
            <a:off x="3139521" y="3514130"/>
            <a:ext cx="3623199" cy="2517393"/>
          </a:xfrm>
          <a:prstGeom prst="rect">
            <a:avLst/>
          </a:prstGeom>
        </p:spPr>
      </p:pic>
      <p:sp>
        <p:nvSpPr>
          <p:cNvPr id="2" name="Titel 1"/>
          <p:cNvSpPr>
            <a:spLocks noGrp="1"/>
          </p:cNvSpPr>
          <p:nvPr>
            <p:ph type="title"/>
          </p:nvPr>
        </p:nvSpPr>
        <p:spPr/>
        <p:txBody>
          <a:bodyPr/>
          <a:lstStyle/>
          <a:p>
            <a:r>
              <a:rPr lang="en-US" dirty="0" smtClean="0"/>
              <a:t>Surgical flexibility</a:t>
            </a:r>
            <a:endParaRPr lang="de-DE" dirty="0"/>
          </a:p>
        </p:txBody>
      </p:sp>
      <p:sp>
        <p:nvSpPr>
          <p:cNvPr id="3" name="Inhaltsplatzhalter 2"/>
          <p:cNvSpPr>
            <a:spLocks noGrp="1"/>
          </p:cNvSpPr>
          <p:nvPr>
            <p:ph sz="half" idx="1"/>
          </p:nvPr>
        </p:nvSpPr>
        <p:spPr/>
        <p:txBody>
          <a:bodyPr/>
          <a:lstStyle/>
          <a:p>
            <a:pPr lvl="1"/>
            <a:r>
              <a:rPr lang="de-DE" sz="2400" dirty="0" smtClean="0"/>
              <a:t>Outstanding </a:t>
            </a:r>
            <a:r>
              <a:rPr lang="de-DE" sz="2400" dirty="0" err="1" smtClean="0"/>
              <a:t>primary</a:t>
            </a:r>
            <a:r>
              <a:rPr lang="de-DE" sz="2400" dirty="0" smtClean="0"/>
              <a:t> </a:t>
            </a:r>
            <a:r>
              <a:rPr lang="de-DE" sz="2400" dirty="0" err="1" smtClean="0"/>
              <a:t>stability</a:t>
            </a:r>
            <a:r>
              <a:rPr lang="de-DE" sz="2400" dirty="0" smtClean="0"/>
              <a:t/>
            </a:r>
            <a:br>
              <a:rPr lang="de-DE" sz="2400" dirty="0" smtClean="0"/>
            </a:br>
            <a:r>
              <a:rPr lang="de-DE" sz="2400" dirty="0" err="1" smtClean="0"/>
              <a:t>even</a:t>
            </a:r>
            <a:r>
              <a:rPr lang="de-DE" sz="2400" dirty="0" smtClean="0"/>
              <a:t> in soft </a:t>
            </a:r>
            <a:r>
              <a:rPr lang="de-DE" sz="2400" dirty="0" err="1" smtClean="0"/>
              <a:t>bone</a:t>
            </a:r>
            <a:r>
              <a:rPr lang="de-DE" sz="2400" dirty="0" smtClean="0"/>
              <a:t> </a:t>
            </a:r>
          </a:p>
          <a:p>
            <a:pPr lvl="1"/>
            <a:r>
              <a:rPr lang="de-DE" sz="2400" dirty="0" err="1" smtClean="0"/>
              <a:t>Bone</a:t>
            </a:r>
            <a:r>
              <a:rPr lang="de-DE" sz="2400" dirty="0" smtClean="0"/>
              <a:t> </a:t>
            </a:r>
            <a:r>
              <a:rPr lang="de-DE" sz="2400" dirty="0" err="1" smtClean="0"/>
              <a:t>specific</a:t>
            </a:r>
            <a:r>
              <a:rPr lang="de-DE" sz="2400" dirty="0" smtClean="0"/>
              <a:t> </a:t>
            </a:r>
            <a:r>
              <a:rPr lang="de-DE" sz="2400" dirty="0" err="1" smtClean="0"/>
              <a:t>preparation</a:t>
            </a:r>
            <a:r>
              <a:rPr lang="de-DE" sz="2400" dirty="0" smtClean="0"/>
              <a:t> </a:t>
            </a:r>
            <a:r>
              <a:rPr lang="de-DE" sz="2400" dirty="0" err="1" smtClean="0"/>
              <a:t>protocol</a:t>
            </a:r>
            <a:endParaRPr lang="de-DE" sz="2400" dirty="0" smtClean="0"/>
          </a:p>
          <a:p>
            <a:pPr lvl="1"/>
            <a:r>
              <a:rPr lang="de-DE" sz="2400" dirty="0" smtClean="0"/>
              <a:t>Covers all </a:t>
            </a:r>
            <a:r>
              <a:rPr lang="de-DE" sz="2400" dirty="0" err="1" smtClean="0"/>
              <a:t>sites</a:t>
            </a:r>
            <a:r>
              <a:rPr lang="de-DE" sz="2400" dirty="0" smtClean="0"/>
              <a:t> </a:t>
            </a:r>
            <a:r>
              <a:rPr lang="de-DE" sz="2400" dirty="0" err="1" smtClean="0"/>
              <a:t>including</a:t>
            </a:r>
            <a:r>
              <a:rPr lang="de-DE" sz="2400" dirty="0" smtClean="0"/>
              <a:t> 3.0 mm </a:t>
            </a:r>
          </a:p>
          <a:p>
            <a:pPr lvl="1"/>
            <a:r>
              <a:rPr lang="de-DE" sz="2400" dirty="0" err="1" smtClean="0"/>
              <a:t>Subgingival</a:t>
            </a:r>
            <a:r>
              <a:rPr lang="de-DE" sz="2400" dirty="0" smtClean="0"/>
              <a:t> </a:t>
            </a:r>
            <a:r>
              <a:rPr lang="de-DE" sz="2400" dirty="0" err="1" smtClean="0"/>
              <a:t>and</a:t>
            </a:r>
            <a:r>
              <a:rPr lang="de-DE" sz="2400" dirty="0" smtClean="0"/>
              <a:t> </a:t>
            </a:r>
            <a:r>
              <a:rPr lang="de-DE" sz="2400" dirty="0" err="1" smtClean="0"/>
              <a:t>transgingival</a:t>
            </a:r>
            <a:r>
              <a:rPr lang="de-DE" sz="2400" dirty="0" smtClean="0"/>
              <a:t> </a:t>
            </a:r>
            <a:r>
              <a:rPr lang="de-DE" sz="2400" dirty="0" err="1" smtClean="0"/>
              <a:t>options</a:t>
            </a:r>
            <a:endParaRPr lang="de-DE" sz="2400" dirty="0"/>
          </a:p>
        </p:txBody>
      </p:sp>
      <p:sp>
        <p:nvSpPr>
          <p:cNvPr id="5" name="Date Placeholder 4"/>
          <p:cNvSpPr>
            <a:spLocks noGrp="1"/>
          </p:cNvSpPr>
          <p:nvPr>
            <p:ph type="dt" sz="half" idx="4294967295"/>
          </p:nvPr>
        </p:nvSpPr>
        <p:spPr>
          <a:xfrm>
            <a:off x="842175" y="6498562"/>
            <a:ext cx="1037025" cy="176675"/>
          </a:xfrm>
        </p:spPr>
        <p:txBody>
          <a:bodyPr/>
          <a:lstStyle/>
          <a:p>
            <a:fld id="{75A148BC-BEAE-470E-835A-73CED2EF2DA0}" type="datetime1">
              <a:rPr lang="da-DK" smtClean="0"/>
              <a:pPr/>
              <a:t>24-01-2018</a:t>
            </a:fld>
            <a:endParaRPr lang="en-GB" dirty="0"/>
          </a:p>
        </p:txBody>
      </p:sp>
      <p:sp>
        <p:nvSpPr>
          <p:cNvPr id="6" name="Footer Placeholder 5"/>
          <p:cNvSpPr>
            <a:spLocks noGrp="1"/>
          </p:cNvSpPr>
          <p:nvPr>
            <p:ph type="ftr" sz="quarter" idx="4294967295"/>
          </p:nvPr>
        </p:nvSpPr>
        <p:spPr>
          <a:xfrm>
            <a:off x="2008574" y="6498562"/>
            <a:ext cx="3942963" cy="176675"/>
          </a:xfrm>
        </p:spPr>
        <p:txBody>
          <a:bodyPr/>
          <a:lstStyle/>
          <a:p>
            <a:r>
              <a:rPr lang="en-GB" smtClean="0"/>
              <a:t>Dentsply Sirona 2016</a:t>
            </a:r>
            <a:endParaRPr lang="en-GB" dirty="0"/>
          </a:p>
        </p:txBody>
      </p:sp>
      <p:sp>
        <p:nvSpPr>
          <p:cNvPr id="7" name="Slide Number Placeholder 6"/>
          <p:cNvSpPr>
            <a:spLocks noGrp="1"/>
          </p:cNvSpPr>
          <p:nvPr>
            <p:ph type="sldNum" sz="quarter" idx="4294967295"/>
          </p:nvPr>
        </p:nvSpPr>
        <p:spPr>
          <a:xfrm>
            <a:off x="330201" y="6498561"/>
            <a:ext cx="382599" cy="176675"/>
          </a:xfrm>
        </p:spPr>
        <p:txBody>
          <a:bodyPr/>
          <a:lstStyle/>
          <a:p>
            <a:fld id="{45D37B1E-C366-494F-A587-962AD9AABC83}" type="slidenum">
              <a:rPr lang="en-GB" smtClean="0"/>
              <a:pPr/>
              <a:t>21</a:t>
            </a:fld>
            <a:endParaRPr lang="en-GB" dirty="0"/>
          </a:p>
        </p:txBody>
      </p:sp>
    </p:spTree>
    <p:extLst>
      <p:ext uri="{BB962C8B-B14F-4D97-AF65-F5344CB8AC3E}">
        <p14:creationId xmlns:p14="http://schemas.microsoft.com/office/powerpoint/2010/main" val="1541369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Surgical Steps</a:t>
            </a:r>
            <a:endParaRPr lang="de-DE" dirty="0"/>
          </a:p>
        </p:txBody>
      </p:sp>
      <p:sp>
        <p:nvSpPr>
          <p:cNvPr id="3" name="Inhaltsplatzhalter 2"/>
          <p:cNvSpPr>
            <a:spLocks noGrp="1"/>
          </p:cNvSpPr>
          <p:nvPr>
            <p:ph sz="half" idx="1"/>
          </p:nvPr>
        </p:nvSpPr>
        <p:spPr/>
        <p:txBody>
          <a:bodyPr/>
          <a:lstStyle/>
          <a:p>
            <a:r>
              <a:rPr lang="de-DE" dirty="0" err="1" smtClean="0"/>
              <a:t>Machine-driven</a:t>
            </a:r>
            <a:r>
              <a:rPr lang="de-DE" dirty="0" smtClean="0"/>
              <a:t> </a:t>
            </a:r>
            <a:r>
              <a:rPr lang="de-DE" dirty="0" err="1" smtClean="0"/>
              <a:t>instruments</a:t>
            </a:r>
            <a:r>
              <a:rPr lang="de-DE" dirty="0" smtClean="0"/>
              <a:t> </a:t>
            </a:r>
            <a:r>
              <a:rPr lang="de-DE" dirty="0" err="1" smtClean="0"/>
              <a:t>with</a:t>
            </a:r>
            <a:r>
              <a:rPr lang="de-DE" dirty="0" smtClean="0"/>
              <a:t> </a:t>
            </a:r>
            <a:r>
              <a:rPr lang="de-DE" dirty="0" err="1" smtClean="0"/>
              <a:t>internal</a:t>
            </a:r>
            <a:r>
              <a:rPr lang="de-DE" dirty="0" smtClean="0"/>
              <a:t> </a:t>
            </a:r>
            <a:r>
              <a:rPr lang="de-DE" dirty="0" err="1" smtClean="0"/>
              <a:t>irrigation</a:t>
            </a:r>
            <a:endParaRPr lang="de-DE" dirty="0" smtClean="0"/>
          </a:p>
          <a:p>
            <a:r>
              <a:rPr lang="de-DE" dirty="0" smtClean="0"/>
              <a:t>Final </a:t>
            </a:r>
            <a:r>
              <a:rPr lang="de-DE" dirty="0" err="1" smtClean="0"/>
              <a:t>preparation</a:t>
            </a:r>
            <a:r>
              <a:rPr lang="de-DE" dirty="0" smtClean="0"/>
              <a:t> </a:t>
            </a:r>
            <a:r>
              <a:rPr lang="de-DE" dirty="0" err="1" smtClean="0"/>
              <a:t>by</a:t>
            </a:r>
            <a:r>
              <a:rPr lang="de-DE" dirty="0" smtClean="0"/>
              <a:t> </a:t>
            </a:r>
            <a:r>
              <a:rPr lang="de-DE" dirty="0" err="1" smtClean="0"/>
              <a:t>machine</a:t>
            </a:r>
            <a:r>
              <a:rPr lang="de-DE" dirty="0" smtClean="0"/>
              <a:t> </a:t>
            </a:r>
            <a:r>
              <a:rPr lang="de-DE" dirty="0" err="1" smtClean="0"/>
              <a:t>or</a:t>
            </a:r>
            <a:r>
              <a:rPr lang="de-DE" dirty="0" smtClean="0"/>
              <a:t> </a:t>
            </a:r>
            <a:r>
              <a:rPr lang="de-DE" dirty="0" err="1" smtClean="0"/>
              <a:t>by</a:t>
            </a:r>
            <a:r>
              <a:rPr lang="de-DE" dirty="0" smtClean="0"/>
              <a:t> </a:t>
            </a:r>
            <a:r>
              <a:rPr lang="de-DE" dirty="0" err="1" smtClean="0"/>
              <a:t>hand</a:t>
            </a:r>
            <a:endParaRPr lang="de-DE" dirty="0"/>
          </a:p>
        </p:txBody>
      </p:sp>
      <p:sp>
        <p:nvSpPr>
          <p:cNvPr id="17" name="Date Placeholder 16"/>
          <p:cNvSpPr>
            <a:spLocks noGrp="1"/>
          </p:cNvSpPr>
          <p:nvPr>
            <p:ph type="dt" sz="half" idx="4294967295"/>
          </p:nvPr>
        </p:nvSpPr>
        <p:spPr>
          <a:xfrm>
            <a:off x="842175" y="6498562"/>
            <a:ext cx="1037025" cy="176675"/>
          </a:xfrm>
        </p:spPr>
        <p:txBody>
          <a:bodyPr/>
          <a:lstStyle/>
          <a:p>
            <a:fld id="{D6489BC8-9D32-4000-9BAD-DE1D8C0E615B}" type="datetime1">
              <a:rPr lang="da-DK" smtClean="0"/>
              <a:t>24-01-2018</a:t>
            </a:fld>
            <a:endParaRPr lang="en-GB" dirty="0"/>
          </a:p>
        </p:txBody>
      </p:sp>
      <p:sp>
        <p:nvSpPr>
          <p:cNvPr id="18" name="Footer Placeholder 17"/>
          <p:cNvSpPr>
            <a:spLocks noGrp="1"/>
          </p:cNvSpPr>
          <p:nvPr>
            <p:ph type="ftr" sz="quarter" idx="4294967295"/>
          </p:nvPr>
        </p:nvSpPr>
        <p:spPr>
          <a:xfrm>
            <a:off x="2008574" y="6498562"/>
            <a:ext cx="3942963" cy="176675"/>
          </a:xfrm>
        </p:spPr>
        <p:txBody>
          <a:bodyPr/>
          <a:lstStyle/>
          <a:p>
            <a:r>
              <a:rPr lang="en-GB" smtClean="0"/>
              <a:t>Dentsply Sirona 2016</a:t>
            </a:r>
            <a:endParaRPr lang="en-GB" dirty="0"/>
          </a:p>
        </p:txBody>
      </p:sp>
      <p:sp>
        <p:nvSpPr>
          <p:cNvPr id="19" name="Slide Number Placeholder 18"/>
          <p:cNvSpPr>
            <a:spLocks noGrp="1"/>
          </p:cNvSpPr>
          <p:nvPr>
            <p:ph type="sldNum" sz="quarter" idx="4294967295"/>
          </p:nvPr>
        </p:nvSpPr>
        <p:spPr>
          <a:xfrm>
            <a:off x="330201" y="6498561"/>
            <a:ext cx="382599" cy="176675"/>
          </a:xfrm>
        </p:spPr>
        <p:txBody>
          <a:bodyPr/>
          <a:lstStyle/>
          <a:p>
            <a:fld id="{45D37B1E-C366-494F-A587-962AD9AABC83}" type="slidenum">
              <a:rPr lang="en-GB" smtClean="0"/>
              <a:pPr/>
              <a:t>22</a:t>
            </a:fld>
            <a:endParaRPr lang="en-GB" dirty="0"/>
          </a:p>
        </p:txBody>
      </p:sp>
      <p:sp>
        <p:nvSpPr>
          <p:cNvPr id="4" name="Rechteck 3"/>
          <p:cNvSpPr/>
          <p:nvPr/>
        </p:nvSpPr>
        <p:spPr>
          <a:xfrm>
            <a:off x="9444880" y="5075808"/>
            <a:ext cx="1501503" cy="815608"/>
          </a:xfrm>
          <a:prstGeom prst="rect">
            <a:avLst/>
          </a:prstGeom>
        </p:spPr>
        <p:txBody>
          <a:bodyPr wrap="square" lIns="0" tIns="0" rIns="0" bIns="0">
            <a:spAutoFit/>
          </a:bodyPr>
          <a:lstStyle/>
          <a:p>
            <a:pPr marL="179388" indent="-179388" algn="l">
              <a:lnSpc>
                <a:spcPct val="100000"/>
              </a:lnSpc>
              <a:spcAft>
                <a:spcPts val="600"/>
              </a:spcAft>
              <a:tabLst>
                <a:tab pos="179388" algn="l"/>
              </a:tabLst>
            </a:pPr>
            <a:r>
              <a:rPr lang="de-DE" sz="1200" dirty="0" smtClean="0">
                <a:solidFill>
                  <a:schemeClr val="tx2"/>
                </a:solidFill>
              </a:rPr>
              <a:t>*	</a:t>
            </a:r>
            <a:r>
              <a:rPr lang="de-DE" sz="1200" dirty="0" err="1" smtClean="0">
                <a:solidFill>
                  <a:schemeClr val="tx2"/>
                </a:solidFill>
              </a:rPr>
              <a:t>From</a:t>
            </a:r>
            <a:r>
              <a:rPr lang="de-DE" sz="1200" dirty="0" smtClean="0">
                <a:solidFill>
                  <a:schemeClr val="tx2"/>
                </a:solidFill>
              </a:rPr>
              <a:t> 2 mm in D IV </a:t>
            </a:r>
            <a:r>
              <a:rPr lang="de-DE" sz="1200" dirty="0" err="1" smtClean="0">
                <a:solidFill>
                  <a:schemeClr val="tx2"/>
                </a:solidFill>
              </a:rPr>
              <a:t>to</a:t>
            </a:r>
            <a:r>
              <a:rPr lang="de-DE" sz="1200" dirty="0" smtClean="0">
                <a:solidFill>
                  <a:schemeClr val="tx2"/>
                </a:solidFill>
              </a:rPr>
              <a:t> 6 mm in D I</a:t>
            </a:r>
          </a:p>
          <a:p>
            <a:pPr marL="179388" indent="-179388" algn="l">
              <a:lnSpc>
                <a:spcPct val="100000"/>
              </a:lnSpc>
              <a:spcAft>
                <a:spcPts val="600"/>
              </a:spcAft>
              <a:tabLst>
                <a:tab pos="179388" algn="l"/>
              </a:tabLst>
            </a:pPr>
            <a:r>
              <a:rPr lang="de-DE" sz="1200" dirty="0" smtClean="0">
                <a:solidFill>
                  <a:schemeClr val="tx2"/>
                </a:solidFill>
              </a:rPr>
              <a:t>**	</a:t>
            </a:r>
            <a:r>
              <a:rPr lang="de-DE" sz="1200" dirty="0" err="1" smtClean="0">
                <a:solidFill>
                  <a:schemeClr val="tx2"/>
                </a:solidFill>
              </a:rPr>
              <a:t>Only</a:t>
            </a:r>
            <a:r>
              <a:rPr lang="de-DE" sz="1200" dirty="0" smtClean="0">
                <a:solidFill>
                  <a:schemeClr val="tx2"/>
                </a:solidFill>
              </a:rPr>
              <a:t> in </a:t>
            </a:r>
            <a:r>
              <a:rPr lang="de-DE" sz="1200" dirty="0" err="1" smtClean="0">
                <a:solidFill>
                  <a:schemeClr val="tx2"/>
                </a:solidFill>
              </a:rPr>
              <a:t>very</a:t>
            </a:r>
            <a:r>
              <a:rPr lang="de-DE" sz="1200" dirty="0" smtClean="0">
                <a:solidFill>
                  <a:schemeClr val="tx2"/>
                </a:solidFill>
              </a:rPr>
              <a:t> </a:t>
            </a:r>
            <a:r>
              <a:rPr lang="de-DE" sz="1200" dirty="0" err="1" smtClean="0">
                <a:solidFill>
                  <a:schemeClr val="tx2"/>
                </a:solidFill>
              </a:rPr>
              <a:t>dense</a:t>
            </a:r>
            <a:r>
              <a:rPr lang="de-DE" sz="1200" dirty="0" smtClean="0">
                <a:solidFill>
                  <a:schemeClr val="tx2"/>
                </a:solidFill>
              </a:rPr>
              <a:t> D I </a:t>
            </a:r>
            <a:r>
              <a:rPr lang="de-DE" sz="1200" dirty="0" err="1" smtClean="0">
                <a:solidFill>
                  <a:schemeClr val="tx2"/>
                </a:solidFill>
              </a:rPr>
              <a:t>bone</a:t>
            </a:r>
            <a:endParaRPr lang="de-DE" sz="1200" dirty="0" smtClean="0">
              <a:solidFill>
                <a:schemeClr val="tx2"/>
              </a:solidFill>
            </a:endParaRPr>
          </a:p>
        </p:txBody>
      </p:sp>
      <p:pic>
        <p:nvPicPr>
          <p:cNvPr id="5" name="Picture 1" descr="T:\Marketing Global\XiVE FRIALIT FRIOS\Präsentationen\Basispräsentation\TTT\Bilder\Surgical steps.jpg"/>
          <p:cNvPicPr>
            <a:picLocks noChangeAspect="1" noChangeArrowheads="1"/>
          </p:cNvPicPr>
          <p:nvPr/>
        </p:nvPicPr>
        <p:blipFill rotWithShape="1">
          <a:blip r:embed="rId3" cstate="print"/>
          <a:srcRect l="6890" t="7037" r="5319" b="2919"/>
          <a:stretch/>
        </p:blipFill>
        <p:spPr bwMode="auto">
          <a:xfrm>
            <a:off x="1354138" y="2515254"/>
            <a:ext cx="8005477" cy="3470758"/>
          </a:xfrm>
          <a:prstGeom prst="rect">
            <a:avLst/>
          </a:prstGeom>
          <a:solidFill>
            <a:schemeClr val="bg1"/>
          </a:solidFill>
          <a:ln w="9525">
            <a:noFill/>
          </a:ln>
          <a:effectLst/>
        </p:spPr>
      </p:pic>
      <p:grpSp>
        <p:nvGrpSpPr>
          <p:cNvPr id="6" name="Gruppieren 5"/>
          <p:cNvGrpSpPr/>
          <p:nvPr/>
        </p:nvGrpSpPr>
        <p:grpSpPr>
          <a:xfrm>
            <a:off x="1219199" y="5454382"/>
            <a:ext cx="7803823" cy="447583"/>
            <a:chOff x="903814" y="3794882"/>
            <a:chExt cx="5596063" cy="591099"/>
          </a:xfrm>
        </p:grpSpPr>
        <p:sp>
          <p:nvSpPr>
            <p:cNvPr id="7" name="Rechteck 6"/>
            <p:cNvSpPr/>
            <p:nvPr/>
          </p:nvSpPr>
          <p:spPr>
            <a:xfrm>
              <a:off x="1537430" y="3837255"/>
              <a:ext cx="733511" cy="548726"/>
            </a:xfrm>
            <a:prstGeom prst="rect">
              <a:avLst/>
            </a:prstGeom>
          </p:spPr>
          <p:txBody>
            <a:bodyPr wrap="square">
              <a:spAutoFit/>
            </a:bodyPr>
            <a:lstStyle/>
            <a:p>
              <a:pPr algn="ctr"/>
              <a:r>
                <a:rPr lang="de-DE" sz="1050" dirty="0" smtClean="0"/>
                <a:t>Twist Drill </a:t>
              </a:r>
            </a:p>
            <a:p>
              <a:pPr algn="ctr"/>
              <a:r>
                <a:rPr lang="de-DE" sz="1050" dirty="0" smtClean="0"/>
                <a:t>D 2.0</a:t>
              </a:r>
              <a:endParaRPr lang="de-DE" sz="1050" dirty="0"/>
            </a:p>
          </p:txBody>
        </p:sp>
        <p:sp>
          <p:nvSpPr>
            <p:cNvPr id="8" name="Rechteck 7"/>
            <p:cNvSpPr/>
            <p:nvPr/>
          </p:nvSpPr>
          <p:spPr>
            <a:xfrm>
              <a:off x="903814" y="3818166"/>
              <a:ext cx="576371" cy="548726"/>
            </a:xfrm>
            <a:prstGeom prst="rect">
              <a:avLst/>
            </a:prstGeom>
          </p:spPr>
          <p:txBody>
            <a:bodyPr wrap="square">
              <a:spAutoFit/>
            </a:bodyPr>
            <a:lstStyle/>
            <a:p>
              <a:pPr algn="ctr"/>
              <a:r>
                <a:rPr lang="de-DE" sz="1050" dirty="0" err="1" smtClean="0"/>
                <a:t>Round</a:t>
              </a:r>
              <a:r>
                <a:rPr lang="de-DE" sz="1050" dirty="0" smtClean="0"/>
                <a:t> Drill </a:t>
              </a:r>
            </a:p>
          </p:txBody>
        </p:sp>
        <p:sp>
          <p:nvSpPr>
            <p:cNvPr id="9" name="Rechteck 8"/>
            <p:cNvSpPr/>
            <p:nvPr/>
          </p:nvSpPr>
          <p:spPr>
            <a:xfrm>
              <a:off x="2156021" y="3818166"/>
              <a:ext cx="578429" cy="548726"/>
            </a:xfrm>
            <a:prstGeom prst="rect">
              <a:avLst/>
            </a:prstGeom>
          </p:spPr>
          <p:txBody>
            <a:bodyPr wrap="none">
              <a:spAutoFit/>
            </a:bodyPr>
            <a:lstStyle/>
            <a:p>
              <a:pPr algn="ctr"/>
              <a:r>
                <a:rPr lang="de-DE" sz="1050" dirty="0" smtClean="0"/>
                <a:t>Twist Drill </a:t>
              </a:r>
            </a:p>
            <a:p>
              <a:pPr algn="ctr"/>
              <a:r>
                <a:rPr lang="de-DE" sz="1050" dirty="0" smtClean="0"/>
                <a:t>D 3.0</a:t>
              </a:r>
              <a:endParaRPr lang="de-DE" sz="1050" dirty="0"/>
            </a:p>
          </p:txBody>
        </p:sp>
        <p:sp>
          <p:nvSpPr>
            <p:cNvPr id="10" name="Rechteck 9"/>
            <p:cNvSpPr/>
            <p:nvPr/>
          </p:nvSpPr>
          <p:spPr>
            <a:xfrm>
              <a:off x="2655954" y="3818166"/>
              <a:ext cx="578429" cy="548726"/>
            </a:xfrm>
            <a:prstGeom prst="rect">
              <a:avLst/>
            </a:prstGeom>
          </p:spPr>
          <p:txBody>
            <a:bodyPr wrap="none">
              <a:spAutoFit/>
            </a:bodyPr>
            <a:lstStyle/>
            <a:p>
              <a:pPr algn="ctr"/>
              <a:r>
                <a:rPr lang="de-DE" sz="1050" dirty="0" smtClean="0"/>
                <a:t>Twist Drill </a:t>
              </a:r>
            </a:p>
            <a:p>
              <a:pPr algn="ctr"/>
              <a:r>
                <a:rPr lang="de-DE" sz="1050" dirty="0" smtClean="0"/>
                <a:t>D 3.4</a:t>
              </a:r>
              <a:endParaRPr lang="de-DE" sz="1050" dirty="0"/>
            </a:p>
          </p:txBody>
        </p:sp>
        <p:sp>
          <p:nvSpPr>
            <p:cNvPr id="11" name="Rechteck 10"/>
            <p:cNvSpPr/>
            <p:nvPr/>
          </p:nvSpPr>
          <p:spPr>
            <a:xfrm>
              <a:off x="3241163" y="3818165"/>
              <a:ext cx="578429" cy="548726"/>
            </a:xfrm>
            <a:prstGeom prst="rect">
              <a:avLst/>
            </a:prstGeom>
          </p:spPr>
          <p:txBody>
            <a:bodyPr wrap="none">
              <a:spAutoFit/>
            </a:bodyPr>
            <a:lstStyle/>
            <a:p>
              <a:pPr algn="ctr"/>
              <a:r>
                <a:rPr lang="de-DE" sz="1050" dirty="0" smtClean="0"/>
                <a:t>Twist Drill </a:t>
              </a:r>
            </a:p>
            <a:p>
              <a:pPr algn="ctr"/>
              <a:r>
                <a:rPr lang="de-DE" sz="1050" dirty="0" smtClean="0"/>
                <a:t>D 3.8</a:t>
              </a:r>
              <a:endParaRPr lang="de-DE" sz="1050" dirty="0"/>
            </a:p>
          </p:txBody>
        </p:sp>
        <p:sp>
          <p:nvSpPr>
            <p:cNvPr id="12" name="Rechteck 11"/>
            <p:cNvSpPr/>
            <p:nvPr/>
          </p:nvSpPr>
          <p:spPr>
            <a:xfrm>
              <a:off x="3780736" y="3818166"/>
              <a:ext cx="578429" cy="548726"/>
            </a:xfrm>
            <a:prstGeom prst="rect">
              <a:avLst/>
            </a:prstGeom>
          </p:spPr>
          <p:txBody>
            <a:bodyPr wrap="none">
              <a:spAutoFit/>
            </a:bodyPr>
            <a:lstStyle/>
            <a:p>
              <a:pPr algn="ctr"/>
              <a:r>
                <a:rPr lang="de-DE" sz="1050" dirty="0" smtClean="0"/>
                <a:t>Twist Drill </a:t>
              </a:r>
            </a:p>
            <a:p>
              <a:pPr algn="ctr"/>
              <a:r>
                <a:rPr lang="de-DE" sz="1050" dirty="0" smtClean="0"/>
                <a:t>D 4.5</a:t>
              </a:r>
              <a:endParaRPr lang="de-DE" sz="1050" dirty="0"/>
            </a:p>
          </p:txBody>
        </p:sp>
        <p:sp>
          <p:nvSpPr>
            <p:cNvPr id="13" name="Rechteck 12"/>
            <p:cNvSpPr/>
            <p:nvPr/>
          </p:nvSpPr>
          <p:spPr>
            <a:xfrm>
              <a:off x="4390393" y="3818166"/>
              <a:ext cx="578429" cy="548726"/>
            </a:xfrm>
            <a:prstGeom prst="rect">
              <a:avLst/>
            </a:prstGeom>
          </p:spPr>
          <p:txBody>
            <a:bodyPr wrap="none">
              <a:spAutoFit/>
            </a:bodyPr>
            <a:lstStyle/>
            <a:p>
              <a:pPr algn="ctr"/>
              <a:r>
                <a:rPr lang="de-DE" sz="1050" dirty="0" smtClean="0"/>
                <a:t>Twist Drill </a:t>
              </a:r>
            </a:p>
            <a:p>
              <a:pPr algn="ctr"/>
              <a:r>
                <a:rPr lang="de-DE" sz="1050" dirty="0" smtClean="0"/>
                <a:t>D 5.5</a:t>
              </a:r>
              <a:endParaRPr lang="de-DE" sz="1050" dirty="0"/>
            </a:p>
          </p:txBody>
        </p:sp>
        <p:sp>
          <p:nvSpPr>
            <p:cNvPr id="14" name="Rechteck 13"/>
            <p:cNvSpPr/>
            <p:nvPr/>
          </p:nvSpPr>
          <p:spPr>
            <a:xfrm>
              <a:off x="4869619" y="3794882"/>
              <a:ext cx="674987" cy="548726"/>
            </a:xfrm>
            <a:prstGeom prst="rect">
              <a:avLst/>
            </a:prstGeom>
          </p:spPr>
          <p:txBody>
            <a:bodyPr wrap="none">
              <a:spAutoFit/>
            </a:bodyPr>
            <a:lstStyle/>
            <a:p>
              <a:pPr algn="ctr"/>
              <a:r>
                <a:rPr lang="de-DE" sz="1050" dirty="0" smtClean="0"/>
                <a:t>Twist Drill*</a:t>
              </a:r>
            </a:p>
            <a:p>
              <a:pPr algn="ctr"/>
              <a:r>
                <a:rPr lang="de-DE" sz="1050" dirty="0" err="1" smtClean="0"/>
                <a:t>crestal</a:t>
              </a:r>
              <a:r>
                <a:rPr lang="de-DE" sz="1050" dirty="0" smtClean="0"/>
                <a:t> D 5.5</a:t>
              </a:r>
              <a:endParaRPr lang="de-DE" sz="1050" dirty="0"/>
            </a:p>
          </p:txBody>
        </p:sp>
        <p:sp>
          <p:nvSpPr>
            <p:cNvPr id="15" name="Rechteck 14"/>
            <p:cNvSpPr/>
            <p:nvPr/>
          </p:nvSpPr>
          <p:spPr>
            <a:xfrm>
              <a:off x="5607059" y="3818166"/>
              <a:ext cx="374967" cy="548726"/>
            </a:xfrm>
            <a:prstGeom prst="rect">
              <a:avLst/>
            </a:prstGeom>
          </p:spPr>
          <p:txBody>
            <a:bodyPr wrap="none">
              <a:spAutoFit/>
            </a:bodyPr>
            <a:lstStyle/>
            <a:p>
              <a:pPr algn="ctr"/>
              <a:r>
                <a:rPr lang="de-DE" sz="1050" dirty="0" err="1" smtClean="0"/>
                <a:t>Tap</a:t>
              </a:r>
              <a:r>
                <a:rPr lang="de-DE" sz="1050" dirty="0" smtClean="0"/>
                <a:t>**</a:t>
              </a:r>
            </a:p>
            <a:p>
              <a:pPr algn="ctr"/>
              <a:r>
                <a:rPr lang="de-DE" sz="1050" dirty="0" smtClean="0"/>
                <a:t>D 5.5</a:t>
              </a:r>
              <a:endParaRPr lang="de-DE" sz="1050" dirty="0"/>
            </a:p>
          </p:txBody>
        </p:sp>
        <p:sp>
          <p:nvSpPr>
            <p:cNvPr id="16" name="Rechteck 15"/>
            <p:cNvSpPr/>
            <p:nvPr/>
          </p:nvSpPr>
          <p:spPr>
            <a:xfrm>
              <a:off x="6088125" y="3818166"/>
              <a:ext cx="411752" cy="548726"/>
            </a:xfrm>
            <a:prstGeom prst="rect">
              <a:avLst/>
            </a:prstGeom>
          </p:spPr>
          <p:txBody>
            <a:bodyPr wrap="none">
              <a:spAutoFit/>
            </a:bodyPr>
            <a:lstStyle/>
            <a:p>
              <a:pPr algn="ctr"/>
              <a:r>
                <a:rPr lang="de-DE" sz="1050" dirty="0" smtClean="0"/>
                <a:t>Xive S</a:t>
              </a:r>
            </a:p>
            <a:p>
              <a:pPr algn="ctr"/>
              <a:r>
                <a:rPr lang="de-DE" sz="1050" dirty="0" smtClean="0"/>
                <a:t>D 5.5</a:t>
              </a:r>
              <a:endParaRPr lang="de-DE" sz="1050" dirty="0"/>
            </a:p>
          </p:txBody>
        </p:sp>
      </p:grpSp>
    </p:spTree>
    <p:extLst>
      <p:ext uri="{BB962C8B-B14F-4D97-AF65-F5344CB8AC3E}">
        <p14:creationId xmlns:p14="http://schemas.microsoft.com/office/powerpoint/2010/main" val="3438707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60" t="-4092" r="15465" b="6117"/>
          <a:stretch/>
        </p:blipFill>
        <p:spPr>
          <a:xfrm rot="864511">
            <a:off x="7676319" y="-143322"/>
            <a:ext cx="4124308" cy="4757046"/>
          </a:xfrm>
          <a:prstGeom prst="rect">
            <a:avLst/>
          </a:prstGeom>
        </p:spPr>
      </p:pic>
      <p:pic>
        <p:nvPicPr>
          <p:cNvPr id="5" name="Picture 6"/>
          <p:cNvPicPr>
            <a:picLocks noChangeAspect="1" noChangeArrowheads="1"/>
          </p:cNvPicPr>
          <p:nvPr/>
        </p:nvPicPr>
        <p:blipFill rotWithShape="1">
          <a:blip r:embed="rId4" cstate="print"/>
          <a:srcRect l="4992"/>
          <a:stretch/>
        </p:blipFill>
        <p:spPr bwMode="gray">
          <a:xfrm>
            <a:off x="4416248" y="3276601"/>
            <a:ext cx="3359504" cy="2565534"/>
          </a:xfrm>
          <a:prstGeom prst="roundRect">
            <a:avLst>
              <a:gd name="adj" fmla="val 16667"/>
            </a:avLst>
          </a:prstGeom>
          <a:ln>
            <a:noFill/>
          </a:ln>
          <a:effectLst/>
        </p:spPr>
      </p:pic>
      <p:sp>
        <p:nvSpPr>
          <p:cNvPr id="2" name="Title 1"/>
          <p:cNvSpPr>
            <a:spLocks noGrp="1"/>
          </p:cNvSpPr>
          <p:nvPr>
            <p:ph type="title"/>
          </p:nvPr>
        </p:nvSpPr>
        <p:spPr/>
        <p:txBody>
          <a:bodyPr/>
          <a:lstStyle/>
          <a:p>
            <a:r>
              <a:rPr lang="sv-SE" smtClean="0"/>
              <a:t>Surgical kits</a:t>
            </a:r>
            <a:endParaRPr lang="sv-SE" dirty="0"/>
          </a:p>
        </p:txBody>
      </p:sp>
      <p:sp>
        <p:nvSpPr>
          <p:cNvPr id="3" name="Content Placeholder 2"/>
          <p:cNvSpPr>
            <a:spLocks noGrp="1"/>
          </p:cNvSpPr>
          <p:nvPr>
            <p:ph sz="half" idx="1"/>
          </p:nvPr>
        </p:nvSpPr>
        <p:spPr/>
        <p:txBody>
          <a:bodyPr/>
          <a:lstStyle/>
          <a:p>
            <a:r>
              <a:rPr lang="en-US" dirty="0" smtClean="0"/>
              <a:t>Modular light plastic trays </a:t>
            </a:r>
          </a:p>
          <a:p>
            <a:r>
              <a:rPr lang="en-US" dirty="0" smtClean="0"/>
              <a:t>Easily accessible</a:t>
            </a:r>
          </a:p>
          <a:p>
            <a:r>
              <a:rPr lang="en-US" dirty="0" smtClean="0"/>
              <a:t>All instruments are securely held </a:t>
            </a:r>
            <a:br>
              <a:rPr lang="en-US" dirty="0" smtClean="0"/>
            </a:br>
            <a:r>
              <a:rPr lang="en-US" dirty="0" smtClean="0"/>
              <a:t>in silicone holders</a:t>
            </a:r>
          </a:p>
          <a:p>
            <a:r>
              <a:rPr lang="en-US" dirty="0" smtClean="0"/>
              <a:t>Three different versions</a:t>
            </a:r>
          </a:p>
          <a:p>
            <a:pPr lvl="1"/>
            <a:r>
              <a:rPr lang="en-US" dirty="0" smtClean="0"/>
              <a:t>D3.0 Kit</a:t>
            </a:r>
          </a:p>
          <a:p>
            <a:pPr lvl="1"/>
            <a:r>
              <a:rPr lang="en-US" dirty="0" smtClean="0"/>
              <a:t>D3.0 – 3.8 Kit</a:t>
            </a:r>
          </a:p>
          <a:p>
            <a:pPr lvl="1"/>
            <a:r>
              <a:rPr lang="en-US" dirty="0" smtClean="0"/>
              <a:t>D3.0 – 5.5 Kit </a:t>
            </a:r>
          </a:p>
          <a:p>
            <a:pPr lvl="1"/>
            <a:endParaRPr lang="en-US" dirty="0" smtClean="0"/>
          </a:p>
          <a:p>
            <a:pPr lvl="1"/>
            <a:endParaRPr lang="en-US" dirty="0" smtClean="0"/>
          </a:p>
          <a:p>
            <a:endParaRPr lang="en-US" dirty="0" smtClean="0"/>
          </a:p>
          <a:p>
            <a:endParaRPr lang="sv-SE" dirty="0"/>
          </a:p>
        </p:txBody>
      </p:sp>
      <p:sp>
        <p:nvSpPr>
          <p:cNvPr id="6" name="Date Placeholder 5"/>
          <p:cNvSpPr>
            <a:spLocks noGrp="1"/>
          </p:cNvSpPr>
          <p:nvPr>
            <p:ph type="dt" sz="half" idx="4294967295"/>
          </p:nvPr>
        </p:nvSpPr>
        <p:spPr>
          <a:xfrm>
            <a:off x="842175" y="6498562"/>
            <a:ext cx="1037025" cy="176675"/>
          </a:xfrm>
        </p:spPr>
        <p:txBody>
          <a:bodyPr/>
          <a:lstStyle/>
          <a:p>
            <a:fld id="{07CE8234-80AF-4123-A960-4F909D00DC86}" type="datetime1">
              <a:rPr lang="da-DK" smtClean="0"/>
              <a:t>24-01-2018</a:t>
            </a:fld>
            <a:endParaRPr lang="en-GB" dirty="0"/>
          </a:p>
        </p:txBody>
      </p:sp>
      <p:sp>
        <p:nvSpPr>
          <p:cNvPr id="7" name="Footer Placeholder 6"/>
          <p:cNvSpPr>
            <a:spLocks noGrp="1"/>
          </p:cNvSpPr>
          <p:nvPr>
            <p:ph type="ftr" sz="quarter" idx="4294967295"/>
          </p:nvPr>
        </p:nvSpPr>
        <p:spPr>
          <a:xfrm>
            <a:off x="2008574" y="6498562"/>
            <a:ext cx="3942963" cy="176675"/>
          </a:xfrm>
        </p:spPr>
        <p:txBody>
          <a:bodyPr/>
          <a:lstStyle/>
          <a:p>
            <a:r>
              <a:rPr lang="en-GB" smtClean="0"/>
              <a:t>Dentsply Sirona 2016</a:t>
            </a:r>
            <a:endParaRPr lang="en-GB" dirty="0"/>
          </a:p>
        </p:txBody>
      </p:sp>
      <p:sp>
        <p:nvSpPr>
          <p:cNvPr id="8" name="Slide Number Placeholder 7"/>
          <p:cNvSpPr>
            <a:spLocks noGrp="1"/>
          </p:cNvSpPr>
          <p:nvPr>
            <p:ph type="sldNum" sz="quarter" idx="4294967295"/>
          </p:nvPr>
        </p:nvSpPr>
        <p:spPr>
          <a:xfrm>
            <a:off x="330201" y="6498561"/>
            <a:ext cx="382599" cy="176675"/>
          </a:xfrm>
        </p:spPr>
        <p:txBody>
          <a:bodyPr/>
          <a:lstStyle/>
          <a:p>
            <a:fld id="{45D37B1E-C366-494F-A587-962AD9AABC83}" type="slidenum">
              <a:rPr lang="en-GB" smtClean="0"/>
              <a:pPr/>
              <a:t>23</a:t>
            </a:fld>
            <a:endParaRPr lang="en-GB" dirty="0"/>
          </a:p>
        </p:txBody>
      </p:sp>
    </p:spTree>
    <p:extLst>
      <p:ext uri="{BB962C8B-B14F-4D97-AF65-F5344CB8AC3E}">
        <p14:creationId xmlns:p14="http://schemas.microsoft.com/office/powerpoint/2010/main" val="1825613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descr="T:\Clinical Research and Education\Scientific Department\TEAM_XiVE_FRIALIT\XiVE Bildmaterial\CD.neu\XiVE\Basics\X_Prosth.jpg"/>
          <p:cNvPicPr>
            <a:picLocks noChangeAspect="1" noChangeArrowheads="1"/>
          </p:cNvPicPr>
          <p:nvPr/>
        </p:nvPicPr>
        <p:blipFill rotWithShape="1">
          <a:blip r:embed="rId3" cstate="screen"/>
          <a:srcRect l="2137" t="3462" r="4111"/>
          <a:stretch/>
        </p:blipFill>
        <p:spPr bwMode="auto">
          <a:xfrm>
            <a:off x="6217708" y="873136"/>
            <a:ext cx="4944277" cy="5223971"/>
          </a:xfrm>
          <a:prstGeom prst="rect">
            <a:avLst/>
          </a:prstGeom>
          <a:solidFill>
            <a:schemeClr val="bg1"/>
          </a:solidFill>
          <a:ln w="9525">
            <a:noFill/>
          </a:ln>
          <a:effectLst/>
        </p:spPr>
      </p:pic>
      <p:pic>
        <p:nvPicPr>
          <p:cNvPr id="17" name="Picture 2" descr="W:\MediaAssets\XiVE\Produktfotos\Prosthetics\Esthetic\Locator\21_Locato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548" t="21452" r="62545" b="5576"/>
          <a:stretch/>
        </p:blipFill>
        <p:spPr bwMode="auto">
          <a:xfrm>
            <a:off x="6406827" y="3550523"/>
            <a:ext cx="363014" cy="8474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W:\MediaAssets\SmartFix\xive 304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3809" y="3439223"/>
            <a:ext cx="713969" cy="113899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en-US" smtClean="0"/>
              <a:t>Prosthetic versatility</a:t>
            </a:r>
            <a:endParaRPr lang="de-DE" dirty="0"/>
          </a:p>
        </p:txBody>
      </p:sp>
      <p:sp>
        <p:nvSpPr>
          <p:cNvPr id="3" name="Inhaltsplatzhalter 2"/>
          <p:cNvSpPr>
            <a:spLocks noGrp="1"/>
          </p:cNvSpPr>
          <p:nvPr>
            <p:ph sz="half" idx="1"/>
          </p:nvPr>
        </p:nvSpPr>
        <p:spPr/>
        <p:txBody>
          <a:bodyPr/>
          <a:lstStyle/>
          <a:p>
            <a:r>
              <a:rPr lang="de-DE" dirty="0" err="1" smtClean="0"/>
              <a:t>Comprehensive</a:t>
            </a:r>
            <a:r>
              <a:rPr lang="de-DE" dirty="0" smtClean="0"/>
              <a:t> </a:t>
            </a:r>
            <a:r>
              <a:rPr lang="de-DE" dirty="0" err="1" smtClean="0"/>
              <a:t>range</a:t>
            </a:r>
            <a:r>
              <a:rPr lang="de-DE" dirty="0" smtClean="0"/>
              <a:t> </a:t>
            </a:r>
            <a:r>
              <a:rPr lang="de-DE" dirty="0" err="1" smtClean="0"/>
              <a:t>of</a:t>
            </a:r>
            <a:r>
              <a:rPr lang="de-DE" dirty="0" smtClean="0"/>
              <a:t> </a:t>
            </a:r>
            <a:br>
              <a:rPr lang="de-DE" dirty="0" smtClean="0"/>
            </a:br>
            <a:r>
              <a:rPr lang="de-DE" dirty="0" err="1" smtClean="0"/>
              <a:t>prosthetic</a:t>
            </a:r>
            <a:r>
              <a:rPr lang="de-DE" dirty="0" smtClean="0"/>
              <a:t> </a:t>
            </a:r>
            <a:r>
              <a:rPr lang="de-DE" dirty="0" err="1" smtClean="0"/>
              <a:t>solutions</a:t>
            </a:r>
            <a:r>
              <a:rPr lang="de-DE" dirty="0" smtClean="0"/>
              <a:t/>
            </a:r>
            <a:br>
              <a:rPr lang="de-DE" dirty="0" smtClean="0"/>
            </a:br>
            <a:endParaRPr lang="de-DE" dirty="0" smtClean="0"/>
          </a:p>
          <a:p>
            <a:r>
              <a:rPr lang="de-DE" dirty="0" err="1" smtClean="0"/>
              <a:t>Individualized</a:t>
            </a:r>
            <a:r>
              <a:rPr lang="de-DE" dirty="0" smtClean="0"/>
              <a:t> </a:t>
            </a:r>
            <a:r>
              <a:rPr lang="de-DE" dirty="0" err="1" smtClean="0"/>
              <a:t>contouring</a:t>
            </a:r>
            <a:r>
              <a:rPr lang="de-DE" dirty="0" smtClean="0"/>
              <a:t> </a:t>
            </a:r>
            <a:br>
              <a:rPr lang="de-DE" dirty="0" smtClean="0"/>
            </a:br>
            <a:r>
              <a:rPr lang="de-DE" dirty="0" err="1" smtClean="0"/>
              <a:t>of</a:t>
            </a:r>
            <a:r>
              <a:rPr lang="de-DE" dirty="0" smtClean="0"/>
              <a:t> </a:t>
            </a:r>
            <a:r>
              <a:rPr lang="de-DE" dirty="0" err="1" smtClean="0"/>
              <a:t>the</a:t>
            </a:r>
            <a:r>
              <a:rPr lang="de-DE" dirty="0" smtClean="0"/>
              <a:t> </a:t>
            </a:r>
            <a:r>
              <a:rPr lang="de-DE" dirty="0" err="1" smtClean="0"/>
              <a:t>emergence</a:t>
            </a:r>
            <a:r>
              <a:rPr lang="de-DE" dirty="0" smtClean="0"/>
              <a:t> </a:t>
            </a:r>
            <a:r>
              <a:rPr lang="de-DE" dirty="0" err="1" smtClean="0"/>
              <a:t>profile</a:t>
            </a:r>
            <a:r>
              <a:rPr lang="de-DE" dirty="0" smtClean="0"/>
              <a:t/>
            </a:r>
            <a:br>
              <a:rPr lang="de-DE" dirty="0" smtClean="0"/>
            </a:br>
            <a:endParaRPr lang="de-DE" dirty="0" smtClean="0"/>
          </a:p>
          <a:p>
            <a:r>
              <a:rPr lang="de-DE" dirty="0" smtClean="0"/>
              <a:t>Premium </a:t>
            </a:r>
            <a:r>
              <a:rPr lang="de-DE" dirty="0" err="1" smtClean="0"/>
              <a:t>and</a:t>
            </a:r>
            <a:r>
              <a:rPr lang="de-DE" dirty="0" smtClean="0"/>
              <a:t> </a:t>
            </a:r>
            <a:r>
              <a:rPr lang="de-DE" dirty="0" err="1" smtClean="0"/>
              <a:t>cost-effective</a:t>
            </a:r>
            <a:r>
              <a:rPr lang="de-DE" dirty="0" smtClean="0"/>
              <a:t> </a:t>
            </a:r>
            <a:br>
              <a:rPr lang="de-DE" dirty="0" smtClean="0"/>
            </a:br>
            <a:r>
              <a:rPr lang="de-DE" dirty="0" err="1" smtClean="0"/>
              <a:t>full</a:t>
            </a:r>
            <a:r>
              <a:rPr lang="de-DE" dirty="0" smtClean="0"/>
              <a:t> </a:t>
            </a:r>
            <a:r>
              <a:rPr lang="de-DE" dirty="0" err="1" smtClean="0"/>
              <a:t>arch</a:t>
            </a:r>
            <a:r>
              <a:rPr lang="de-DE" dirty="0" smtClean="0"/>
              <a:t> </a:t>
            </a:r>
            <a:r>
              <a:rPr lang="de-DE" dirty="0" err="1" smtClean="0"/>
              <a:t>restorations</a:t>
            </a:r>
            <a:r>
              <a:rPr lang="de-DE" dirty="0" smtClean="0"/>
              <a:t/>
            </a:r>
            <a:br>
              <a:rPr lang="de-DE" dirty="0" smtClean="0"/>
            </a:br>
            <a:endParaRPr lang="de-DE" dirty="0" smtClean="0"/>
          </a:p>
          <a:p>
            <a:r>
              <a:rPr lang="de-DE" dirty="0" smtClean="0"/>
              <a:t>Color-</a:t>
            </a:r>
            <a:r>
              <a:rPr lang="de-DE" dirty="0" err="1" smtClean="0"/>
              <a:t>coded</a:t>
            </a:r>
            <a:r>
              <a:rPr lang="de-DE" dirty="0" smtClean="0"/>
              <a:t> </a:t>
            </a:r>
            <a:r>
              <a:rPr lang="de-DE" dirty="0" err="1" smtClean="0"/>
              <a:t>components</a:t>
            </a:r>
            <a:endParaRPr lang="de-DE" dirty="0"/>
          </a:p>
        </p:txBody>
      </p:sp>
      <p:sp>
        <p:nvSpPr>
          <p:cNvPr id="4" name="Date Placeholder 3"/>
          <p:cNvSpPr>
            <a:spLocks noGrp="1"/>
          </p:cNvSpPr>
          <p:nvPr>
            <p:ph type="dt" sz="half" idx="4294967295"/>
          </p:nvPr>
        </p:nvSpPr>
        <p:spPr>
          <a:xfrm>
            <a:off x="842175" y="6498562"/>
            <a:ext cx="1037025" cy="176675"/>
          </a:xfrm>
        </p:spPr>
        <p:txBody>
          <a:bodyPr/>
          <a:lstStyle/>
          <a:p>
            <a:fld id="{5105310F-3F43-4A1A-AB23-695FD28CC60E}" type="datetime1">
              <a:rPr lang="da-DK" smtClean="0"/>
              <a:t>24-01-2018</a:t>
            </a:fld>
            <a:endParaRPr lang="en-GB" dirty="0"/>
          </a:p>
        </p:txBody>
      </p:sp>
      <p:sp>
        <p:nvSpPr>
          <p:cNvPr id="5" name="Footer Placeholder 4"/>
          <p:cNvSpPr>
            <a:spLocks noGrp="1"/>
          </p:cNvSpPr>
          <p:nvPr>
            <p:ph type="ftr" sz="quarter" idx="4294967295"/>
          </p:nvPr>
        </p:nvSpPr>
        <p:spPr>
          <a:xfrm>
            <a:off x="2008574" y="6498562"/>
            <a:ext cx="3942963" cy="176675"/>
          </a:xfrm>
        </p:spPr>
        <p:txBody>
          <a:bodyPr/>
          <a:lstStyle/>
          <a:p>
            <a:r>
              <a:rPr lang="en-GB" smtClean="0"/>
              <a:t>Dentsply Sirona 2016</a:t>
            </a:r>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24</a:t>
            </a:fld>
            <a:endParaRPr lang="en-GB" dirty="0"/>
          </a:p>
        </p:txBody>
      </p:sp>
    </p:spTree>
    <p:extLst>
      <p:ext uri="{BB962C8B-B14F-4D97-AF65-F5344CB8AC3E}">
        <p14:creationId xmlns:p14="http://schemas.microsoft.com/office/powerpoint/2010/main" val="2974954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4294967295"/>
          </p:nvPr>
        </p:nvSpPr>
        <p:spPr>
          <a:xfrm>
            <a:off x="10075333" y="5822462"/>
            <a:ext cx="2116667" cy="608548"/>
          </a:xfrm>
        </p:spPr>
        <p:txBody>
          <a:bodyPr/>
          <a:lstStyle/>
          <a:p>
            <a:r>
              <a:rPr lang="sv-SE" smtClean="0"/>
              <a:t>Narrow gaps</a:t>
            </a:r>
            <a:endParaRPr lang="sv-SE" dirty="0"/>
          </a:p>
        </p:txBody>
      </p:sp>
      <p:sp>
        <p:nvSpPr>
          <p:cNvPr id="14" name="Text Placeholder 13"/>
          <p:cNvSpPr>
            <a:spLocks noGrp="1"/>
          </p:cNvSpPr>
          <p:nvPr>
            <p:ph type="body" sz="quarter" idx="15"/>
          </p:nvPr>
        </p:nvSpPr>
        <p:spPr/>
        <p:txBody>
          <a:bodyPr/>
          <a:lstStyle/>
          <a:p>
            <a:r>
              <a:rPr lang="en-US" dirty="0" smtClean="0"/>
              <a:t>Solutions</a:t>
            </a:r>
          </a:p>
          <a:p>
            <a:pPr marL="571500" indent="-571500">
              <a:buFont typeface="Arial" panose="020B0604020202020204" pitchFamily="34" charset="0"/>
              <a:buChar char="•"/>
            </a:pPr>
            <a:r>
              <a:rPr lang="en-US" sz="3200" dirty="0" smtClean="0"/>
              <a:t>Narrow gaps</a:t>
            </a:r>
          </a:p>
          <a:p>
            <a:pPr marL="571500" indent="-571500">
              <a:buFont typeface="Arial" panose="020B0604020202020204" pitchFamily="34" charset="0"/>
              <a:buChar char="•"/>
            </a:pPr>
            <a:r>
              <a:rPr lang="en-US" sz="3200" dirty="0" smtClean="0"/>
              <a:t>Prosthetic options on angled implants</a:t>
            </a:r>
          </a:p>
          <a:p>
            <a:pPr marL="571500" indent="-571500">
              <a:buFont typeface="Arial" panose="020B0604020202020204" pitchFamily="34" charset="0"/>
              <a:buChar char="•"/>
            </a:pPr>
            <a:r>
              <a:rPr lang="en-US" sz="3200" dirty="0" smtClean="0"/>
              <a:t>Patient-specific </a:t>
            </a:r>
            <a:r>
              <a:rPr lang="en-US" sz="3200" dirty="0" err="1" smtClean="0"/>
              <a:t>suprastructures</a:t>
            </a:r>
            <a:r>
              <a:rPr lang="en-US" sz="3200" dirty="0" smtClean="0"/>
              <a:t> on </a:t>
            </a:r>
            <a:r>
              <a:rPr lang="en-US" sz="3200" dirty="0" err="1" smtClean="0"/>
              <a:t>transgingival</a:t>
            </a:r>
            <a:r>
              <a:rPr lang="en-US" sz="3200" dirty="0" smtClean="0"/>
              <a:t> </a:t>
            </a:r>
            <a:r>
              <a:rPr lang="en-US" sz="3200" dirty="0" err="1" smtClean="0"/>
              <a:t>Xive</a:t>
            </a:r>
            <a:r>
              <a:rPr lang="en-US" sz="3200" dirty="0"/>
              <a:t> </a:t>
            </a:r>
            <a:r>
              <a:rPr lang="en-US" sz="3200" dirty="0" smtClean="0"/>
              <a:t>TG</a:t>
            </a:r>
          </a:p>
          <a:p>
            <a:pPr marL="571500" indent="-571500">
              <a:buFont typeface="Arial" panose="020B0604020202020204" pitchFamily="34" charset="0"/>
              <a:buChar char="•"/>
            </a:pPr>
            <a:r>
              <a:rPr lang="en-US" sz="3200" dirty="0" smtClean="0"/>
              <a:t>Immediate loading and temporary restorations</a:t>
            </a:r>
          </a:p>
          <a:p>
            <a:pPr marL="571500" indent="-571500">
              <a:buFont typeface="Arial" panose="020B0604020202020204" pitchFamily="34" charset="0"/>
              <a:buChar char="•"/>
            </a:pPr>
            <a:r>
              <a:rPr lang="en-US" sz="3200" dirty="0" smtClean="0"/>
              <a:t>Patient-specific esthetics</a:t>
            </a:r>
          </a:p>
          <a:p>
            <a:pPr marL="571500" indent="-571500">
              <a:buFont typeface="Arial" panose="020B0604020202020204" pitchFamily="34" charset="0"/>
              <a:buChar char="•"/>
            </a:pPr>
            <a:endParaRPr lang="en-US" sz="3200" dirty="0" smtClean="0"/>
          </a:p>
          <a:p>
            <a:pPr marL="571500" indent="-571500">
              <a:buFont typeface="Arial" panose="020B0604020202020204" pitchFamily="34" charset="0"/>
              <a:buChar char="•"/>
            </a:pPr>
            <a:endParaRPr lang="en-US" dirty="0"/>
          </a:p>
        </p:txBody>
      </p:sp>
      <p:sp>
        <p:nvSpPr>
          <p:cNvPr id="15" name="Text Placeholder 14"/>
          <p:cNvSpPr>
            <a:spLocks noGrp="1"/>
          </p:cNvSpPr>
          <p:nvPr>
            <p:ph type="body" sz="quarter" idx="16"/>
          </p:nvPr>
        </p:nvSpPr>
        <p:spPr/>
        <p:txBody>
          <a:bodyPr/>
          <a:lstStyle/>
          <a:p>
            <a:r>
              <a:rPr lang="en-US" b="0" dirty="0" smtClean="0"/>
              <a:t>Xive</a:t>
            </a:r>
            <a:endParaRPr lang="en-US" sz="2800" b="0" baseline="30000" dirty="0"/>
          </a:p>
        </p:txBody>
      </p:sp>
      <p:sp>
        <p:nvSpPr>
          <p:cNvPr id="5" name="Date Placeholder 4"/>
          <p:cNvSpPr>
            <a:spLocks noGrp="1"/>
          </p:cNvSpPr>
          <p:nvPr>
            <p:ph type="dt" sz="half" idx="4294967295"/>
          </p:nvPr>
        </p:nvSpPr>
        <p:spPr>
          <a:xfrm>
            <a:off x="842175" y="6498562"/>
            <a:ext cx="1037025" cy="176675"/>
          </a:xfrm>
        </p:spPr>
        <p:txBody>
          <a:bodyPr/>
          <a:lstStyle/>
          <a:p>
            <a:fld id="{A9C9DF4D-5DB1-4D5F-B7EE-62D201DA810B}" type="datetime1">
              <a:rPr lang="da-DK" smtClean="0"/>
              <a:pPr/>
              <a:t>24-01-2018</a:t>
            </a:fld>
            <a:endParaRPr lang="en-GB" dirty="0"/>
          </a:p>
        </p:txBody>
      </p:sp>
      <p:sp>
        <p:nvSpPr>
          <p:cNvPr id="6" name="Footer Placeholder 5"/>
          <p:cNvSpPr>
            <a:spLocks noGrp="1"/>
          </p:cNvSpPr>
          <p:nvPr>
            <p:ph type="ftr" sz="quarter" idx="4294967295"/>
          </p:nvPr>
        </p:nvSpPr>
        <p:spPr>
          <a:xfrm>
            <a:off x="2008574" y="6498562"/>
            <a:ext cx="3942963" cy="176675"/>
          </a:xfrm>
        </p:spPr>
        <p:txBody>
          <a:bodyPr/>
          <a:lstStyle/>
          <a:p>
            <a:r>
              <a:rPr lang="en-GB" smtClean="0"/>
              <a:t>Dentsply Sirona 2016</a:t>
            </a:r>
            <a:endParaRPr lang="en-GB" dirty="0"/>
          </a:p>
        </p:txBody>
      </p:sp>
      <p:sp>
        <p:nvSpPr>
          <p:cNvPr id="7" name="Slide Number Placeholder 6"/>
          <p:cNvSpPr>
            <a:spLocks noGrp="1"/>
          </p:cNvSpPr>
          <p:nvPr>
            <p:ph type="sldNum" sz="quarter" idx="4294967295"/>
          </p:nvPr>
        </p:nvSpPr>
        <p:spPr>
          <a:xfrm>
            <a:off x="330201" y="6498561"/>
            <a:ext cx="382599" cy="176675"/>
          </a:xfrm>
        </p:spPr>
        <p:txBody>
          <a:bodyPr/>
          <a:lstStyle/>
          <a:p>
            <a:fld id="{45D37B1E-C366-494F-A587-962AD9AABC83}" type="slidenum">
              <a:rPr lang="en-GB" smtClean="0"/>
              <a:pPr/>
              <a:t>25</a:t>
            </a:fld>
            <a:endParaRPr lang="en-GB" dirty="0"/>
          </a:p>
        </p:txBody>
      </p:sp>
    </p:spTree>
    <p:extLst>
      <p:ext uri="{BB962C8B-B14F-4D97-AF65-F5344CB8AC3E}">
        <p14:creationId xmlns:p14="http://schemas.microsoft.com/office/powerpoint/2010/main" val="188841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Xive </a:t>
            </a:r>
            <a:r>
              <a:rPr lang="en-US" dirty="0"/>
              <a:t>D 3.0 </a:t>
            </a:r>
            <a:r>
              <a:rPr lang="en-US" dirty="0" smtClean="0"/>
              <a:t>mm: For even the narrowest gaps</a:t>
            </a:r>
            <a:endParaRPr lang="en-US" dirty="0"/>
          </a:p>
        </p:txBody>
      </p:sp>
      <p:sp>
        <p:nvSpPr>
          <p:cNvPr id="7" name="Content Placeholder 6"/>
          <p:cNvSpPr>
            <a:spLocks noGrp="1"/>
          </p:cNvSpPr>
          <p:nvPr>
            <p:ph sz="half" idx="1"/>
          </p:nvPr>
        </p:nvSpPr>
        <p:spPr/>
        <p:txBody>
          <a:bodyPr/>
          <a:lstStyle/>
          <a:p>
            <a:r>
              <a:rPr lang="de-DE" dirty="0" err="1" smtClean="0">
                <a:sym typeface="Arial" charset="0"/>
              </a:rPr>
              <a:t>For</a:t>
            </a:r>
            <a:r>
              <a:rPr lang="de-DE" dirty="0" smtClean="0">
                <a:sym typeface="Arial" charset="0"/>
              </a:rPr>
              <a:t> </a:t>
            </a:r>
            <a:r>
              <a:rPr lang="de-DE" dirty="0" err="1" smtClean="0">
                <a:sym typeface="Arial" charset="0"/>
              </a:rPr>
              <a:t>clinical</a:t>
            </a:r>
            <a:r>
              <a:rPr lang="de-DE" dirty="0" smtClean="0">
                <a:sym typeface="Arial" charset="0"/>
              </a:rPr>
              <a:t> </a:t>
            </a:r>
            <a:r>
              <a:rPr lang="de-DE" dirty="0" err="1" smtClean="0">
                <a:sym typeface="Arial" charset="0"/>
              </a:rPr>
              <a:t>situations</a:t>
            </a:r>
            <a:r>
              <a:rPr lang="de-DE" dirty="0" smtClean="0">
                <a:sym typeface="Arial" charset="0"/>
              </a:rPr>
              <a:t> </a:t>
            </a:r>
            <a:r>
              <a:rPr lang="de-DE" dirty="0" err="1" smtClean="0">
                <a:sym typeface="Arial" charset="0"/>
              </a:rPr>
              <a:t>with</a:t>
            </a:r>
            <a:r>
              <a:rPr lang="de-DE" dirty="0" smtClean="0">
                <a:sym typeface="Arial" charset="0"/>
              </a:rPr>
              <a:t> limited </a:t>
            </a:r>
            <a:r>
              <a:rPr lang="de-DE" dirty="0" err="1" smtClean="0">
                <a:sym typeface="Arial" charset="0"/>
              </a:rPr>
              <a:t>space</a:t>
            </a:r>
            <a:r>
              <a:rPr lang="de-DE" dirty="0" smtClean="0">
                <a:sym typeface="Arial" charset="0"/>
              </a:rPr>
              <a:t> </a:t>
            </a:r>
          </a:p>
          <a:p>
            <a:r>
              <a:rPr lang="de-DE" dirty="0" smtClean="0">
                <a:sym typeface="Arial" charset="0"/>
              </a:rPr>
              <a:t>Ideal </a:t>
            </a:r>
            <a:r>
              <a:rPr lang="de-DE" dirty="0" err="1" smtClean="0">
                <a:sym typeface="Arial" charset="0"/>
              </a:rPr>
              <a:t>for</a:t>
            </a:r>
            <a:r>
              <a:rPr lang="de-DE" dirty="0" smtClean="0">
                <a:sym typeface="Arial" charset="0"/>
              </a:rPr>
              <a:t> </a:t>
            </a:r>
            <a:r>
              <a:rPr lang="de-DE" dirty="0" err="1" smtClean="0">
                <a:sym typeface="Arial" charset="0"/>
              </a:rPr>
              <a:t>congenitally</a:t>
            </a:r>
            <a:r>
              <a:rPr lang="de-DE" dirty="0" smtClean="0">
                <a:sym typeface="Arial" charset="0"/>
              </a:rPr>
              <a:t> </a:t>
            </a:r>
            <a:r>
              <a:rPr lang="de-DE" dirty="0" err="1" smtClean="0">
                <a:sym typeface="Arial" charset="0"/>
              </a:rPr>
              <a:t>missing</a:t>
            </a:r>
            <a:r>
              <a:rPr lang="de-DE" dirty="0" smtClean="0">
                <a:sym typeface="Arial" charset="0"/>
              </a:rPr>
              <a:t> </a:t>
            </a:r>
            <a:r>
              <a:rPr lang="de-DE" dirty="0" err="1" smtClean="0">
                <a:sym typeface="Arial" charset="0"/>
              </a:rPr>
              <a:t>natural</a:t>
            </a:r>
            <a:r>
              <a:rPr lang="de-DE" dirty="0" smtClean="0">
                <a:sym typeface="Arial" charset="0"/>
              </a:rPr>
              <a:t> </a:t>
            </a:r>
            <a:r>
              <a:rPr lang="de-DE" dirty="0" err="1" smtClean="0">
                <a:sym typeface="Arial" charset="0"/>
              </a:rPr>
              <a:t>teeth</a:t>
            </a:r>
            <a:r>
              <a:rPr lang="de-DE" dirty="0" smtClean="0">
                <a:sym typeface="Arial" charset="0"/>
              </a:rPr>
              <a:t> in </a:t>
            </a:r>
            <a:r>
              <a:rPr lang="de-DE" dirty="0" err="1" smtClean="0">
                <a:sym typeface="Arial" charset="0"/>
              </a:rPr>
              <a:t>the</a:t>
            </a:r>
            <a:r>
              <a:rPr lang="de-DE" dirty="0" smtClean="0">
                <a:sym typeface="Arial" charset="0"/>
              </a:rPr>
              <a:t> </a:t>
            </a:r>
            <a:r>
              <a:rPr lang="de-DE" dirty="0" err="1" smtClean="0">
                <a:sym typeface="Arial" charset="0"/>
              </a:rPr>
              <a:t>anterior</a:t>
            </a:r>
            <a:r>
              <a:rPr lang="de-DE" dirty="0" smtClean="0">
                <a:sym typeface="Arial" charset="0"/>
              </a:rPr>
              <a:t> </a:t>
            </a:r>
            <a:r>
              <a:rPr lang="de-DE" dirty="0" err="1" smtClean="0">
                <a:sym typeface="Arial" charset="0"/>
              </a:rPr>
              <a:t>region</a:t>
            </a:r>
            <a:endParaRPr lang="de-DE" dirty="0" smtClean="0">
              <a:sym typeface="Arial" charset="0"/>
            </a:endParaRPr>
          </a:p>
          <a:p>
            <a:r>
              <a:rPr lang="de-DE" dirty="0" smtClean="0">
                <a:sym typeface="Arial" charset="0"/>
              </a:rPr>
              <a:t>Large </a:t>
            </a:r>
            <a:r>
              <a:rPr lang="de-DE" dirty="0" err="1" smtClean="0">
                <a:sym typeface="Arial" charset="0"/>
              </a:rPr>
              <a:t>selection</a:t>
            </a:r>
            <a:r>
              <a:rPr lang="de-DE" dirty="0" smtClean="0">
                <a:sym typeface="Arial" charset="0"/>
              </a:rPr>
              <a:t> </a:t>
            </a:r>
            <a:r>
              <a:rPr lang="de-DE" dirty="0" err="1" smtClean="0">
                <a:sym typeface="Arial" charset="0"/>
              </a:rPr>
              <a:t>of</a:t>
            </a:r>
            <a:r>
              <a:rPr lang="de-DE" dirty="0" smtClean="0">
                <a:sym typeface="Arial" charset="0"/>
              </a:rPr>
              <a:t> </a:t>
            </a:r>
            <a:r>
              <a:rPr lang="de-DE" dirty="0" err="1" smtClean="0">
                <a:sym typeface="Arial" charset="0"/>
              </a:rPr>
              <a:t>prosthetic</a:t>
            </a:r>
            <a:r>
              <a:rPr lang="de-DE" dirty="0" smtClean="0">
                <a:sym typeface="Arial" charset="0"/>
              </a:rPr>
              <a:t> </a:t>
            </a:r>
            <a:r>
              <a:rPr lang="de-DE" dirty="0" err="1" smtClean="0">
                <a:sym typeface="Arial" charset="0"/>
              </a:rPr>
              <a:t>components</a:t>
            </a:r>
            <a:endParaRPr lang="de-DE" dirty="0">
              <a:sym typeface="Arial" charset="0"/>
            </a:endParaRPr>
          </a:p>
        </p:txBody>
      </p:sp>
      <p:sp>
        <p:nvSpPr>
          <p:cNvPr id="4" name="Date Placeholder 3"/>
          <p:cNvSpPr>
            <a:spLocks noGrp="1"/>
          </p:cNvSpPr>
          <p:nvPr>
            <p:ph type="dt" sz="half" idx="4294967295"/>
          </p:nvPr>
        </p:nvSpPr>
        <p:spPr>
          <a:xfrm>
            <a:off x="842175" y="6498562"/>
            <a:ext cx="1037025" cy="176675"/>
          </a:xfrm>
        </p:spPr>
        <p:txBody>
          <a:bodyPr/>
          <a:lstStyle/>
          <a:p>
            <a:fld id="{C1ED27E7-9F29-4922-9B94-5E17749FC4DF}" type="datetime1">
              <a:rPr lang="da-DK" smtClean="0"/>
              <a:t>24-01-2018</a:t>
            </a:fld>
            <a:endParaRPr lang="en-GB" dirty="0"/>
          </a:p>
        </p:txBody>
      </p:sp>
      <p:sp>
        <p:nvSpPr>
          <p:cNvPr id="5" name="Footer Placeholder 4"/>
          <p:cNvSpPr>
            <a:spLocks noGrp="1"/>
          </p:cNvSpPr>
          <p:nvPr>
            <p:ph type="ftr" sz="quarter" idx="4294967295"/>
          </p:nvPr>
        </p:nvSpPr>
        <p:spPr>
          <a:xfrm>
            <a:off x="2008574" y="6498562"/>
            <a:ext cx="3942963" cy="176675"/>
          </a:xfrm>
        </p:spPr>
        <p:txBody>
          <a:bodyPr/>
          <a:lstStyle/>
          <a:p>
            <a:r>
              <a:rPr lang="en-GB" smtClean="0"/>
              <a:t>Dentsply Sirona 2016</a:t>
            </a:r>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26</a:t>
            </a:fld>
            <a:endParaRPr lang="en-GB" dirty="0"/>
          </a:p>
        </p:txBody>
      </p:sp>
      <p:pic>
        <p:nvPicPr>
          <p:cNvPr id="20" name="Picture 2" descr="W:\MediaAssets\XiVE\Produktfotos\Basics\X_Implant 3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585" t="911" r="18808" b="1885"/>
          <a:stretch/>
        </p:blipFill>
        <p:spPr bwMode="auto">
          <a:xfrm>
            <a:off x="9941584" y="301299"/>
            <a:ext cx="1759532" cy="33799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2" descr="W:\MediaAssets\XiVE\Produktfotos\Basics\X_30_3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55" r="10590"/>
          <a:stretch/>
        </p:blipFill>
        <p:spPr bwMode="auto">
          <a:xfrm>
            <a:off x="9351071" y="3681218"/>
            <a:ext cx="2475252" cy="1940942"/>
          </a:xfrm>
          <a:prstGeom prst="rect">
            <a:avLst/>
          </a:prstGeom>
          <a:ln>
            <a:solidFill>
              <a:schemeClr val="tx1">
                <a:lumMod val="50000"/>
                <a:lumOff val="50000"/>
              </a:schemeClr>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077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451198" y="1419988"/>
            <a:ext cx="7192840" cy="4272972"/>
            <a:chOff x="826783" y="2132856"/>
            <a:chExt cx="6997409" cy="4045891"/>
          </a:xfrm>
        </p:grpSpPr>
        <p:pic>
          <p:nvPicPr>
            <p:cNvPr id="13" name="00000-ALL-1311 XiVE 3.0 Implan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3432" y="2155099"/>
              <a:ext cx="6693548" cy="3765121"/>
            </a:xfrm>
            <a:prstGeom prst="rect">
              <a:avLst/>
            </a:prstGeom>
          </p:spPr>
        </p:pic>
        <p:sp>
          <p:nvSpPr>
            <p:cNvPr id="14" name="Rectangle 13"/>
            <p:cNvSpPr/>
            <p:nvPr/>
          </p:nvSpPr>
          <p:spPr bwMode="auto">
            <a:xfrm>
              <a:off x="6816080" y="2132856"/>
              <a:ext cx="1008112" cy="4032448"/>
            </a:xfrm>
            <a:prstGeom prst="rect">
              <a:avLst/>
            </a:prstGeom>
            <a:solidFill>
              <a:schemeClr val="bg2"/>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sp>
          <p:nvSpPr>
            <p:cNvPr id="15" name="Rectangle 14"/>
            <p:cNvSpPr/>
            <p:nvPr/>
          </p:nvSpPr>
          <p:spPr bwMode="auto">
            <a:xfrm>
              <a:off x="826783" y="2146299"/>
              <a:ext cx="1008112" cy="4032448"/>
            </a:xfrm>
            <a:prstGeom prst="rect">
              <a:avLst/>
            </a:prstGeom>
            <a:solidFill>
              <a:schemeClr val="bg2"/>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grpSp>
      <p:sp>
        <p:nvSpPr>
          <p:cNvPr id="2" name="Titel 1"/>
          <p:cNvSpPr>
            <a:spLocks noGrp="1"/>
          </p:cNvSpPr>
          <p:nvPr>
            <p:ph type="title"/>
          </p:nvPr>
        </p:nvSpPr>
        <p:spPr/>
        <p:txBody>
          <a:bodyPr/>
          <a:lstStyle/>
          <a:p>
            <a:r>
              <a:rPr lang="en-US" dirty="0" smtClean="0"/>
              <a:t>Placement of a Xive D 3.0 mm implant</a:t>
            </a:r>
            <a:endParaRPr lang="de-DE" dirty="0"/>
          </a:p>
        </p:txBody>
      </p:sp>
      <p:sp>
        <p:nvSpPr>
          <p:cNvPr id="4" name="Date Placeholder 3"/>
          <p:cNvSpPr>
            <a:spLocks noGrp="1"/>
          </p:cNvSpPr>
          <p:nvPr>
            <p:ph type="dt" sz="half" idx="4294967295"/>
          </p:nvPr>
        </p:nvSpPr>
        <p:spPr>
          <a:xfrm>
            <a:off x="842175" y="6498562"/>
            <a:ext cx="1037025" cy="176675"/>
          </a:xfrm>
        </p:spPr>
        <p:txBody>
          <a:bodyPr/>
          <a:lstStyle/>
          <a:p>
            <a:fld id="{8F081407-1EFE-4086-95B4-A0ADC4BA82F9}" type="datetime1">
              <a:rPr lang="da-DK" smtClean="0"/>
              <a:t>24-01-2018</a:t>
            </a:fld>
            <a:endParaRPr lang="en-GB" dirty="0"/>
          </a:p>
        </p:txBody>
      </p:sp>
      <p:sp>
        <p:nvSpPr>
          <p:cNvPr id="6" name="Footer Placeholder 5"/>
          <p:cNvSpPr>
            <a:spLocks noGrp="1"/>
          </p:cNvSpPr>
          <p:nvPr>
            <p:ph type="ftr" sz="quarter" idx="4294967295"/>
          </p:nvPr>
        </p:nvSpPr>
        <p:spPr>
          <a:xfrm>
            <a:off x="2008574" y="6498562"/>
            <a:ext cx="3942963" cy="176675"/>
          </a:xfrm>
        </p:spPr>
        <p:txBody>
          <a:bodyPr/>
          <a:lstStyle/>
          <a:p>
            <a:r>
              <a:rPr lang="en-GB" smtClean="0"/>
              <a:t>Dentsply Sirona 2016</a:t>
            </a:r>
            <a:endParaRPr lang="en-GB" dirty="0"/>
          </a:p>
        </p:txBody>
      </p:sp>
      <p:sp>
        <p:nvSpPr>
          <p:cNvPr id="7" name="Slide Number Placeholder 6"/>
          <p:cNvSpPr>
            <a:spLocks noGrp="1"/>
          </p:cNvSpPr>
          <p:nvPr>
            <p:ph type="sldNum" sz="quarter" idx="4294967295"/>
          </p:nvPr>
        </p:nvSpPr>
        <p:spPr>
          <a:xfrm>
            <a:off x="330201" y="6498561"/>
            <a:ext cx="382599" cy="176675"/>
          </a:xfrm>
        </p:spPr>
        <p:txBody>
          <a:bodyPr/>
          <a:lstStyle/>
          <a:p>
            <a:fld id="{45D37B1E-C366-494F-A587-962AD9AABC83}" type="slidenum">
              <a:rPr lang="en-GB" smtClean="0"/>
              <a:pPr/>
              <a:t>27</a:t>
            </a:fld>
            <a:endParaRPr lang="en-GB" dirty="0"/>
          </a:p>
        </p:txBody>
      </p:sp>
      <p:pic>
        <p:nvPicPr>
          <p:cNvPr id="5" name="Picture 2" descr="W:\MediaAssets\XiVE\Produktfotos\Basics\X_Implant 3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585" t="8614" r="18808" b="1885"/>
          <a:stretch/>
        </p:blipFill>
        <p:spPr bwMode="auto">
          <a:xfrm>
            <a:off x="500664" y="1419988"/>
            <a:ext cx="2622364" cy="4638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462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video>
              <p:cMediaNode vol="80000">
                <p:cTn id="2" fill="hold" display="0">
                  <p:stCondLst>
                    <p:cond delay="indefinite"/>
                  </p:stCondLst>
                </p:cTn>
                <p:tgtEl>
                  <p:spTgt spid="1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2"/>
          <p:cNvPicPr>
            <a:picLocks noChangeAspect="1"/>
          </p:cNvPicPr>
          <p:nvPr/>
        </p:nvPicPr>
        <p:blipFill rotWithShape="1">
          <a:blip r:embed="rId5" cstate="print">
            <a:extLst>
              <a:ext uri="{28A0092B-C50C-407E-A947-70E740481C1C}">
                <a14:useLocalDpi xmlns:a14="http://schemas.microsoft.com/office/drawing/2010/main" val="0"/>
              </a:ext>
            </a:extLst>
          </a:blip>
          <a:srcRect l="26406" t="25456" r="16509" b="18006"/>
          <a:stretch/>
        </p:blipFill>
        <p:spPr>
          <a:xfrm>
            <a:off x="6059489" y="1719918"/>
            <a:ext cx="3528392" cy="3494607"/>
          </a:xfrm>
          <a:prstGeom prst="rect">
            <a:avLst/>
          </a:prstGeom>
        </p:spPr>
      </p:pic>
      <p:sp>
        <p:nvSpPr>
          <p:cNvPr id="8" name="Title 5"/>
          <p:cNvSpPr>
            <a:spLocks noGrp="1"/>
          </p:cNvSpPr>
          <p:nvPr>
            <p:ph type="title"/>
          </p:nvPr>
        </p:nvSpPr>
        <p:spPr/>
        <p:txBody>
          <a:bodyPr/>
          <a:lstStyle/>
          <a:p>
            <a:r>
              <a:rPr lang="sv-SE" dirty="0" err="1" smtClean="0"/>
              <a:t>SmartFix</a:t>
            </a:r>
            <a:r>
              <a:rPr lang="sv-SE" dirty="0" smtClean="0"/>
              <a:t> </a:t>
            </a:r>
            <a:r>
              <a:rPr lang="sv-SE" dirty="0" err="1" smtClean="0"/>
              <a:t>concept</a:t>
            </a:r>
            <a:r>
              <a:rPr lang="sv-SE" dirty="0" smtClean="0"/>
              <a:t/>
            </a:r>
            <a:br>
              <a:rPr lang="sv-SE" dirty="0" smtClean="0"/>
            </a:br>
            <a:endParaRPr lang="sv-SE" dirty="0"/>
          </a:p>
        </p:txBody>
      </p:sp>
      <p:sp>
        <p:nvSpPr>
          <p:cNvPr id="9" name="Content Placeholder 6"/>
          <p:cNvSpPr>
            <a:spLocks noGrp="1"/>
          </p:cNvSpPr>
          <p:nvPr>
            <p:ph sz="half" idx="1"/>
          </p:nvPr>
        </p:nvSpPr>
        <p:spPr/>
        <p:txBody>
          <a:bodyPr/>
          <a:lstStyle/>
          <a:p>
            <a:r>
              <a:rPr lang="sv-SE" dirty="0" err="1" smtClean="0"/>
              <a:t>Stable</a:t>
            </a:r>
            <a:r>
              <a:rPr lang="sv-SE" dirty="0" smtClean="0"/>
              <a:t> </a:t>
            </a:r>
            <a:r>
              <a:rPr lang="sv-SE" dirty="0" err="1" smtClean="0"/>
              <a:t>prosthetic</a:t>
            </a:r>
            <a:r>
              <a:rPr lang="sv-SE" dirty="0" smtClean="0"/>
              <a:t> fit</a:t>
            </a:r>
          </a:p>
          <a:p>
            <a:r>
              <a:rPr lang="sv-SE" dirty="0" err="1" smtClean="0"/>
              <a:t>Avoids</a:t>
            </a:r>
            <a:r>
              <a:rPr lang="sv-SE" dirty="0" smtClean="0"/>
              <a:t> </a:t>
            </a:r>
            <a:r>
              <a:rPr lang="sv-SE" dirty="0" err="1" smtClean="0"/>
              <a:t>critical</a:t>
            </a:r>
            <a:r>
              <a:rPr lang="sv-SE" dirty="0" smtClean="0"/>
              <a:t> </a:t>
            </a:r>
            <a:r>
              <a:rPr lang="sv-SE" dirty="0" err="1" smtClean="0"/>
              <a:t>anatomical</a:t>
            </a:r>
            <a:r>
              <a:rPr lang="sv-SE" dirty="0" smtClean="0"/>
              <a:t> areas</a:t>
            </a:r>
          </a:p>
          <a:p>
            <a:r>
              <a:rPr lang="sv-SE" dirty="0" err="1" smtClean="0"/>
              <a:t>Very</a:t>
            </a:r>
            <a:r>
              <a:rPr lang="sv-SE" dirty="0" smtClean="0"/>
              <a:t> small </a:t>
            </a:r>
            <a:r>
              <a:rPr lang="sv-SE" dirty="0" err="1" smtClean="0"/>
              <a:t>abutment</a:t>
            </a:r>
            <a:r>
              <a:rPr lang="sv-SE" dirty="0" smtClean="0"/>
              <a:t> </a:t>
            </a:r>
            <a:r>
              <a:rPr lang="sv-SE" dirty="0" err="1" smtClean="0"/>
              <a:t>head</a:t>
            </a:r>
            <a:endParaRPr lang="sv-SE" dirty="0" smtClean="0"/>
          </a:p>
          <a:p>
            <a:r>
              <a:rPr lang="sv-SE" dirty="0" err="1" smtClean="0"/>
              <a:t>Secure</a:t>
            </a:r>
            <a:r>
              <a:rPr lang="sv-SE" dirty="0" smtClean="0"/>
              <a:t> handling </a:t>
            </a:r>
            <a:r>
              <a:rPr lang="sv-SE" dirty="0" err="1" smtClean="0"/>
              <a:t>with</a:t>
            </a:r>
            <a:r>
              <a:rPr lang="sv-SE" dirty="0" smtClean="0"/>
              <a:t> </a:t>
            </a:r>
            <a:r>
              <a:rPr lang="sv-SE" dirty="0" err="1" smtClean="0"/>
              <a:t>premounted</a:t>
            </a:r>
            <a:r>
              <a:rPr lang="sv-SE" dirty="0" smtClean="0"/>
              <a:t> </a:t>
            </a:r>
            <a:r>
              <a:rPr lang="sv-SE" dirty="0" err="1" smtClean="0"/>
              <a:t>seating</a:t>
            </a:r>
            <a:r>
              <a:rPr lang="sv-SE" dirty="0" smtClean="0"/>
              <a:t> instrument</a:t>
            </a:r>
            <a:endParaRPr lang="sv-SE" dirty="0"/>
          </a:p>
        </p:txBody>
      </p:sp>
      <p:sp>
        <p:nvSpPr>
          <p:cNvPr id="2" name="Date Placeholder 1"/>
          <p:cNvSpPr>
            <a:spLocks noGrp="1"/>
          </p:cNvSpPr>
          <p:nvPr>
            <p:ph type="dt" sz="half" idx="4294967295"/>
          </p:nvPr>
        </p:nvSpPr>
        <p:spPr>
          <a:xfrm>
            <a:off x="842175" y="6498562"/>
            <a:ext cx="1037025" cy="176675"/>
          </a:xfrm>
        </p:spPr>
        <p:txBody>
          <a:bodyPr/>
          <a:lstStyle/>
          <a:p>
            <a:fld id="{CE08300D-74B1-459E-9FB0-782629730174}" type="datetime1">
              <a:rPr lang="da-DK" smtClean="0"/>
              <a:t>24-01-2018</a:t>
            </a:fld>
            <a:endParaRPr lang="en-GB" dirty="0"/>
          </a:p>
        </p:txBody>
      </p:sp>
      <p:sp>
        <p:nvSpPr>
          <p:cNvPr id="3" name="Footer Placeholder 2"/>
          <p:cNvSpPr>
            <a:spLocks noGrp="1"/>
          </p:cNvSpPr>
          <p:nvPr>
            <p:ph type="ftr" sz="quarter" idx="4294967295"/>
          </p:nvPr>
        </p:nvSpPr>
        <p:spPr>
          <a:xfrm>
            <a:off x="2008574" y="6498562"/>
            <a:ext cx="3942963" cy="176675"/>
          </a:xfrm>
        </p:spPr>
        <p:txBody>
          <a:bodyPr/>
          <a:lstStyle/>
          <a:p>
            <a:r>
              <a:rPr lang="en-GB" smtClean="0"/>
              <a:t>Dentsply Sirona 2016</a:t>
            </a:r>
            <a:endParaRPr lang="en-GB" dirty="0"/>
          </a:p>
        </p:txBody>
      </p:sp>
      <p:sp>
        <p:nvSpPr>
          <p:cNvPr id="4" name="Slide Number Placeholder 3"/>
          <p:cNvSpPr>
            <a:spLocks noGrp="1"/>
          </p:cNvSpPr>
          <p:nvPr>
            <p:ph type="sldNum" sz="quarter" idx="4294967295"/>
          </p:nvPr>
        </p:nvSpPr>
        <p:spPr>
          <a:xfrm>
            <a:off x="330201" y="6498561"/>
            <a:ext cx="382599" cy="176675"/>
          </a:xfrm>
        </p:spPr>
        <p:txBody>
          <a:bodyPr/>
          <a:lstStyle/>
          <a:p>
            <a:fld id="{45D37B1E-C366-494F-A587-962AD9AABC83}" type="slidenum">
              <a:rPr lang="en-GB" smtClean="0"/>
              <a:pPr/>
              <a:t>28</a:t>
            </a:fld>
            <a:endParaRPr lang="en-GB" dirty="0"/>
          </a:p>
        </p:txBody>
      </p:sp>
      <p:pic>
        <p:nvPicPr>
          <p:cNvPr id="11" name="XiVE angulierter MP.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34152" y="1845949"/>
            <a:ext cx="6733628" cy="3787666"/>
          </a:xfrm>
          <a:prstGeom prst="rect">
            <a:avLst/>
          </a:prstGeom>
        </p:spPr>
      </p:pic>
      <p:sp>
        <p:nvSpPr>
          <p:cNvPr id="12" name="TextBox 11"/>
          <p:cNvSpPr txBox="1"/>
          <p:nvPr/>
        </p:nvSpPr>
        <p:spPr>
          <a:xfrm>
            <a:off x="8600966" y="802333"/>
            <a:ext cx="3606800" cy="923330"/>
          </a:xfrm>
          <a:prstGeom prst="rect">
            <a:avLst/>
          </a:prstGeom>
          <a:solidFill>
            <a:schemeClr val="accent1"/>
          </a:solidFill>
        </p:spPr>
        <p:txBody>
          <a:bodyPr wrap="square" lIns="0" tIns="182880" rIns="0" bIns="182880" rtlCol="0" anchor="ctr">
            <a:spAutoFit/>
          </a:bodyPr>
          <a:lstStyle/>
          <a:p>
            <a:pPr marL="342900"/>
            <a:r>
              <a:rPr lang="en-US" b="1" dirty="0">
                <a:solidFill>
                  <a:schemeClr val="bg1"/>
                </a:solidFill>
              </a:rPr>
              <a:t>Prosthetic solution on </a:t>
            </a:r>
            <a:endParaRPr lang="en-US" b="1" dirty="0" smtClean="0">
              <a:solidFill>
                <a:schemeClr val="bg1"/>
              </a:solidFill>
            </a:endParaRPr>
          </a:p>
          <a:p>
            <a:pPr marL="342900"/>
            <a:r>
              <a:rPr lang="en-US" b="1" dirty="0" smtClean="0">
                <a:solidFill>
                  <a:schemeClr val="bg1"/>
                </a:solidFill>
              </a:rPr>
              <a:t>angled </a:t>
            </a:r>
            <a:r>
              <a:rPr lang="en-US" b="1" dirty="0">
                <a:solidFill>
                  <a:schemeClr val="bg1"/>
                </a:solidFill>
              </a:rPr>
              <a:t>implants</a:t>
            </a:r>
          </a:p>
        </p:txBody>
      </p:sp>
    </p:spTree>
    <p:extLst>
      <p:ext uri="{BB962C8B-B14F-4D97-AF65-F5344CB8AC3E}">
        <p14:creationId xmlns:p14="http://schemas.microsoft.com/office/powerpoint/2010/main" val="3942113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Angled MP abutments</a:t>
            </a:r>
            <a:endParaRPr lang="de-DE" dirty="0"/>
          </a:p>
        </p:txBody>
      </p:sp>
      <p:sp>
        <p:nvSpPr>
          <p:cNvPr id="3" name="Inhaltsplatzhalter 2"/>
          <p:cNvSpPr>
            <a:spLocks noGrp="1"/>
          </p:cNvSpPr>
          <p:nvPr>
            <p:ph sz="half" idx="1"/>
          </p:nvPr>
        </p:nvSpPr>
        <p:spPr/>
        <p:txBody>
          <a:bodyPr/>
          <a:lstStyle/>
          <a:p>
            <a:pPr>
              <a:spcBef>
                <a:spcPts val="1200"/>
              </a:spcBef>
            </a:pPr>
            <a:r>
              <a:rPr lang="en-US" dirty="0" smtClean="0"/>
              <a:t>Implant-prosthetic procedure for immediate </a:t>
            </a:r>
            <a:br>
              <a:rPr lang="en-US" dirty="0" smtClean="0"/>
            </a:br>
            <a:r>
              <a:rPr lang="en-US" dirty="0" smtClean="0"/>
              <a:t>restoration with screw-retained bridges or </a:t>
            </a:r>
            <a:br>
              <a:rPr lang="en-US" dirty="0" smtClean="0"/>
            </a:br>
            <a:r>
              <a:rPr lang="en-US" dirty="0" smtClean="0"/>
              <a:t>bar dentures</a:t>
            </a:r>
          </a:p>
          <a:p>
            <a:pPr lvl="0">
              <a:spcBef>
                <a:spcPts val="1200"/>
              </a:spcBef>
            </a:pPr>
            <a:r>
              <a:rPr lang="en-US" dirty="0" smtClean="0"/>
              <a:t>Edentulous patients</a:t>
            </a:r>
          </a:p>
          <a:p>
            <a:pPr lvl="0">
              <a:spcBef>
                <a:spcPts val="1200"/>
              </a:spcBef>
            </a:pPr>
            <a:r>
              <a:rPr lang="en-US" dirty="0" smtClean="0"/>
              <a:t>In the maxilla and mandible</a:t>
            </a:r>
          </a:p>
          <a:p>
            <a:pPr lvl="0">
              <a:spcBef>
                <a:spcPts val="1200"/>
              </a:spcBef>
            </a:pPr>
            <a:r>
              <a:rPr lang="en-US" dirty="0" smtClean="0"/>
              <a:t>Avoids critical anatomical areas</a:t>
            </a:r>
          </a:p>
          <a:p>
            <a:pPr lvl="0">
              <a:spcBef>
                <a:spcPts val="1200"/>
              </a:spcBef>
            </a:pPr>
            <a:r>
              <a:rPr lang="en-US" dirty="0" smtClean="0"/>
              <a:t>Avoids sinus floor elevation in the maxilla </a:t>
            </a:r>
            <a:br>
              <a:rPr lang="en-US" dirty="0" smtClean="0"/>
            </a:br>
            <a:r>
              <a:rPr lang="en-US" dirty="0" smtClean="0"/>
              <a:t>or nerve transposition</a:t>
            </a:r>
          </a:p>
          <a:p>
            <a:pPr>
              <a:spcBef>
                <a:spcPts val="1200"/>
              </a:spcBef>
            </a:pPr>
            <a:endParaRPr lang="de-DE" dirty="0"/>
          </a:p>
        </p:txBody>
      </p:sp>
      <p:sp>
        <p:nvSpPr>
          <p:cNvPr id="5" name="Date Placeholder 4"/>
          <p:cNvSpPr>
            <a:spLocks noGrp="1"/>
          </p:cNvSpPr>
          <p:nvPr>
            <p:ph type="dt" sz="half" idx="4294967295"/>
          </p:nvPr>
        </p:nvSpPr>
        <p:spPr>
          <a:xfrm>
            <a:off x="842175" y="6498562"/>
            <a:ext cx="1037025" cy="176675"/>
          </a:xfrm>
        </p:spPr>
        <p:txBody>
          <a:bodyPr/>
          <a:lstStyle/>
          <a:p>
            <a:fld id="{F6574D7F-BFC9-4C85-8198-F521847D08FF}" type="datetime1">
              <a:rPr lang="da-DK" smtClean="0"/>
              <a:t>24-01-2018</a:t>
            </a:fld>
            <a:endParaRPr lang="en-GB" dirty="0"/>
          </a:p>
        </p:txBody>
      </p:sp>
      <p:sp>
        <p:nvSpPr>
          <p:cNvPr id="6" name="Footer Placeholder 5"/>
          <p:cNvSpPr>
            <a:spLocks noGrp="1"/>
          </p:cNvSpPr>
          <p:nvPr>
            <p:ph type="ftr" sz="quarter" idx="4294967295"/>
          </p:nvPr>
        </p:nvSpPr>
        <p:spPr>
          <a:xfrm>
            <a:off x="2008574" y="6498562"/>
            <a:ext cx="3942963" cy="176675"/>
          </a:xfrm>
        </p:spPr>
        <p:txBody>
          <a:bodyPr/>
          <a:lstStyle/>
          <a:p>
            <a:r>
              <a:rPr lang="en-GB" smtClean="0"/>
              <a:t>Dentsply Sirona 2016</a:t>
            </a:r>
            <a:endParaRPr lang="en-GB" dirty="0"/>
          </a:p>
        </p:txBody>
      </p:sp>
      <p:sp>
        <p:nvSpPr>
          <p:cNvPr id="7" name="Slide Number Placeholder 6"/>
          <p:cNvSpPr>
            <a:spLocks noGrp="1"/>
          </p:cNvSpPr>
          <p:nvPr>
            <p:ph type="sldNum" sz="quarter" idx="4294967295"/>
          </p:nvPr>
        </p:nvSpPr>
        <p:spPr>
          <a:xfrm>
            <a:off x="330201" y="6498561"/>
            <a:ext cx="382599" cy="176675"/>
          </a:xfrm>
        </p:spPr>
        <p:txBody>
          <a:bodyPr/>
          <a:lstStyle/>
          <a:p>
            <a:fld id="{45D37B1E-C366-494F-A587-962AD9AABC83}" type="slidenum">
              <a:rPr lang="en-GB" smtClean="0"/>
              <a:pPr/>
              <a:t>29</a:t>
            </a:fld>
            <a:endParaRPr lang="en-GB" dirty="0"/>
          </a:p>
        </p:txBody>
      </p:sp>
      <p:grpSp>
        <p:nvGrpSpPr>
          <p:cNvPr id="4" name="Group 3"/>
          <p:cNvGrpSpPr/>
          <p:nvPr/>
        </p:nvGrpSpPr>
        <p:grpSpPr>
          <a:xfrm>
            <a:off x="7251940" y="1746722"/>
            <a:ext cx="3768156" cy="4050422"/>
            <a:chOff x="7782294" y="2156625"/>
            <a:chExt cx="3059423" cy="3288599"/>
          </a:xfrm>
        </p:grpSpPr>
        <p:pic>
          <p:nvPicPr>
            <p:cNvPr id="4098" name="Picture 2" descr="W:\MediaAssets\XiVE\Illustrationen\SmartFix\X_03_SmartFix.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443"/>
            <a:stretch/>
          </p:blipFill>
          <p:spPr bwMode="auto">
            <a:xfrm>
              <a:off x="7782294" y="2156625"/>
              <a:ext cx="3059423" cy="1701904"/>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4099" name="Picture 3" descr="W:\MediaAssets\XiVE\Illustrationen\SmartFix\X_04_SmartFix.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438"/>
            <a:stretch/>
          </p:blipFill>
          <p:spPr bwMode="auto">
            <a:xfrm>
              <a:off x="7782294" y="3858529"/>
              <a:ext cx="3059423" cy="1586695"/>
            </a:xfrm>
            <a:prstGeom prst="rect">
              <a:avLst/>
            </a:prstGeom>
            <a:ln>
              <a:noFill/>
            </a:ln>
            <a:effectLst/>
            <a:extLst>
              <a:ext uri="{909E8E84-426E-40DD-AFC4-6F175D3DCCD1}">
                <a14:hiddenFill xmlns:a14="http://schemas.microsoft.com/office/drawing/2010/main">
                  <a:solidFill>
                    <a:srgbClr val="FFFFFF"/>
                  </a:solidFill>
                </a14:hiddenFill>
              </a:ext>
            </a:extLst>
          </p:spPr>
        </p:pic>
      </p:grpSp>
      <p:sp>
        <p:nvSpPr>
          <p:cNvPr id="13" name="TextBox 12"/>
          <p:cNvSpPr txBox="1"/>
          <p:nvPr/>
        </p:nvSpPr>
        <p:spPr>
          <a:xfrm>
            <a:off x="8600966" y="940832"/>
            <a:ext cx="3606800" cy="646331"/>
          </a:xfrm>
          <a:prstGeom prst="rect">
            <a:avLst/>
          </a:prstGeom>
          <a:solidFill>
            <a:schemeClr val="accent1"/>
          </a:solidFill>
        </p:spPr>
        <p:txBody>
          <a:bodyPr wrap="square" lIns="0" tIns="182880" rIns="0" bIns="182880" rtlCol="0" anchor="ctr">
            <a:spAutoFit/>
          </a:bodyPr>
          <a:lstStyle/>
          <a:p>
            <a:pPr marL="342900"/>
            <a:r>
              <a:rPr lang="en-US" b="1" dirty="0" err="1" smtClean="0">
                <a:solidFill>
                  <a:schemeClr val="bg1"/>
                </a:solidFill>
              </a:rPr>
              <a:t>SmartFix</a:t>
            </a:r>
            <a:r>
              <a:rPr lang="en-US" b="1" dirty="0" smtClean="0">
                <a:solidFill>
                  <a:schemeClr val="bg1"/>
                </a:solidFill>
              </a:rPr>
              <a:t> </a:t>
            </a:r>
            <a:r>
              <a:rPr lang="en-US" b="1" dirty="0">
                <a:solidFill>
                  <a:schemeClr val="bg1"/>
                </a:solidFill>
              </a:rPr>
              <a:t>concept</a:t>
            </a:r>
          </a:p>
        </p:txBody>
      </p:sp>
    </p:spTree>
    <p:extLst>
      <p:ext uri="{BB962C8B-B14F-4D97-AF65-F5344CB8AC3E}">
        <p14:creationId xmlns:p14="http://schemas.microsoft.com/office/powerpoint/2010/main" val="479780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1A2805C6-BFD7-4160-9BDA-9655C376E441" descr="cid:D0C2C0B1-FC83-4A0C-A2E1-4BC47660B440@typografia.com"/>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0" y="496837"/>
            <a:ext cx="4225708" cy="5507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en-GB" dirty="0" smtClean="0"/>
              <a:t>Versatility and ease</a:t>
            </a:r>
            <a:endParaRPr lang="en-GB" dirty="0"/>
          </a:p>
        </p:txBody>
      </p:sp>
      <p:sp>
        <p:nvSpPr>
          <p:cNvPr id="9" name="Content Placeholder 8"/>
          <p:cNvSpPr>
            <a:spLocks noGrp="1"/>
          </p:cNvSpPr>
          <p:nvPr>
            <p:ph sz="half" idx="1"/>
          </p:nvPr>
        </p:nvSpPr>
        <p:spPr/>
        <p:txBody>
          <a:bodyPr/>
          <a:lstStyle/>
          <a:p>
            <a:endParaRPr lang="en-US" dirty="0"/>
          </a:p>
        </p:txBody>
      </p:sp>
      <p:sp>
        <p:nvSpPr>
          <p:cNvPr id="10" name="Textfeld 7"/>
          <p:cNvSpPr txBox="1"/>
          <p:nvPr/>
        </p:nvSpPr>
        <p:spPr>
          <a:xfrm>
            <a:off x="2952544" y="5573040"/>
            <a:ext cx="2309068" cy="430887"/>
          </a:xfrm>
          <a:prstGeom prst="rect">
            <a:avLst/>
          </a:prstGeom>
          <a:noFill/>
        </p:spPr>
        <p:txBody>
          <a:bodyPr wrap="square" rtlCol="0">
            <a:spAutoFit/>
          </a:bodyPr>
          <a:lstStyle/>
          <a:p>
            <a:r>
              <a:rPr lang="de-DE" sz="1100" i="1" dirty="0" err="1" smtClean="0">
                <a:solidFill>
                  <a:srgbClr val="000000"/>
                </a:solidFill>
              </a:rPr>
              <a:t>Courtesy</a:t>
            </a:r>
            <a:r>
              <a:rPr lang="de-DE" sz="1100" i="1" dirty="0" smtClean="0">
                <a:solidFill>
                  <a:srgbClr val="000000"/>
                </a:solidFill>
              </a:rPr>
              <a:t> </a:t>
            </a:r>
            <a:r>
              <a:rPr lang="de-DE" sz="1100" i="1" dirty="0" err="1" smtClean="0">
                <a:solidFill>
                  <a:srgbClr val="000000"/>
                </a:solidFill>
              </a:rPr>
              <a:t>of</a:t>
            </a:r>
            <a:r>
              <a:rPr lang="de-DE" sz="1100" i="1" dirty="0" smtClean="0">
                <a:solidFill>
                  <a:srgbClr val="000000"/>
                </a:solidFill>
              </a:rPr>
              <a:t> Dr. M. </a:t>
            </a:r>
            <a:r>
              <a:rPr lang="de-DE" sz="1100" i="1" dirty="0" err="1" smtClean="0">
                <a:solidFill>
                  <a:srgbClr val="000000"/>
                </a:solidFill>
              </a:rPr>
              <a:t>Degidi</a:t>
            </a:r>
            <a:r>
              <a:rPr lang="de-DE" sz="1100" i="1" dirty="0" smtClean="0">
                <a:solidFill>
                  <a:srgbClr val="000000"/>
                </a:solidFill>
              </a:rPr>
              <a:t>, Bologna, </a:t>
            </a:r>
            <a:r>
              <a:rPr lang="de-DE" sz="1100" i="1" dirty="0" err="1" smtClean="0">
                <a:solidFill>
                  <a:srgbClr val="000000"/>
                </a:solidFill>
              </a:rPr>
              <a:t>Italy</a:t>
            </a:r>
            <a:endParaRPr lang="de-DE" sz="1100" i="1" dirty="0">
              <a:solidFill>
                <a:srgbClr val="000000"/>
              </a:solidFill>
            </a:endParaRPr>
          </a:p>
        </p:txBody>
      </p:sp>
      <p:grpSp>
        <p:nvGrpSpPr>
          <p:cNvPr id="11" name="Group 10"/>
          <p:cNvGrpSpPr/>
          <p:nvPr/>
        </p:nvGrpSpPr>
        <p:grpSpPr>
          <a:xfrm>
            <a:off x="6235855" y="1086355"/>
            <a:ext cx="1304466" cy="4752528"/>
            <a:chOff x="9058710" y="1772816"/>
            <a:chExt cx="1304466" cy="4752528"/>
          </a:xfrm>
        </p:grpSpPr>
        <p:grpSp>
          <p:nvGrpSpPr>
            <p:cNvPr id="12" name="Group 11"/>
            <p:cNvGrpSpPr/>
            <p:nvPr/>
          </p:nvGrpSpPr>
          <p:grpSpPr>
            <a:xfrm>
              <a:off x="9178197" y="1772816"/>
              <a:ext cx="1011900" cy="3312368"/>
              <a:chOff x="8828517" y="1772816"/>
              <a:chExt cx="1011900" cy="3312368"/>
            </a:xfrm>
          </p:grpSpPr>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8517" y="2924944"/>
                <a:ext cx="1011899" cy="1011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6381" y="1772816"/>
                <a:ext cx="984034" cy="1018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2110" y="4126877"/>
                <a:ext cx="958307" cy="958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58710" y="5334824"/>
              <a:ext cx="1304466" cy="1190520"/>
            </a:xfrm>
            <a:prstGeom prst="rect">
              <a:avLst/>
            </a:prstGeom>
          </p:spPr>
        </p:pic>
      </p:grpSp>
      <p:sp>
        <p:nvSpPr>
          <p:cNvPr id="31" name="Content Placeholder 6"/>
          <p:cNvSpPr txBox="1">
            <a:spLocks/>
          </p:cNvSpPr>
          <p:nvPr/>
        </p:nvSpPr>
        <p:spPr>
          <a:xfrm>
            <a:off x="7652146" y="1455553"/>
            <a:ext cx="3609412" cy="3992747"/>
          </a:xfrm>
          <a:prstGeom prst="rect">
            <a:avLst/>
          </a:prstGeom>
        </p:spPr>
        <p:txBody>
          <a:bodyPr vert="horz" lIns="0" tIns="0" rIns="0" bIns="0" rtlCol="0">
            <a:noAutofit/>
          </a:bodyPr>
          <a:lstStyle>
            <a:lvl1pPr marL="242888" indent="-242888" algn="l" defTabSz="914400" rtl="0" eaLnBrk="1" latinLnBrk="0" hangingPunct="1">
              <a:lnSpc>
                <a:spcPct val="90000"/>
              </a:lnSpc>
              <a:spcBef>
                <a:spcPts val="6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57200" indent="-220663" algn="l" defTabSz="914400" rtl="0" eaLnBrk="1" latinLnBrk="0" hangingPunct="1">
              <a:lnSpc>
                <a:spcPct val="90000"/>
              </a:lnSpc>
              <a:spcBef>
                <a:spcPts val="600"/>
              </a:spcBef>
              <a:buClr>
                <a:schemeClr val="accent2"/>
              </a:buClr>
              <a:buFont typeface="Wingdings" panose="05000000000000000000" pitchFamily="2" charset="2"/>
              <a:buChar char="§"/>
              <a:defRPr sz="2000" kern="1200" baseline="0">
                <a:solidFill>
                  <a:schemeClr val="tx2"/>
                </a:solidFill>
                <a:latin typeface="+mn-lt"/>
                <a:ea typeface="+mn-ea"/>
                <a:cs typeface="+mn-cs"/>
              </a:defRPr>
            </a:lvl2pPr>
            <a:lvl3pPr marL="693738" indent="-236538" algn="l" defTabSz="914400" rtl="0" eaLnBrk="1" latinLnBrk="0" hangingPunct="1">
              <a:lnSpc>
                <a:spcPct val="90000"/>
              </a:lnSpc>
              <a:spcBef>
                <a:spcPts val="600"/>
              </a:spcBef>
              <a:buClr>
                <a:schemeClr val="accent2"/>
              </a:buClr>
              <a:buFont typeface="Wingdings" panose="05000000000000000000" pitchFamily="2" charset="2"/>
              <a:buChar char="§"/>
              <a:defRPr sz="1800" kern="1200">
                <a:solidFill>
                  <a:schemeClr val="tx2"/>
                </a:solidFill>
                <a:latin typeface="+mn-lt"/>
                <a:ea typeface="+mn-ea"/>
                <a:cs typeface="+mn-cs"/>
              </a:defRPr>
            </a:lvl3pPr>
            <a:lvl4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4pPr>
            <a:lvl5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5pPr>
            <a:lvl6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6pPr>
            <a:lvl7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7pPr>
            <a:lvl8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8pPr>
            <a:lvl9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9pPr>
          </a:lstStyle>
          <a:p>
            <a:pPr marL="0" indent="0">
              <a:buFont typeface="Wingdings" panose="05000000000000000000" pitchFamily="2" charset="2"/>
              <a:buNone/>
            </a:pPr>
            <a:r>
              <a:rPr lang="sv-SE" sz="2000" dirty="0" err="1" smtClean="0"/>
              <a:t>ActiveBoneControl</a:t>
            </a:r>
            <a:r>
              <a:rPr lang="sv-SE" sz="700" baseline="30000" dirty="0" smtClean="0"/>
              <a:t/>
            </a:r>
            <a:br>
              <a:rPr lang="sv-SE" sz="700" baseline="30000" dirty="0" smtClean="0"/>
            </a:br>
            <a:endParaRPr lang="sv-SE" sz="700" baseline="30000" dirty="0" smtClean="0"/>
          </a:p>
          <a:p>
            <a:pPr marL="0" indent="0">
              <a:buFont typeface="Wingdings" panose="05000000000000000000" pitchFamily="2" charset="2"/>
              <a:buNone/>
            </a:pPr>
            <a:endParaRPr lang="sv-SE" sz="1050" baseline="30000" dirty="0" smtClean="0"/>
          </a:p>
          <a:p>
            <a:pPr marL="0" indent="0">
              <a:buFont typeface="Wingdings" panose="05000000000000000000" pitchFamily="2" charset="2"/>
              <a:buNone/>
            </a:pPr>
            <a:endParaRPr lang="sv-SE" sz="1050" baseline="30000" dirty="0" smtClean="0"/>
          </a:p>
          <a:p>
            <a:pPr marL="0" indent="0">
              <a:buFont typeface="Wingdings" panose="05000000000000000000" pitchFamily="2" charset="2"/>
              <a:buNone/>
            </a:pPr>
            <a:endParaRPr lang="sv-SE" sz="1050" baseline="30000" dirty="0" smtClean="0"/>
          </a:p>
          <a:p>
            <a:pPr marL="0" indent="0">
              <a:buFont typeface="Wingdings" panose="05000000000000000000" pitchFamily="2" charset="2"/>
              <a:buNone/>
            </a:pPr>
            <a:endParaRPr lang="sv-SE" sz="1050" baseline="30000" dirty="0" smtClean="0"/>
          </a:p>
          <a:p>
            <a:pPr marL="0" indent="0">
              <a:buFont typeface="Wingdings" panose="05000000000000000000" pitchFamily="2" charset="2"/>
              <a:buNone/>
            </a:pPr>
            <a:endParaRPr lang="sv-SE" sz="1050" baseline="30000" dirty="0" smtClean="0"/>
          </a:p>
          <a:p>
            <a:pPr marL="0" indent="0">
              <a:buFont typeface="Wingdings" panose="05000000000000000000" pitchFamily="2" charset="2"/>
              <a:buNone/>
            </a:pPr>
            <a:r>
              <a:rPr lang="sv-SE" sz="2000" dirty="0" err="1" smtClean="0"/>
              <a:t>Friadent</a:t>
            </a:r>
            <a:r>
              <a:rPr lang="sv-SE" sz="2000" baseline="30000" dirty="0" smtClean="0"/>
              <a:t> </a:t>
            </a:r>
            <a:r>
              <a:rPr lang="sv-SE" sz="2000" dirty="0" smtClean="0"/>
              <a:t>plus </a:t>
            </a:r>
            <a:r>
              <a:rPr lang="sv-SE" sz="2000" dirty="0" err="1" smtClean="0"/>
              <a:t>surface</a:t>
            </a:r>
            <a:r>
              <a:rPr lang="sv-SE" sz="700" dirty="0" smtClean="0"/>
              <a:t/>
            </a:r>
            <a:br>
              <a:rPr lang="sv-SE" sz="700" dirty="0" smtClean="0"/>
            </a:br>
            <a:endParaRPr lang="sv-SE" sz="1050" dirty="0" smtClean="0"/>
          </a:p>
          <a:p>
            <a:pPr marL="0" indent="0">
              <a:buFont typeface="Wingdings" panose="05000000000000000000" pitchFamily="2" charset="2"/>
              <a:buNone/>
            </a:pPr>
            <a:endParaRPr lang="sv-SE" sz="2000" dirty="0" smtClean="0"/>
          </a:p>
          <a:p>
            <a:pPr marL="0" indent="0">
              <a:buFont typeface="Wingdings" panose="05000000000000000000" pitchFamily="2" charset="2"/>
              <a:buNone/>
            </a:pPr>
            <a:endParaRPr lang="sv-SE" sz="2000" dirty="0" smtClean="0"/>
          </a:p>
          <a:p>
            <a:pPr marL="0" indent="0">
              <a:buFont typeface="Wingdings" panose="05000000000000000000" pitchFamily="2" charset="2"/>
              <a:buNone/>
            </a:pPr>
            <a:r>
              <a:rPr lang="sv-SE" sz="2000" dirty="0" smtClean="0"/>
              <a:t>Bone </a:t>
            </a:r>
            <a:r>
              <a:rPr lang="sv-SE" sz="2000" dirty="0" err="1" smtClean="0"/>
              <a:t>care</a:t>
            </a:r>
            <a:r>
              <a:rPr lang="sv-SE" sz="2000" dirty="0" smtClean="0"/>
              <a:t> </a:t>
            </a:r>
            <a:r>
              <a:rPr lang="sv-SE" sz="2000" dirty="0" err="1" smtClean="0"/>
              <a:t>with</a:t>
            </a:r>
            <a:r>
              <a:rPr lang="sv-SE" sz="2000" dirty="0" smtClean="0"/>
              <a:t> </a:t>
            </a:r>
            <a:r>
              <a:rPr lang="sv-SE" sz="2000" dirty="0" err="1" smtClean="0"/>
              <a:t>platform</a:t>
            </a:r>
            <a:r>
              <a:rPr lang="sv-SE" sz="2000" dirty="0" smtClean="0"/>
              <a:t>-switch</a:t>
            </a:r>
            <a:r>
              <a:rPr lang="sv-SE" sz="700" dirty="0" smtClean="0"/>
              <a:t/>
            </a:r>
            <a:br>
              <a:rPr lang="sv-SE" sz="700" dirty="0" smtClean="0"/>
            </a:br>
            <a:endParaRPr lang="sv-SE" sz="1050" dirty="0" smtClean="0"/>
          </a:p>
          <a:p>
            <a:pPr marL="0" indent="0">
              <a:buFont typeface="Wingdings" panose="05000000000000000000" pitchFamily="2" charset="2"/>
              <a:buNone/>
            </a:pPr>
            <a:endParaRPr lang="sv-SE" sz="900" dirty="0" smtClean="0"/>
          </a:p>
          <a:p>
            <a:pPr marL="0" indent="0">
              <a:buFont typeface="Wingdings" panose="05000000000000000000" pitchFamily="2" charset="2"/>
              <a:buNone/>
            </a:pPr>
            <a:endParaRPr lang="sv-SE" sz="900" dirty="0" smtClean="0"/>
          </a:p>
          <a:p>
            <a:pPr marL="0" indent="0">
              <a:buFont typeface="Wingdings" panose="05000000000000000000" pitchFamily="2" charset="2"/>
              <a:buNone/>
            </a:pPr>
            <a:endParaRPr lang="sv-SE" sz="900" dirty="0" smtClean="0"/>
          </a:p>
          <a:p>
            <a:pPr marL="0" indent="0">
              <a:buFont typeface="Wingdings" panose="05000000000000000000" pitchFamily="2" charset="2"/>
              <a:buNone/>
            </a:pPr>
            <a:r>
              <a:rPr lang="sv-SE" sz="2000" dirty="0" err="1" smtClean="0"/>
              <a:t>Easy</a:t>
            </a:r>
            <a:r>
              <a:rPr lang="sv-SE" sz="2000" dirty="0" smtClean="0"/>
              <a:t> and versatile </a:t>
            </a:r>
            <a:r>
              <a:rPr lang="sv-SE" sz="2000" dirty="0" err="1" smtClean="0"/>
              <a:t>prosthetics</a:t>
            </a:r>
            <a:endParaRPr lang="sv-SE" sz="2000" dirty="0"/>
          </a:p>
        </p:txBody>
      </p:sp>
    </p:spTree>
    <p:extLst>
      <p:ext uri="{BB962C8B-B14F-4D97-AF65-F5344CB8AC3E}">
        <p14:creationId xmlns:p14="http://schemas.microsoft.com/office/powerpoint/2010/main" val="38653547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itle 111"/>
          <p:cNvSpPr>
            <a:spLocks noGrp="1"/>
          </p:cNvSpPr>
          <p:nvPr>
            <p:ph type="title"/>
          </p:nvPr>
        </p:nvSpPr>
        <p:spPr/>
        <p:txBody>
          <a:bodyPr/>
          <a:lstStyle/>
          <a:p>
            <a:r>
              <a:rPr lang="sv-SE" dirty="0" smtClean="0"/>
              <a:t>Atlantis </a:t>
            </a:r>
            <a:r>
              <a:rPr lang="sv-SE" dirty="0" err="1" smtClean="0"/>
              <a:t>suprastructure</a:t>
            </a:r>
            <a:r>
              <a:rPr lang="sv-SE" dirty="0" smtClean="0"/>
              <a:t> on Xive TG</a:t>
            </a:r>
            <a:endParaRPr lang="sv-SE" dirty="0"/>
          </a:p>
        </p:txBody>
      </p:sp>
      <p:sp>
        <p:nvSpPr>
          <p:cNvPr id="3" name="Content Placeholder 2"/>
          <p:cNvSpPr>
            <a:spLocks noGrp="1"/>
          </p:cNvSpPr>
          <p:nvPr>
            <p:ph sz="half" idx="1"/>
          </p:nvPr>
        </p:nvSpPr>
        <p:spPr>
          <a:xfrm>
            <a:off x="330201" y="1601037"/>
            <a:ext cx="7421097" cy="3943350"/>
          </a:xfrm>
        </p:spPr>
        <p:txBody>
          <a:bodyPr/>
          <a:lstStyle/>
          <a:p>
            <a:r>
              <a:rPr lang="sv-SE" dirty="0" err="1"/>
              <a:t>H</a:t>
            </a:r>
            <a:r>
              <a:rPr lang="sv-SE" dirty="0" err="1" smtClean="0"/>
              <a:t>igh</a:t>
            </a:r>
            <a:r>
              <a:rPr lang="sv-SE" dirty="0" smtClean="0"/>
              <a:t> precision </a:t>
            </a:r>
            <a:r>
              <a:rPr lang="sv-SE" dirty="0" err="1" smtClean="0"/>
              <a:t>of</a:t>
            </a:r>
            <a:r>
              <a:rPr lang="sv-SE" dirty="0" smtClean="0"/>
              <a:t> a patient-</a:t>
            </a:r>
            <a:r>
              <a:rPr lang="sv-SE" dirty="0" err="1" smtClean="0"/>
              <a:t>specific</a:t>
            </a:r>
            <a:r>
              <a:rPr lang="sv-SE" dirty="0" smtClean="0"/>
              <a:t> restoration </a:t>
            </a:r>
            <a:r>
              <a:rPr lang="sv-SE" dirty="0" err="1" smtClean="0"/>
              <a:t>with</a:t>
            </a:r>
            <a:r>
              <a:rPr lang="sv-SE" dirty="0" smtClean="0"/>
              <a:t> the </a:t>
            </a:r>
            <a:r>
              <a:rPr lang="sv-SE" dirty="0" err="1" smtClean="0"/>
              <a:t>cost-effectiveness</a:t>
            </a:r>
            <a:r>
              <a:rPr lang="sv-SE" dirty="0" smtClean="0"/>
              <a:t> </a:t>
            </a:r>
            <a:r>
              <a:rPr lang="sv-SE" dirty="0" err="1" smtClean="0"/>
              <a:t>of</a:t>
            </a:r>
            <a:r>
              <a:rPr lang="sv-SE" dirty="0" smtClean="0"/>
              <a:t> a transgingival </a:t>
            </a:r>
            <a:r>
              <a:rPr lang="sv-SE" dirty="0" err="1" smtClean="0"/>
              <a:t>implant</a:t>
            </a:r>
            <a:r>
              <a:rPr lang="sv-SE" dirty="0" smtClean="0"/>
              <a:t>.</a:t>
            </a:r>
            <a:endParaRPr lang="sv-SE" dirty="0"/>
          </a:p>
        </p:txBody>
      </p:sp>
      <p:sp>
        <p:nvSpPr>
          <p:cNvPr id="4" name="Date Placeholder 3"/>
          <p:cNvSpPr>
            <a:spLocks noGrp="1"/>
          </p:cNvSpPr>
          <p:nvPr>
            <p:ph type="dt" sz="half" idx="4294967295"/>
          </p:nvPr>
        </p:nvSpPr>
        <p:spPr>
          <a:xfrm>
            <a:off x="842175" y="6498562"/>
            <a:ext cx="1037025" cy="176675"/>
          </a:xfrm>
        </p:spPr>
        <p:txBody>
          <a:bodyPr/>
          <a:lstStyle/>
          <a:p>
            <a:fld id="{93E2AD52-FCD9-4DD2-861A-2FF71E8EC9A6}" type="datetime1">
              <a:rPr lang="da-DK" smtClean="0"/>
              <a:t>24-01-2018</a:t>
            </a:fld>
            <a:endParaRPr lang="en-GB" dirty="0"/>
          </a:p>
        </p:txBody>
      </p:sp>
      <p:sp>
        <p:nvSpPr>
          <p:cNvPr id="5" name="Footer Placeholder 4"/>
          <p:cNvSpPr>
            <a:spLocks noGrp="1"/>
          </p:cNvSpPr>
          <p:nvPr>
            <p:ph type="ftr" sz="quarter" idx="4294967295"/>
          </p:nvPr>
        </p:nvSpPr>
        <p:spPr>
          <a:xfrm>
            <a:off x="2008574" y="6498562"/>
            <a:ext cx="3942963" cy="176675"/>
          </a:xfrm>
        </p:spPr>
        <p:txBody>
          <a:bodyPr/>
          <a:lstStyle/>
          <a:p>
            <a:r>
              <a:rPr lang="en-GB" smtClean="0"/>
              <a:t>Dentsply Sirona 2016</a:t>
            </a:r>
            <a:endParaRPr lang="en-GB" dirty="0"/>
          </a:p>
        </p:txBody>
      </p:sp>
      <p:sp>
        <p:nvSpPr>
          <p:cNvPr id="6" name="Slide Number Placeholder 5"/>
          <p:cNvSpPr>
            <a:spLocks noGrp="1"/>
          </p:cNvSpPr>
          <p:nvPr>
            <p:ph type="sldNum" sz="quarter" idx="4294967295"/>
          </p:nvPr>
        </p:nvSpPr>
        <p:spPr>
          <a:xfrm>
            <a:off x="330201" y="6498561"/>
            <a:ext cx="382599" cy="176675"/>
          </a:xfrm>
        </p:spPr>
        <p:txBody>
          <a:bodyPr/>
          <a:lstStyle/>
          <a:p>
            <a:fld id="{45D37B1E-C366-494F-A587-962AD9AABC83}" type="slidenum">
              <a:rPr lang="en-GB" smtClean="0"/>
              <a:pPr/>
              <a:t>30</a:t>
            </a:fld>
            <a:endParaRPr lang="en-GB" dirty="0"/>
          </a:p>
        </p:txBody>
      </p:sp>
      <p:grpSp>
        <p:nvGrpSpPr>
          <p:cNvPr id="2" name="Group 1"/>
          <p:cNvGrpSpPr/>
          <p:nvPr/>
        </p:nvGrpSpPr>
        <p:grpSpPr>
          <a:xfrm>
            <a:off x="2003673" y="3213550"/>
            <a:ext cx="5355618" cy="3029596"/>
            <a:chOff x="-494184" y="4877544"/>
            <a:chExt cx="4098906" cy="2318691"/>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800" y="4877544"/>
              <a:ext cx="2756922" cy="1088138"/>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184" y="5712074"/>
              <a:ext cx="3600400" cy="1484161"/>
            </a:xfrm>
            <a:prstGeom prst="rect">
              <a:avLst/>
            </a:prstGeom>
          </p:spPr>
        </p:pic>
      </p:gr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18828">
            <a:off x="733337" y="2978883"/>
            <a:ext cx="2851456" cy="1481190"/>
          </a:xfrm>
          <a:prstGeom prst="rect">
            <a:avLst/>
          </a:prstGeom>
        </p:spPr>
      </p:pic>
      <p:pic>
        <p:nvPicPr>
          <p:cNvPr id="15"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2387516"/>
            <a:ext cx="6343514" cy="3565056"/>
          </a:xfrm>
          <a:prstGeom prst="rect">
            <a:avLst/>
          </a:prstGeom>
        </p:spPr>
      </p:pic>
      <p:sp>
        <p:nvSpPr>
          <p:cNvPr id="16" name="TextBox 15"/>
          <p:cNvSpPr txBox="1"/>
          <p:nvPr/>
        </p:nvSpPr>
        <p:spPr>
          <a:xfrm>
            <a:off x="9267757" y="770249"/>
            <a:ext cx="2940009" cy="923330"/>
          </a:xfrm>
          <a:prstGeom prst="rect">
            <a:avLst/>
          </a:prstGeom>
          <a:solidFill>
            <a:schemeClr val="accent1"/>
          </a:solidFill>
        </p:spPr>
        <p:txBody>
          <a:bodyPr wrap="square" lIns="0" tIns="182880" rIns="0" bIns="182880" rtlCol="0" anchor="ctr">
            <a:spAutoFit/>
          </a:bodyPr>
          <a:lstStyle/>
          <a:p>
            <a:pPr marL="342900"/>
            <a:r>
              <a:rPr lang="en-US" b="1" dirty="0">
                <a:solidFill>
                  <a:schemeClr val="bg1"/>
                </a:solidFill>
              </a:rPr>
              <a:t>High precision </a:t>
            </a:r>
            <a:endParaRPr lang="en-US" b="1" dirty="0" smtClean="0">
              <a:solidFill>
                <a:schemeClr val="bg1"/>
              </a:solidFill>
            </a:endParaRPr>
          </a:p>
          <a:p>
            <a:pPr marL="342900"/>
            <a:r>
              <a:rPr lang="en-US" b="1" dirty="0" smtClean="0">
                <a:solidFill>
                  <a:schemeClr val="bg1"/>
                </a:solidFill>
              </a:rPr>
              <a:t>and versatility</a:t>
            </a:r>
            <a:endParaRPr lang="en-US" b="1" dirty="0">
              <a:solidFill>
                <a:schemeClr val="bg1"/>
              </a:solidFill>
            </a:endParaRPr>
          </a:p>
        </p:txBody>
      </p:sp>
    </p:spTree>
    <p:extLst>
      <p:ext uri="{BB962C8B-B14F-4D97-AF65-F5344CB8AC3E}">
        <p14:creationId xmlns:p14="http://schemas.microsoft.com/office/powerpoint/2010/main" val="1091523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Atlantis </a:t>
            </a:r>
            <a:r>
              <a:rPr lang="sv-SE" dirty="0" err="1" smtClean="0"/>
              <a:t>suprastructure</a:t>
            </a:r>
            <a:r>
              <a:rPr lang="sv-SE" dirty="0" smtClean="0"/>
              <a:t> </a:t>
            </a:r>
            <a:r>
              <a:rPr lang="sv-SE" dirty="0"/>
              <a:t>on </a:t>
            </a:r>
            <a:r>
              <a:rPr lang="sv-SE" dirty="0" smtClean="0"/>
              <a:t>Xive </a:t>
            </a:r>
            <a:r>
              <a:rPr lang="sv-SE" dirty="0"/>
              <a:t>TG</a:t>
            </a:r>
          </a:p>
        </p:txBody>
      </p:sp>
      <p:sp>
        <p:nvSpPr>
          <p:cNvPr id="3" name="Content Placeholder 2"/>
          <p:cNvSpPr>
            <a:spLocks noGrp="1"/>
          </p:cNvSpPr>
          <p:nvPr>
            <p:ph sz="half" idx="1"/>
          </p:nvPr>
        </p:nvSpPr>
        <p:spPr/>
        <p:txBody>
          <a:bodyPr/>
          <a:lstStyle/>
          <a:p>
            <a:r>
              <a:rPr lang="sv-SE" dirty="0" err="1" smtClean="0"/>
              <a:t>One-stage</a:t>
            </a:r>
            <a:r>
              <a:rPr lang="sv-SE" dirty="0" smtClean="0"/>
              <a:t> </a:t>
            </a:r>
            <a:r>
              <a:rPr lang="sv-SE" dirty="0" err="1" smtClean="0"/>
              <a:t>surgery</a:t>
            </a:r>
            <a:endParaRPr lang="sv-SE" dirty="0" smtClean="0"/>
          </a:p>
          <a:p>
            <a:r>
              <a:rPr lang="sv-SE" dirty="0" err="1" smtClean="0"/>
              <a:t>Time-saving</a:t>
            </a:r>
            <a:endParaRPr lang="sv-SE" dirty="0" smtClean="0"/>
          </a:p>
          <a:p>
            <a:r>
              <a:rPr lang="sv-SE" dirty="0" err="1" smtClean="0"/>
              <a:t>Cost-effective</a:t>
            </a:r>
            <a:endParaRPr lang="sv-SE" dirty="0" smtClean="0"/>
          </a:p>
          <a:p>
            <a:r>
              <a:rPr lang="sv-SE" dirty="0" smtClean="0"/>
              <a:t>Precise and passive fit</a:t>
            </a:r>
          </a:p>
          <a:p>
            <a:endParaRPr lang="sv-SE" dirty="0" smtClean="0"/>
          </a:p>
          <a:p>
            <a:endParaRPr lang="sv-SE" dirty="0"/>
          </a:p>
        </p:txBody>
      </p:sp>
      <p:sp>
        <p:nvSpPr>
          <p:cNvPr id="6" name="Date Placeholder 5"/>
          <p:cNvSpPr>
            <a:spLocks noGrp="1"/>
          </p:cNvSpPr>
          <p:nvPr>
            <p:ph type="dt" sz="half" idx="4294967295"/>
          </p:nvPr>
        </p:nvSpPr>
        <p:spPr>
          <a:xfrm>
            <a:off x="842175" y="6498562"/>
            <a:ext cx="1037025" cy="176675"/>
          </a:xfrm>
        </p:spPr>
        <p:txBody>
          <a:bodyPr/>
          <a:lstStyle/>
          <a:p>
            <a:fld id="{5D0681E8-6529-40F2-9A1D-9DAE4C4CA48B}" type="datetime1">
              <a:rPr lang="da-DK" smtClean="0"/>
              <a:t>24-01-2018</a:t>
            </a:fld>
            <a:endParaRPr lang="en-GB" dirty="0"/>
          </a:p>
        </p:txBody>
      </p:sp>
      <p:sp>
        <p:nvSpPr>
          <p:cNvPr id="7" name="Footer Placeholder 6"/>
          <p:cNvSpPr>
            <a:spLocks noGrp="1"/>
          </p:cNvSpPr>
          <p:nvPr>
            <p:ph type="ftr" sz="quarter" idx="4294967295"/>
          </p:nvPr>
        </p:nvSpPr>
        <p:spPr>
          <a:xfrm>
            <a:off x="2008574" y="6498562"/>
            <a:ext cx="3942963" cy="176675"/>
          </a:xfrm>
        </p:spPr>
        <p:txBody>
          <a:bodyPr/>
          <a:lstStyle/>
          <a:p>
            <a:r>
              <a:rPr lang="en-GB" smtClean="0"/>
              <a:t>Dentsply Sirona 2016</a:t>
            </a:r>
            <a:endParaRPr lang="en-GB" dirty="0"/>
          </a:p>
        </p:txBody>
      </p:sp>
      <p:sp>
        <p:nvSpPr>
          <p:cNvPr id="8" name="Slide Number Placeholder 7"/>
          <p:cNvSpPr>
            <a:spLocks noGrp="1"/>
          </p:cNvSpPr>
          <p:nvPr>
            <p:ph type="sldNum" sz="quarter" idx="4294967295"/>
          </p:nvPr>
        </p:nvSpPr>
        <p:spPr>
          <a:xfrm>
            <a:off x="330201" y="6498561"/>
            <a:ext cx="382599" cy="176675"/>
          </a:xfrm>
        </p:spPr>
        <p:txBody>
          <a:bodyPr/>
          <a:lstStyle/>
          <a:p>
            <a:fld id="{45D37B1E-C366-494F-A587-962AD9AABC83}" type="slidenum">
              <a:rPr lang="en-GB" smtClean="0"/>
              <a:pPr/>
              <a:t>31</a:t>
            </a:fld>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7087" y="984611"/>
            <a:ext cx="6994685" cy="5613137"/>
          </a:xfrm>
          <a:prstGeom prst="rect">
            <a:avLst/>
          </a:prstGeom>
        </p:spPr>
      </p:pic>
    </p:spTree>
    <p:extLst>
      <p:ext uri="{BB962C8B-B14F-4D97-AF65-F5344CB8AC3E}">
        <p14:creationId xmlns:p14="http://schemas.microsoft.com/office/powerpoint/2010/main" val="792332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dirty="0" smtClean="0"/>
              <a:t>Atlantis </a:t>
            </a:r>
            <a:r>
              <a:rPr lang="sv-SE" dirty="0" err="1" smtClean="0"/>
              <a:t>suprastructure</a:t>
            </a:r>
            <a:r>
              <a:rPr lang="sv-SE" dirty="0" smtClean="0"/>
              <a:t> </a:t>
            </a:r>
            <a:r>
              <a:rPr lang="sv-SE" dirty="0"/>
              <a:t>on </a:t>
            </a:r>
            <a:r>
              <a:rPr lang="sv-SE" dirty="0" smtClean="0"/>
              <a:t>Xive </a:t>
            </a:r>
            <a:r>
              <a:rPr lang="sv-SE" dirty="0"/>
              <a:t>TG</a:t>
            </a:r>
            <a:endParaRPr lang="de-DE" dirty="0"/>
          </a:p>
        </p:txBody>
      </p:sp>
      <p:sp>
        <p:nvSpPr>
          <p:cNvPr id="3" name="Date Placeholder 2"/>
          <p:cNvSpPr>
            <a:spLocks noGrp="1"/>
          </p:cNvSpPr>
          <p:nvPr>
            <p:ph type="dt" sz="half" idx="4294967295"/>
          </p:nvPr>
        </p:nvSpPr>
        <p:spPr>
          <a:xfrm>
            <a:off x="842175" y="6498562"/>
            <a:ext cx="1037025" cy="176675"/>
          </a:xfrm>
        </p:spPr>
        <p:txBody>
          <a:bodyPr/>
          <a:lstStyle/>
          <a:p>
            <a:fld id="{AFD01E96-32DC-4488-8F52-99A99A1B8490}" type="datetime1">
              <a:rPr lang="da-DK" smtClean="0"/>
              <a:t>24-01-2018</a:t>
            </a:fld>
            <a:endParaRPr lang="en-GB" dirty="0"/>
          </a:p>
        </p:txBody>
      </p:sp>
      <p:sp>
        <p:nvSpPr>
          <p:cNvPr id="16" name="Footer Placeholder 15"/>
          <p:cNvSpPr>
            <a:spLocks noGrp="1"/>
          </p:cNvSpPr>
          <p:nvPr>
            <p:ph type="ftr" sz="quarter" idx="4294967295"/>
          </p:nvPr>
        </p:nvSpPr>
        <p:spPr>
          <a:xfrm>
            <a:off x="2008574" y="6498562"/>
            <a:ext cx="3942963" cy="176675"/>
          </a:xfrm>
        </p:spPr>
        <p:txBody>
          <a:bodyPr/>
          <a:lstStyle/>
          <a:p>
            <a:r>
              <a:rPr lang="en-GB" smtClean="0"/>
              <a:t>Dentsply Sirona 2016</a:t>
            </a:r>
            <a:endParaRPr lang="en-GB" dirty="0"/>
          </a:p>
        </p:txBody>
      </p:sp>
      <p:sp>
        <p:nvSpPr>
          <p:cNvPr id="17" name="Slide Number Placeholder 16"/>
          <p:cNvSpPr>
            <a:spLocks noGrp="1"/>
          </p:cNvSpPr>
          <p:nvPr>
            <p:ph type="sldNum" sz="quarter" idx="4294967295"/>
          </p:nvPr>
        </p:nvSpPr>
        <p:spPr>
          <a:xfrm>
            <a:off x="330201" y="6498561"/>
            <a:ext cx="382599" cy="176675"/>
          </a:xfrm>
        </p:spPr>
        <p:txBody>
          <a:bodyPr/>
          <a:lstStyle/>
          <a:p>
            <a:fld id="{45D37B1E-C366-494F-A587-962AD9AABC83}" type="slidenum">
              <a:rPr lang="en-GB" smtClean="0"/>
              <a:pPr/>
              <a:t>32</a:t>
            </a:fld>
            <a:endParaRPr lang="en-GB" dirty="0"/>
          </a:p>
        </p:txBody>
      </p:sp>
      <p:sp>
        <p:nvSpPr>
          <p:cNvPr id="4" name="Rechteck 3"/>
          <p:cNvSpPr/>
          <p:nvPr/>
        </p:nvSpPr>
        <p:spPr>
          <a:xfrm>
            <a:off x="779606" y="1407483"/>
            <a:ext cx="4399061" cy="369332"/>
          </a:xfrm>
          <a:prstGeom prst="rect">
            <a:avLst/>
          </a:prstGeom>
        </p:spPr>
        <p:txBody>
          <a:bodyPr wrap="square">
            <a:spAutoFit/>
          </a:bodyPr>
          <a:lstStyle/>
          <a:p>
            <a:pPr marL="179388" lvl="1" indent="-177800" algn="ctr"/>
            <a:r>
              <a:rPr lang="de-DE" sz="1800" b="1" dirty="0" smtClean="0">
                <a:solidFill>
                  <a:schemeClr val="tx2"/>
                </a:solidFill>
                <a:latin typeface="Arial" pitchFamily="34" charset="0"/>
                <a:ea typeface="Calibri" pitchFamily="34" charset="0"/>
                <a:cs typeface="Arial" pitchFamily="34" charset="0"/>
              </a:rPr>
              <a:t>Atlantis </a:t>
            </a:r>
            <a:r>
              <a:rPr lang="de-DE" sz="1800" b="1" dirty="0" err="1" smtClean="0">
                <a:solidFill>
                  <a:schemeClr val="tx2"/>
                </a:solidFill>
                <a:latin typeface="Arial" pitchFamily="34" charset="0"/>
                <a:ea typeface="Calibri" pitchFamily="34" charset="0"/>
                <a:cs typeface="Arial" pitchFamily="34" charset="0"/>
              </a:rPr>
              <a:t>suprastructure</a:t>
            </a:r>
            <a:r>
              <a:rPr lang="de-DE" sz="1800" b="1" dirty="0" smtClean="0">
                <a:solidFill>
                  <a:schemeClr val="tx2"/>
                </a:solidFill>
                <a:latin typeface="Arial" pitchFamily="34" charset="0"/>
                <a:ea typeface="Calibri" pitchFamily="34" charset="0"/>
                <a:cs typeface="Arial" pitchFamily="34" charset="0"/>
              </a:rPr>
              <a:t> </a:t>
            </a:r>
            <a:r>
              <a:rPr lang="de-DE" b="1" dirty="0">
                <a:solidFill>
                  <a:schemeClr val="tx2"/>
                </a:solidFill>
                <a:latin typeface="Arial" pitchFamily="34" charset="0"/>
                <a:ea typeface="Calibri" pitchFamily="34" charset="0"/>
                <a:cs typeface="Arial" pitchFamily="34" charset="0"/>
              </a:rPr>
              <a:t>b</a:t>
            </a:r>
            <a:r>
              <a:rPr lang="de-DE" sz="1800" b="1" dirty="0" smtClean="0">
                <a:solidFill>
                  <a:schemeClr val="tx2"/>
                </a:solidFill>
                <a:latin typeface="Arial" pitchFamily="34" charset="0"/>
                <a:ea typeface="Calibri" pitchFamily="34" charset="0"/>
                <a:cs typeface="Arial" pitchFamily="34" charset="0"/>
              </a:rPr>
              <a:t>ar on </a:t>
            </a:r>
            <a:r>
              <a:rPr lang="de-DE" sz="1800" b="1" dirty="0" err="1" smtClean="0">
                <a:solidFill>
                  <a:schemeClr val="tx2"/>
                </a:solidFill>
                <a:latin typeface="Arial" pitchFamily="34" charset="0"/>
                <a:ea typeface="Calibri" pitchFamily="34" charset="0"/>
                <a:cs typeface="Arial" pitchFamily="34" charset="0"/>
              </a:rPr>
              <a:t>Xive</a:t>
            </a:r>
            <a:r>
              <a:rPr lang="de-DE" sz="1800" b="1" dirty="0" smtClean="0">
                <a:solidFill>
                  <a:schemeClr val="tx2"/>
                </a:solidFill>
                <a:latin typeface="Arial" pitchFamily="34" charset="0"/>
                <a:ea typeface="Calibri" pitchFamily="34" charset="0"/>
                <a:cs typeface="Arial" pitchFamily="34" charset="0"/>
              </a:rPr>
              <a:t> TG</a:t>
            </a:r>
          </a:p>
        </p:txBody>
      </p:sp>
      <p:sp>
        <p:nvSpPr>
          <p:cNvPr id="5" name="Rechteck 4"/>
          <p:cNvSpPr/>
          <p:nvPr/>
        </p:nvSpPr>
        <p:spPr>
          <a:xfrm>
            <a:off x="6478495" y="1407483"/>
            <a:ext cx="4986674" cy="369332"/>
          </a:xfrm>
          <a:prstGeom prst="rect">
            <a:avLst/>
          </a:prstGeom>
        </p:spPr>
        <p:txBody>
          <a:bodyPr wrap="square">
            <a:spAutoFit/>
          </a:bodyPr>
          <a:lstStyle/>
          <a:p>
            <a:pPr marL="179388" lvl="1" indent="-177800" algn="ctr"/>
            <a:r>
              <a:rPr lang="de-DE" sz="1800" b="1" dirty="0" smtClean="0">
                <a:solidFill>
                  <a:schemeClr val="tx2"/>
                </a:solidFill>
              </a:rPr>
              <a:t>Atlantis </a:t>
            </a:r>
            <a:r>
              <a:rPr lang="de-DE" b="1" dirty="0" err="1">
                <a:solidFill>
                  <a:schemeClr val="tx2"/>
                </a:solidFill>
                <a:latin typeface="Arial" pitchFamily="34" charset="0"/>
                <a:ea typeface="Calibri" pitchFamily="34" charset="0"/>
                <a:cs typeface="Arial" pitchFamily="34" charset="0"/>
              </a:rPr>
              <a:t>suprastructure</a:t>
            </a:r>
            <a:r>
              <a:rPr lang="de-DE" sz="1800" b="1" dirty="0" smtClean="0">
                <a:solidFill>
                  <a:schemeClr val="tx2"/>
                </a:solidFill>
              </a:rPr>
              <a:t> </a:t>
            </a:r>
            <a:r>
              <a:rPr lang="de-DE" sz="1800" b="1" dirty="0">
                <a:solidFill>
                  <a:schemeClr val="tx2"/>
                </a:solidFill>
              </a:rPr>
              <a:t>B</a:t>
            </a:r>
            <a:r>
              <a:rPr lang="de-DE" sz="1800" b="1" dirty="0" smtClean="0">
                <a:solidFill>
                  <a:schemeClr val="tx2"/>
                </a:solidFill>
              </a:rPr>
              <a:t>ridge on </a:t>
            </a:r>
            <a:r>
              <a:rPr lang="de-DE" sz="1800" b="1" dirty="0" err="1" smtClean="0">
                <a:solidFill>
                  <a:schemeClr val="tx2"/>
                </a:solidFill>
              </a:rPr>
              <a:t>Xive</a:t>
            </a:r>
            <a:r>
              <a:rPr lang="de-DE" sz="1800" b="1" dirty="0" smtClean="0">
                <a:solidFill>
                  <a:schemeClr val="tx2"/>
                </a:solidFill>
              </a:rPr>
              <a:t> TG</a:t>
            </a:r>
            <a:endParaRPr lang="de-DE" sz="1800" b="1" dirty="0" smtClean="0">
              <a:solidFill>
                <a:schemeClr val="tx2"/>
              </a:solidFill>
              <a:latin typeface="Arial" pitchFamily="34" charset="0"/>
              <a:ea typeface="Calibri" pitchFamily="34" charset="0"/>
              <a:cs typeface="Arial" pitchFamily="34" charset="0"/>
            </a:endParaRPr>
          </a:p>
        </p:txBody>
      </p:sp>
      <p:sp>
        <p:nvSpPr>
          <p:cNvPr id="6" name="Rectangle 5"/>
          <p:cNvSpPr txBox="1">
            <a:spLocks noChangeArrowheads="1"/>
          </p:cNvSpPr>
          <p:nvPr/>
        </p:nvSpPr>
        <p:spPr>
          <a:xfrm>
            <a:off x="1354138" y="1535672"/>
            <a:ext cx="12318296" cy="736797"/>
          </a:xfrm>
          <a:prstGeom prst="rect">
            <a:avLst/>
          </a:prstGeom>
        </p:spPr>
        <p:txBody>
          <a:bodyPr lIns="0" tIns="0" rIns="0" bIns="0"/>
          <a:lstStyle/>
          <a:p>
            <a:pPr marL="0" lvl="1" algn="l">
              <a:spcAft>
                <a:spcPts val="600"/>
              </a:spcAft>
              <a:defRPr/>
            </a:pPr>
            <a:endParaRPr lang="de-DE" b="1" dirty="0">
              <a:solidFill>
                <a:srgbClr val="FF0000"/>
              </a:solidFill>
              <a:latin typeface="+mn-lt"/>
            </a:endParaRPr>
          </a:p>
        </p:txBody>
      </p:sp>
      <p:pic>
        <p:nvPicPr>
          <p:cNvPr id="7" name="Picture 2" descr="T:\Marketing Global\XiVE FRIALIT FRIOS\XiVE\Illustrationen\XIVE TG\13_CAD_CAM_Steg_13_09.jpg"/>
          <p:cNvPicPr>
            <a:picLocks noChangeArrowheads="1"/>
          </p:cNvPicPr>
          <p:nvPr/>
        </p:nvPicPr>
        <p:blipFill>
          <a:blip r:embed="rId3" cstate="print"/>
          <a:srcRect l="18580" t="10952" r="18580" b="18590"/>
          <a:stretch>
            <a:fillRect/>
          </a:stretch>
        </p:blipFill>
        <p:spPr bwMode="auto">
          <a:xfrm>
            <a:off x="723334" y="1890621"/>
            <a:ext cx="2314432" cy="2314870"/>
          </a:xfrm>
          <a:prstGeom prst="rect">
            <a:avLst/>
          </a:prstGeom>
          <a:solidFill>
            <a:schemeClr val="bg1"/>
          </a:solidFill>
          <a:ln w="9525">
            <a:solidFill>
              <a:schemeClr val="bg1">
                <a:lumMod val="75000"/>
              </a:schemeClr>
            </a:solidFill>
          </a:ln>
          <a:effectLst/>
        </p:spPr>
      </p:pic>
      <p:pic>
        <p:nvPicPr>
          <p:cNvPr id="8" name="Picture 3" descr="T:\Marketing Global\XiVE FRIALIT FRIOS\XiVE\Illustrationen\XIVE TG\11_TG_13_09.jpg"/>
          <p:cNvPicPr>
            <a:picLocks noChangeAspect="1" noChangeArrowheads="1"/>
          </p:cNvPicPr>
          <p:nvPr/>
        </p:nvPicPr>
        <p:blipFill>
          <a:blip r:embed="rId4" cstate="print"/>
          <a:srcRect l="18580" t="18569" r="18580" b="18590"/>
          <a:stretch>
            <a:fillRect/>
          </a:stretch>
        </p:blipFill>
        <p:spPr bwMode="auto">
          <a:xfrm>
            <a:off x="3148009" y="1856654"/>
            <a:ext cx="2314870" cy="2314870"/>
          </a:xfrm>
          <a:prstGeom prst="rect">
            <a:avLst/>
          </a:prstGeom>
          <a:solidFill>
            <a:schemeClr val="bg1"/>
          </a:solidFill>
          <a:ln w="9525">
            <a:solidFill>
              <a:schemeClr val="bg1">
                <a:lumMod val="75000"/>
              </a:schemeClr>
            </a:solidFill>
          </a:ln>
          <a:effectLst/>
        </p:spPr>
      </p:pic>
      <p:pic>
        <p:nvPicPr>
          <p:cNvPr id="9" name="Picture 4" descr="T:\Marketing Global\XiVE FRIALIT FRIOS\XiVE\Illustrationen\XIVE TG\12_TG_13_09.jpg"/>
          <p:cNvPicPr>
            <a:picLocks noChangeAspect="1" noChangeArrowheads="1"/>
          </p:cNvPicPr>
          <p:nvPr/>
        </p:nvPicPr>
        <p:blipFill rotWithShape="1">
          <a:blip r:embed="rId5" cstate="print"/>
          <a:srcRect l="18580" t="19075" r="18580" b="18590"/>
          <a:stretch/>
        </p:blipFill>
        <p:spPr bwMode="auto">
          <a:xfrm>
            <a:off x="6699336" y="1890147"/>
            <a:ext cx="2227673" cy="2209713"/>
          </a:xfrm>
          <a:prstGeom prst="rect">
            <a:avLst/>
          </a:prstGeom>
          <a:solidFill>
            <a:schemeClr val="bg1"/>
          </a:solidFill>
          <a:ln w="9525">
            <a:solidFill>
              <a:schemeClr val="bg1">
                <a:lumMod val="75000"/>
              </a:schemeClr>
            </a:solidFill>
          </a:ln>
          <a:effectLst/>
        </p:spPr>
      </p:pic>
      <p:pic>
        <p:nvPicPr>
          <p:cNvPr id="11" name="Picture 5" descr="T:\Marketing Global\XiVE FRIALIT FRIOS\XiVE\Illustrationen\XIVE TG\13_TG_13_09.jpg"/>
          <p:cNvPicPr>
            <a:picLocks noChangeAspect="1" noChangeArrowheads="1"/>
          </p:cNvPicPr>
          <p:nvPr/>
        </p:nvPicPr>
        <p:blipFill>
          <a:blip r:embed="rId6" cstate="print"/>
          <a:srcRect l="18580" t="18569" r="18580" b="18590"/>
          <a:stretch>
            <a:fillRect/>
          </a:stretch>
        </p:blipFill>
        <p:spPr bwMode="auto">
          <a:xfrm>
            <a:off x="9045325" y="1890150"/>
            <a:ext cx="2228646" cy="2228646"/>
          </a:xfrm>
          <a:prstGeom prst="rect">
            <a:avLst/>
          </a:prstGeom>
          <a:solidFill>
            <a:schemeClr val="bg1"/>
          </a:solidFill>
          <a:ln w="9525">
            <a:solidFill>
              <a:schemeClr val="bg1">
                <a:lumMod val="75000"/>
              </a:schemeClr>
            </a:solidFill>
          </a:ln>
          <a:effectLst/>
        </p:spPr>
      </p:pic>
    </p:spTree>
    <p:extLst>
      <p:ext uri="{BB962C8B-B14F-4D97-AF65-F5344CB8AC3E}">
        <p14:creationId xmlns:p14="http://schemas.microsoft.com/office/powerpoint/2010/main" val="460373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p:txBody>
          <a:bodyPr/>
          <a:lstStyle/>
          <a:p>
            <a:r>
              <a:rPr lang="sv-SE" dirty="0" err="1" smtClean="0"/>
              <a:t>TempBase</a:t>
            </a:r>
            <a:r>
              <a:rPr lang="sv-SE" dirty="0" smtClean="0"/>
              <a:t> </a:t>
            </a:r>
            <a:r>
              <a:rPr lang="sv-SE" dirty="0" err="1" smtClean="0"/>
              <a:t>concept</a:t>
            </a:r>
            <a:endParaRPr lang="sv-SE" dirty="0"/>
          </a:p>
        </p:txBody>
      </p:sp>
      <p:sp>
        <p:nvSpPr>
          <p:cNvPr id="3" name="Content Placeholder 2"/>
          <p:cNvSpPr>
            <a:spLocks noGrp="1"/>
          </p:cNvSpPr>
          <p:nvPr>
            <p:ph sz="half" idx="1"/>
          </p:nvPr>
        </p:nvSpPr>
        <p:spPr/>
        <p:txBody>
          <a:bodyPr/>
          <a:lstStyle/>
          <a:p>
            <a:r>
              <a:rPr lang="en-US" dirty="0" smtClean="0"/>
              <a:t>Multi-functional</a:t>
            </a:r>
          </a:p>
          <a:p>
            <a:r>
              <a:rPr lang="en-US" dirty="0" smtClean="0"/>
              <a:t>Time-saving</a:t>
            </a:r>
          </a:p>
          <a:p>
            <a:r>
              <a:rPr lang="en-US" dirty="0" smtClean="0"/>
              <a:t>Cost-effective</a:t>
            </a:r>
            <a:endParaRPr lang="en-US" dirty="0"/>
          </a:p>
        </p:txBody>
      </p:sp>
      <p:sp>
        <p:nvSpPr>
          <p:cNvPr id="6" name="Date Placeholder 5"/>
          <p:cNvSpPr>
            <a:spLocks noGrp="1"/>
          </p:cNvSpPr>
          <p:nvPr>
            <p:ph type="dt" sz="half" idx="4294967295"/>
          </p:nvPr>
        </p:nvSpPr>
        <p:spPr>
          <a:xfrm>
            <a:off x="842175" y="6498562"/>
            <a:ext cx="1037025" cy="176675"/>
          </a:xfrm>
        </p:spPr>
        <p:txBody>
          <a:bodyPr/>
          <a:lstStyle/>
          <a:p>
            <a:fld id="{9CCB9996-7352-4E82-BFB7-1C02E4AA44A0}" type="datetime1">
              <a:rPr lang="da-DK" smtClean="0"/>
              <a:t>24-01-2018</a:t>
            </a:fld>
            <a:endParaRPr lang="en-GB" dirty="0"/>
          </a:p>
        </p:txBody>
      </p:sp>
      <p:sp>
        <p:nvSpPr>
          <p:cNvPr id="7" name="Footer Placeholder 6"/>
          <p:cNvSpPr>
            <a:spLocks noGrp="1"/>
          </p:cNvSpPr>
          <p:nvPr>
            <p:ph type="ftr" sz="quarter" idx="4294967295"/>
          </p:nvPr>
        </p:nvSpPr>
        <p:spPr>
          <a:xfrm>
            <a:off x="2008574" y="6498562"/>
            <a:ext cx="3942963" cy="176675"/>
          </a:xfrm>
        </p:spPr>
        <p:txBody>
          <a:bodyPr/>
          <a:lstStyle/>
          <a:p>
            <a:r>
              <a:rPr lang="en-GB" smtClean="0"/>
              <a:t>Dentsply Sirona 2016</a:t>
            </a:r>
            <a:endParaRPr lang="en-GB" dirty="0"/>
          </a:p>
        </p:txBody>
      </p:sp>
      <p:sp>
        <p:nvSpPr>
          <p:cNvPr id="9" name="Slide Number Placeholder 8"/>
          <p:cNvSpPr>
            <a:spLocks noGrp="1"/>
          </p:cNvSpPr>
          <p:nvPr>
            <p:ph type="sldNum" sz="quarter" idx="4294967295"/>
          </p:nvPr>
        </p:nvSpPr>
        <p:spPr>
          <a:xfrm>
            <a:off x="330201" y="6498561"/>
            <a:ext cx="382599" cy="176675"/>
          </a:xfrm>
        </p:spPr>
        <p:txBody>
          <a:bodyPr/>
          <a:lstStyle/>
          <a:p>
            <a:fld id="{45D37B1E-C366-494F-A587-962AD9AABC83}" type="slidenum">
              <a:rPr lang="en-GB" smtClean="0"/>
              <a:pPr/>
              <a:t>33</a:t>
            </a:fld>
            <a:endParaRPr lang="en-GB" dirty="0"/>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5406" y="512286"/>
            <a:ext cx="4413786" cy="5517232"/>
          </a:xfrm>
          <a:prstGeom prst="rect">
            <a:avLst/>
          </a:prstGeom>
          <a:ln>
            <a:noFill/>
          </a:ln>
          <a:effectLst>
            <a:softEdge rad="112500"/>
          </a:effectLst>
        </p:spPr>
      </p:pic>
      <p:sp>
        <p:nvSpPr>
          <p:cNvPr id="18" name="TextBox 17"/>
          <p:cNvSpPr txBox="1"/>
          <p:nvPr/>
        </p:nvSpPr>
        <p:spPr>
          <a:xfrm>
            <a:off x="-1" y="2901948"/>
            <a:ext cx="4162098" cy="646331"/>
          </a:xfrm>
          <a:prstGeom prst="rect">
            <a:avLst/>
          </a:prstGeom>
          <a:solidFill>
            <a:schemeClr val="accent4"/>
          </a:solidFill>
        </p:spPr>
        <p:txBody>
          <a:bodyPr wrap="square" lIns="0" tIns="182880" rIns="0" bIns="182880" rtlCol="0" anchor="ctr">
            <a:spAutoFit/>
          </a:bodyPr>
          <a:lstStyle/>
          <a:p>
            <a:pPr marL="342900"/>
            <a:r>
              <a:rPr lang="en-US" b="1" dirty="0">
                <a:solidFill>
                  <a:schemeClr val="bg1"/>
                </a:solidFill>
              </a:rPr>
              <a:t>A </a:t>
            </a:r>
            <a:r>
              <a:rPr lang="en-US" b="1" dirty="0" smtClean="0">
                <a:solidFill>
                  <a:schemeClr val="bg1"/>
                </a:solidFill>
              </a:rPr>
              <a:t>temporary denture </a:t>
            </a:r>
            <a:r>
              <a:rPr lang="en-US" b="1" dirty="0">
                <a:solidFill>
                  <a:schemeClr val="bg1"/>
                </a:solidFill>
              </a:rPr>
              <a:t>in </a:t>
            </a:r>
            <a:r>
              <a:rPr lang="en-US" b="1" dirty="0" smtClean="0">
                <a:solidFill>
                  <a:schemeClr val="bg1"/>
                </a:solidFill>
              </a:rPr>
              <a:t>5 </a:t>
            </a:r>
            <a:r>
              <a:rPr lang="en-US" b="1" dirty="0">
                <a:solidFill>
                  <a:schemeClr val="bg1"/>
                </a:solidFill>
              </a:rPr>
              <a:t>minutes</a:t>
            </a:r>
          </a:p>
        </p:txBody>
      </p:sp>
      <p:grpSp>
        <p:nvGrpSpPr>
          <p:cNvPr id="14" name="Group 13"/>
          <p:cNvGrpSpPr/>
          <p:nvPr/>
        </p:nvGrpSpPr>
        <p:grpSpPr>
          <a:xfrm>
            <a:off x="7709630" y="1820330"/>
            <a:ext cx="1519036" cy="431800"/>
            <a:chOff x="7709630" y="1820330"/>
            <a:chExt cx="1519036" cy="431800"/>
          </a:xfrm>
        </p:grpSpPr>
        <p:sp>
          <p:nvSpPr>
            <p:cNvPr id="2" name="TextBox 1"/>
            <p:cNvSpPr txBox="1"/>
            <p:nvPr/>
          </p:nvSpPr>
          <p:spPr>
            <a:xfrm>
              <a:off x="7709630" y="1820330"/>
              <a:ext cx="1502103" cy="338554"/>
            </a:xfrm>
            <a:prstGeom prst="rect">
              <a:avLst/>
            </a:prstGeom>
            <a:noFill/>
          </p:spPr>
          <p:txBody>
            <a:bodyPr wrap="square" lIns="0" tIns="0" rIns="0" bIns="0" rtlCol="0">
              <a:spAutoFit/>
            </a:bodyPr>
            <a:lstStyle/>
            <a:p>
              <a:r>
                <a:rPr lang="en-US" sz="1100" b="1" dirty="0" smtClean="0"/>
                <a:t>Implant placement and index registration</a:t>
              </a:r>
            </a:p>
          </p:txBody>
        </p:sp>
        <p:cxnSp>
          <p:nvCxnSpPr>
            <p:cNvPr id="10" name="Straight Arrow Connector 9"/>
            <p:cNvCxnSpPr/>
            <p:nvPr/>
          </p:nvCxnSpPr>
          <p:spPr>
            <a:xfrm>
              <a:off x="7735030" y="2252130"/>
              <a:ext cx="149363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9386030" y="988875"/>
            <a:ext cx="1527503" cy="237060"/>
            <a:chOff x="7709630" y="1820330"/>
            <a:chExt cx="1527503" cy="237060"/>
          </a:xfrm>
        </p:grpSpPr>
        <p:sp>
          <p:nvSpPr>
            <p:cNvPr id="27" name="TextBox 26"/>
            <p:cNvSpPr txBox="1"/>
            <p:nvPr/>
          </p:nvSpPr>
          <p:spPr>
            <a:xfrm>
              <a:off x="7709630" y="1820330"/>
              <a:ext cx="1502103" cy="169277"/>
            </a:xfrm>
            <a:prstGeom prst="rect">
              <a:avLst/>
            </a:prstGeom>
            <a:noFill/>
          </p:spPr>
          <p:txBody>
            <a:bodyPr wrap="square" lIns="0" tIns="0" rIns="0" bIns="0" rtlCol="0">
              <a:spAutoFit/>
            </a:bodyPr>
            <a:lstStyle/>
            <a:p>
              <a:r>
                <a:rPr lang="en-US" sz="1100" b="1" dirty="0" smtClean="0"/>
                <a:t>Temporary restoration</a:t>
              </a:r>
            </a:p>
          </p:txBody>
        </p:sp>
        <p:cxnSp>
          <p:nvCxnSpPr>
            <p:cNvPr id="28" name="Straight Arrow Connector 27"/>
            <p:cNvCxnSpPr/>
            <p:nvPr/>
          </p:nvCxnSpPr>
          <p:spPr>
            <a:xfrm>
              <a:off x="7743497" y="2057390"/>
              <a:ext cx="149363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5528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empbasecap.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2002391"/>
            <a:ext cx="5715000" cy="3810000"/>
          </a:xfrm>
          <a:prstGeom prst="rect">
            <a:avLst/>
          </a:prstGeom>
        </p:spPr>
      </p:pic>
      <p:sp>
        <p:nvSpPr>
          <p:cNvPr id="2" name="Titel 1"/>
          <p:cNvSpPr>
            <a:spLocks noGrp="1"/>
          </p:cNvSpPr>
          <p:nvPr>
            <p:ph type="title"/>
          </p:nvPr>
        </p:nvSpPr>
        <p:spPr/>
        <p:txBody>
          <a:bodyPr/>
          <a:lstStyle/>
          <a:p>
            <a:r>
              <a:rPr lang="de-DE" smtClean="0"/>
              <a:t>TempBase concept</a:t>
            </a:r>
            <a:endParaRPr lang="de-DE" dirty="0"/>
          </a:p>
        </p:txBody>
      </p:sp>
      <p:sp>
        <p:nvSpPr>
          <p:cNvPr id="4" name="Content Placeholder 3"/>
          <p:cNvSpPr>
            <a:spLocks noGrp="1"/>
          </p:cNvSpPr>
          <p:nvPr>
            <p:ph sz="half" idx="1"/>
          </p:nvPr>
        </p:nvSpPr>
        <p:spPr>
          <a:xfrm>
            <a:off x="330201" y="1601037"/>
            <a:ext cx="6238239" cy="3943350"/>
          </a:xfrm>
        </p:spPr>
        <p:txBody>
          <a:bodyPr/>
          <a:lstStyle/>
          <a:p>
            <a:r>
              <a:rPr lang="en-US" dirty="0" smtClean="0"/>
              <a:t>Implant insertion via </a:t>
            </a:r>
            <a:r>
              <a:rPr lang="en-US" dirty="0" err="1" smtClean="0"/>
              <a:t>TempBase</a:t>
            </a:r>
            <a:r>
              <a:rPr lang="en-US" dirty="0" smtClean="0"/>
              <a:t> with immediate temporary restoration</a:t>
            </a:r>
            <a:endParaRPr lang="en-US" dirty="0"/>
          </a:p>
        </p:txBody>
      </p:sp>
      <p:sp>
        <p:nvSpPr>
          <p:cNvPr id="5" name="Date Placeholder 4"/>
          <p:cNvSpPr>
            <a:spLocks noGrp="1"/>
          </p:cNvSpPr>
          <p:nvPr>
            <p:ph type="dt" sz="half" idx="4294967295"/>
          </p:nvPr>
        </p:nvSpPr>
        <p:spPr>
          <a:xfrm>
            <a:off x="842175" y="6498562"/>
            <a:ext cx="1037025" cy="176675"/>
          </a:xfrm>
        </p:spPr>
        <p:txBody>
          <a:bodyPr/>
          <a:lstStyle/>
          <a:p>
            <a:fld id="{E670B9B5-4A5E-435D-A251-C4B72C525FED}" type="datetime1">
              <a:rPr lang="da-DK" smtClean="0"/>
              <a:t>24-01-2018</a:t>
            </a:fld>
            <a:endParaRPr lang="en-GB" dirty="0"/>
          </a:p>
        </p:txBody>
      </p:sp>
      <p:sp>
        <p:nvSpPr>
          <p:cNvPr id="6" name="Footer Placeholder 5"/>
          <p:cNvSpPr>
            <a:spLocks noGrp="1"/>
          </p:cNvSpPr>
          <p:nvPr>
            <p:ph type="ftr" sz="quarter" idx="4294967295"/>
          </p:nvPr>
        </p:nvSpPr>
        <p:spPr>
          <a:xfrm>
            <a:off x="2008574" y="6498562"/>
            <a:ext cx="3942963" cy="176675"/>
          </a:xfrm>
        </p:spPr>
        <p:txBody>
          <a:bodyPr/>
          <a:lstStyle/>
          <a:p>
            <a:r>
              <a:rPr lang="en-GB" smtClean="0"/>
              <a:t>Dentsply Sirona 2016</a:t>
            </a:r>
            <a:endParaRPr lang="en-GB" dirty="0"/>
          </a:p>
        </p:txBody>
      </p:sp>
      <p:sp>
        <p:nvSpPr>
          <p:cNvPr id="7" name="Slide Number Placeholder 6"/>
          <p:cNvSpPr>
            <a:spLocks noGrp="1"/>
          </p:cNvSpPr>
          <p:nvPr>
            <p:ph type="sldNum" sz="quarter" idx="4294967295"/>
          </p:nvPr>
        </p:nvSpPr>
        <p:spPr>
          <a:xfrm>
            <a:off x="330201" y="6498561"/>
            <a:ext cx="382599" cy="176675"/>
          </a:xfrm>
        </p:spPr>
        <p:txBody>
          <a:bodyPr/>
          <a:lstStyle/>
          <a:p>
            <a:fld id="{45D37B1E-C366-494F-A587-962AD9AABC83}" type="slidenum">
              <a:rPr lang="en-GB" smtClean="0"/>
              <a:pPr/>
              <a:t>34</a:t>
            </a:fld>
            <a:endParaRPr lang="en-GB" dirty="0"/>
          </a:p>
        </p:txBody>
      </p:sp>
    </p:spTree>
    <p:extLst>
      <p:ext uri="{BB962C8B-B14F-4D97-AF65-F5344CB8AC3E}">
        <p14:creationId xmlns:p14="http://schemas.microsoft.com/office/powerpoint/2010/main" val="623756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1"/>
          <p:cNvGrpSpPr/>
          <p:nvPr/>
        </p:nvGrpSpPr>
        <p:grpSpPr>
          <a:xfrm>
            <a:off x="3829800" y="1346135"/>
            <a:ext cx="6563689" cy="4544907"/>
            <a:chOff x="2959819" y="786109"/>
            <a:chExt cx="4515502" cy="3311267"/>
          </a:xfrm>
          <a:solidFill>
            <a:schemeClr val="bg1"/>
          </a:solidFill>
          <a:effectLst/>
        </p:grpSpPr>
        <p:sp>
          <p:nvSpPr>
            <p:cNvPr id="8" name="Rechteck 7"/>
            <p:cNvSpPr/>
            <p:nvPr/>
          </p:nvSpPr>
          <p:spPr>
            <a:xfrm>
              <a:off x="2959819" y="786109"/>
              <a:ext cx="4515502" cy="3311267"/>
            </a:xfrm>
            <a:prstGeom prst="rect">
              <a:avLst/>
            </a:prstGeom>
            <a:grpFill/>
            <a:ln w="28575">
              <a:solidFill>
                <a:schemeClr val="bg1">
                  <a:lumMod val="6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de-DE"/>
            </a:p>
          </p:txBody>
        </p:sp>
        <p:sp>
          <p:nvSpPr>
            <p:cNvPr id="9" name="Rechteck 8"/>
            <p:cNvSpPr/>
            <p:nvPr/>
          </p:nvSpPr>
          <p:spPr>
            <a:xfrm>
              <a:off x="4687483" y="803619"/>
              <a:ext cx="991628" cy="269083"/>
            </a:xfrm>
            <a:prstGeom prst="rect">
              <a:avLst/>
            </a:prstGeom>
            <a:grpFill/>
            <a:ln w="28575">
              <a:noFill/>
            </a:ln>
          </p:spPr>
          <p:style>
            <a:lnRef idx="1">
              <a:schemeClr val="accent5"/>
            </a:lnRef>
            <a:fillRef idx="2">
              <a:schemeClr val="accent5"/>
            </a:fillRef>
            <a:effectRef idx="1">
              <a:schemeClr val="accent5"/>
            </a:effectRef>
            <a:fontRef idx="minor">
              <a:schemeClr val="dk1"/>
            </a:fontRef>
          </p:style>
          <p:txBody>
            <a:bodyPr wrap="none">
              <a:spAutoFit/>
            </a:bodyPr>
            <a:lstStyle/>
            <a:p>
              <a:r>
                <a:rPr lang="de-DE" sz="1800" b="1" dirty="0" err="1">
                  <a:solidFill>
                    <a:schemeClr val="tx2"/>
                  </a:solidFill>
                </a:rPr>
                <a:t>Prosthetics</a:t>
              </a:r>
              <a:endParaRPr lang="de-DE" sz="1800" b="1" dirty="0">
                <a:solidFill>
                  <a:schemeClr val="tx2"/>
                </a:solidFill>
              </a:endParaRPr>
            </a:p>
          </p:txBody>
        </p:sp>
      </p:grpSp>
      <p:sp>
        <p:nvSpPr>
          <p:cNvPr id="2" name="Titel 1"/>
          <p:cNvSpPr>
            <a:spLocks noGrp="1"/>
          </p:cNvSpPr>
          <p:nvPr>
            <p:ph type="title"/>
          </p:nvPr>
        </p:nvSpPr>
        <p:spPr/>
        <p:txBody>
          <a:bodyPr/>
          <a:lstStyle/>
          <a:p>
            <a:r>
              <a:rPr lang="de-DE" dirty="0" smtClean="0"/>
              <a:t>Patient-</a:t>
            </a:r>
            <a:r>
              <a:rPr lang="de-DE" dirty="0" err="1" smtClean="0"/>
              <a:t>specific</a:t>
            </a:r>
            <a:r>
              <a:rPr lang="de-DE" dirty="0" smtClean="0"/>
              <a:t> </a:t>
            </a:r>
            <a:r>
              <a:rPr lang="de-DE" dirty="0" err="1" smtClean="0"/>
              <a:t>esthetic</a:t>
            </a:r>
            <a:r>
              <a:rPr lang="de-DE" dirty="0" smtClean="0"/>
              <a:t> </a:t>
            </a:r>
            <a:r>
              <a:rPr lang="de-DE" dirty="0" err="1" smtClean="0"/>
              <a:t>concept</a:t>
            </a:r>
            <a:endParaRPr lang="de-DE" dirty="0"/>
          </a:p>
        </p:txBody>
      </p:sp>
      <p:sp>
        <p:nvSpPr>
          <p:cNvPr id="11" name="Date Placeholder 10"/>
          <p:cNvSpPr>
            <a:spLocks noGrp="1"/>
          </p:cNvSpPr>
          <p:nvPr>
            <p:ph type="dt" sz="half" idx="4294967295"/>
          </p:nvPr>
        </p:nvSpPr>
        <p:spPr>
          <a:xfrm>
            <a:off x="842175" y="6498562"/>
            <a:ext cx="1037025" cy="176675"/>
          </a:xfrm>
        </p:spPr>
        <p:txBody>
          <a:bodyPr/>
          <a:lstStyle/>
          <a:p>
            <a:fld id="{2976F832-5AFD-42B9-8584-099585226CE4}" type="datetime1">
              <a:rPr lang="da-DK" smtClean="0"/>
              <a:t>24-01-2018</a:t>
            </a:fld>
            <a:endParaRPr lang="en-GB" dirty="0"/>
          </a:p>
        </p:txBody>
      </p:sp>
      <p:sp>
        <p:nvSpPr>
          <p:cNvPr id="18" name="Footer Placeholder 17"/>
          <p:cNvSpPr>
            <a:spLocks noGrp="1"/>
          </p:cNvSpPr>
          <p:nvPr>
            <p:ph type="ftr" sz="quarter" idx="4294967295"/>
          </p:nvPr>
        </p:nvSpPr>
        <p:spPr>
          <a:xfrm>
            <a:off x="2008574" y="6498562"/>
            <a:ext cx="3942963" cy="176675"/>
          </a:xfrm>
        </p:spPr>
        <p:txBody>
          <a:bodyPr/>
          <a:lstStyle/>
          <a:p>
            <a:r>
              <a:rPr lang="en-GB" smtClean="0"/>
              <a:t>Dentsply Sirona 2016</a:t>
            </a:r>
            <a:endParaRPr lang="en-GB" dirty="0"/>
          </a:p>
        </p:txBody>
      </p:sp>
      <p:sp>
        <p:nvSpPr>
          <p:cNvPr id="20" name="Slide Number Placeholder 19"/>
          <p:cNvSpPr>
            <a:spLocks noGrp="1"/>
          </p:cNvSpPr>
          <p:nvPr>
            <p:ph type="sldNum" sz="quarter" idx="4294967295"/>
          </p:nvPr>
        </p:nvSpPr>
        <p:spPr>
          <a:xfrm>
            <a:off x="330201" y="6498561"/>
            <a:ext cx="382599" cy="176675"/>
          </a:xfrm>
        </p:spPr>
        <p:txBody>
          <a:bodyPr/>
          <a:lstStyle/>
          <a:p>
            <a:fld id="{45D37B1E-C366-494F-A587-962AD9AABC83}" type="slidenum">
              <a:rPr lang="en-GB" smtClean="0"/>
              <a:pPr/>
              <a:t>35</a:t>
            </a:fld>
            <a:endParaRPr lang="en-GB" dirty="0"/>
          </a:p>
        </p:txBody>
      </p:sp>
      <p:grpSp>
        <p:nvGrpSpPr>
          <p:cNvPr id="4" name="Gruppieren 62"/>
          <p:cNvGrpSpPr/>
          <p:nvPr/>
        </p:nvGrpSpPr>
        <p:grpSpPr>
          <a:xfrm>
            <a:off x="1655023" y="1338092"/>
            <a:ext cx="2161128" cy="4552950"/>
            <a:chOff x="1503348" y="790473"/>
            <a:chExt cx="1354141" cy="3437273"/>
          </a:xfrm>
          <a:noFill/>
          <a:effectLst/>
        </p:grpSpPr>
        <p:sp>
          <p:nvSpPr>
            <p:cNvPr id="5" name="Rechteck 4"/>
            <p:cNvSpPr/>
            <p:nvPr/>
          </p:nvSpPr>
          <p:spPr>
            <a:xfrm>
              <a:off x="1503348" y="795409"/>
              <a:ext cx="1354141" cy="3432337"/>
            </a:xfrm>
            <a:prstGeom prst="rect">
              <a:avLst/>
            </a:prstGeom>
            <a:grpFill/>
            <a:ln w="28575">
              <a:solidFill>
                <a:schemeClr val="bg1">
                  <a:lumMod val="65000"/>
                </a:schemeClr>
              </a:solidFill>
            </a:ln>
          </p:spPr>
          <p:style>
            <a:lnRef idx="1">
              <a:schemeClr val="accent5"/>
            </a:lnRef>
            <a:fillRef idx="2">
              <a:schemeClr val="accent5"/>
            </a:fillRef>
            <a:effectRef idx="1">
              <a:schemeClr val="accent5"/>
            </a:effectRef>
            <a:fontRef idx="minor">
              <a:schemeClr val="dk1"/>
            </a:fontRef>
          </p:style>
          <p:txBody>
            <a:bodyPr rtlCol="0" anchor="ctr"/>
            <a:lstStyle/>
            <a:p>
              <a:endParaRPr lang="de-DE" dirty="0"/>
            </a:p>
          </p:txBody>
        </p:sp>
        <p:sp>
          <p:nvSpPr>
            <p:cNvPr id="6" name="Rechteck 5"/>
            <p:cNvSpPr/>
            <p:nvPr/>
          </p:nvSpPr>
          <p:spPr>
            <a:xfrm>
              <a:off x="1903576" y="790473"/>
              <a:ext cx="662117" cy="279322"/>
            </a:xfrm>
            <a:prstGeom prst="rect">
              <a:avLst/>
            </a:prstGeom>
            <a:grpFill/>
            <a:ln w="28575">
              <a:noFill/>
            </a:ln>
          </p:spPr>
          <p:style>
            <a:lnRef idx="1">
              <a:schemeClr val="accent5"/>
            </a:lnRef>
            <a:fillRef idx="2">
              <a:schemeClr val="accent5"/>
            </a:fillRef>
            <a:effectRef idx="1">
              <a:schemeClr val="accent5"/>
            </a:effectRef>
            <a:fontRef idx="minor">
              <a:schemeClr val="dk1"/>
            </a:fontRef>
          </p:style>
          <p:txBody>
            <a:bodyPr wrap="none">
              <a:spAutoFit/>
            </a:bodyPr>
            <a:lstStyle/>
            <a:p>
              <a:r>
                <a:rPr lang="de-DE" sz="1800" b="1" dirty="0" err="1" smtClean="0">
                  <a:solidFill>
                    <a:schemeClr val="tx2"/>
                  </a:solidFill>
                </a:rPr>
                <a:t>Surgery</a:t>
              </a:r>
              <a:endParaRPr lang="de-DE" sz="1600" b="1" dirty="0">
                <a:solidFill>
                  <a:schemeClr val="tx2"/>
                </a:solidFill>
              </a:endParaRPr>
            </a:p>
          </p:txBody>
        </p:sp>
      </p:grpSp>
      <p:sp>
        <p:nvSpPr>
          <p:cNvPr id="13" name="Freihandform 12"/>
          <p:cNvSpPr/>
          <p:nvPr/>
        </p:nvSpPr>
        <p:spPr>
          <a:xfrm>
            <a:off x="3934825" y="1827261"/>
            <a:ext cx="2334419" cy="668129"/>
          </a:xfrm>
          <a:custGeom>
            <a:avLst/>
            <a:gdLst>
              <a:gd name="connsiteX0" fmla="*/ 0 w 2014391"/>
              <a:gd name="connsiteY0" fmla="*/ 0 h 805756"/>
              <a:gd name="connsiteX1" fmla="*/ 1611513 w 2014391"/>
              <a:gd name="connsiteY1" fmla="*/ 0 h 805756"/>
              <a:gd name="connsiteX2" fmla="*/ 2014391 w 2014391"/>
              <a:gd name="connsiteY2" fmla="*/ 402878 h 805756"/>
              <a:gd name="connsiteX3" fmla="*/ 1611513 w 2014391"/>
              <a:gd name="connsiteY3" fmla="*/ 805756 h 805756"/>
              <a:gd name="connsiteX4" fmla="*/ 0 w 2014391"/>
              <a:gd name="connsiteY4" fmla="*/ 805756 h 805756"/>
              <a:gd name="connsiteX5" fmla="*/ 402878 w 2014391"/>
              <a:gd name="connsiteY5" fmla="*/ 402878 h 805756"/>
              <a:gd name="connsiteX6" fmla="*/ 0 w 2014391"/>
              <a:gd name="connsiteY6" fmla="*/ 0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4391" h="805756">
                <a:moveTo>
                  <a:pt x="0" y="0"/>
                </a:moveTo>
                <a:lnTo>
                  <a:pt x="1611513" y="0"/>
                </a:lnTo>
                <a:lnTo>
                  <a:pt x="2014391" y="402878"/>
                </a:lnTo>
                <a:lnTo>
                  <a:pt x="1611513" y="805756"/>
                </a:lnTo>
                <a:lnTo>
                  <a:pt x="0" y="805756"/>
                </a:lnTo>
                <a:lnTo>
                  <a:pt x="402878" y="402878"/>
                </a:lnTo>
                <a:lnTo>
                  <a:pt x="0" y="0"/>
                </a:lnTo>
                <a:close/>
              </a:path>
            </a:pathLst>
          </a:custGeom>
          <a:ln/>
        </p:spPr>
        <p:style>
          <a:lnRef idx="3">
            <a:schemeClr val="lt1"/>
          </a:lnRef>
          <a:fillRef idx="1">
            <a:schemeClr val="accent1"/>
          </a:fillRef>
          <a:effectRef idx="1">
            <a:schemeClr val="accent1"/>
          </a:effectRef>
          <a:fontRef idx="minor">
            <a:schemeClr val="lt1"/>
          </a:fontRef>
        </p:style>
        <p:txBody>
          <a:bodyPr spcFirstLastPara="0" vert="horz" wrap="square" lIns="450884" tIns="16002" rIns="418880" bIns="16002" numCol="1" spcCol="1270" anchor="ctr" anchorCtr="0">
            <a:noAutofit/>
          </a:bodyPr>
          <a:lstStyle/>
          <a:p>
            <a:pPr lvl="0" algn="ctr" defTabSz="533400">
              <a:lnSpc>
                <a:spcPct val="90000"/>
              </a:lnSpc>
              <a:spcBef>
                <a:spcPct val="0"/>
              </a:spcBef>
              <a:spcAft>
                <a:spcPct val="35000"/>
              </a:spcAft>
            </a:pPr>
            <a:r>
              <a:rPr lang="de-DE" sz="1200" b="1" kern="1200" dirty="0" smtClean="0">
                <a:solidFill>
                  <a:srgbClr val="FFFFFF"/>
                </a:solidFill>
              </a:rPr>
              <a:t>2. </a:t>
            </a:r>
            <a:r>
              <a:rPr lang="de-DE" sz="1200" b="1" kern="1200" dirty="0" err="1" smtClean="0">
                <a:solidFill>
                  <a:srgbClr val="FFFFFF"/>
                </a:solidFill>
              </a:rPr>
              <a:t>Individualized</a:t>
            </a:r>
            <a:r>
              <a:rPr lang="de-DE" sz="1200" b="1" kern="1200" dirty="0" smtClean="0">
                <a:solidFill>
                  <a:srgbClr val="FFFFFF"/>
                </a:solidFill>
              </a:rPr>
              <a:t> </a:t>
            </a:r>
            <a:br>
              <a:rPr lang="de-DE" sz="1200" b="1" kern="1200" dirty="0" smtClean="0">
                <a:solidFill>
                  <a:srgbClr val="FFFFFF"/>
                </a:solidFill>
              </a:rPr>
            </a:br>
            <a:r>
              <a:rPr lang="de-DE" sz="1200" b="1" kern="1200" dirty="0" err="1" smtClean="0">
                <a:solidFill>
                  <a:srgbClr val="FFFFFF"/>
                </a:solidFill>
              </a:rPr>
              <a:t>gingiva</a:t>
            </a:r>
            <a:r>
              <a:rPr lang="de-DE" sz="1200" b="1" kern="1200" dirty="0" smtClean="0">
                <a:solidFill>
                  <a:srgbClr val="FFFFFF"/>
                </a:solidFill>
              </a:rPr>
              <a:t> </a:t>
            </a:r>
            <a:r>
              <a:rPr lang="de-DE" sz="1200" b="1" kern="1200" dirty="0" err="1" smtClean="0">
                <a:solidFill>
                  <a:srgbClr val="FFFFFF"/>
                </a:solidFill>
              </a:rPr>
              <a:t>formers</a:t>
            </a:r>
            <a:r>
              <a:rPr lang="de-DE" sz="1200" b="1" kern="1200" dirty="0" smtClean="0">
                <a:solidFill>
                  <a:srgbClr val="FFFFFF"/>
                </a:solidFill>
              </a:rPr>
              <a:t>/ </a:t>
            </a:r>
            <a:r>
              <a:rPr lang="de-DE" sz="1200" b="1" kern="1200" dirty="0" err="1" smtClean="0">
                <a:solidFill>
                  <a:srgbClr val="FFFFFF"/>
                </a:solidFill>
              </a:rPr>
              <a:t>provisonals</a:t>
            </a:r>
            <a:endParaRPr lang="de-DE" sz="1200" kern="1200" dirty="0">
              <a:solidFill>
                <a:srgbClr val="FFFFFF"/>
              </a:solidFill>
            </a:endParaRPr>
          </a:p>
        </p:txBody>
      </p:sp>
      <p:sp>
        <p:nvSpPr>
          <p:cNvPr id="14" name="Freihandform 13"/>
          <p:cNvSpPr/>
          <p:nvPr/>
        </p:nvSpPr>
        <p:spPr>
          <a:xfrm>
            <a:off x="5997003" y="1827260"/>
            <a:ext cx="2334418" cy="668129"/>
          </a:xfrm>
          <a:custGeom>
            <a:avLst/>
            <a:gdLst>
              <a:gd name="connsiteX0" fmla="*/ 0 w 2014391"/>
              <a:gd name="connsiteY0" fmla="*/ 0 h 805756"/>
              <a:gd name="connsiteX1" fmla="*/ 1611513 w 2014391"/>
              <a:gd name="connsiteY1" fmla="*/ 0 h 805756"/>
              <a:gd name="connsiteX2" fmla="*/ 2014391 w 2014391"/>
              <a:gd name="connsiteY2" fmla="*/ 402878 h 805756"/>
              <a:gd name="connsiteX3" fmla="*/ 1611513 w 2014391"/>
              <a:gd name="connsiteY3" fmla="*/ 805756 h 805756"/>
              <a:gd name="connsiteX4" fmla="*/ 0 w 2014391"/>
              <a:gd name="connsiteY4" fmla="*/ 805756 h 805756"/>
              <a:gd name="connsiteX5" fmla="*/ 402878 w 2014391"/>
              <a:gd name="connsiteY5" fmla="*/ 402878 h 805756"/>
              <a:gd name="connsiteX6" fmla="*/ 0 w 2014391"/>
              <a:gd name="connsiteY6" fmla="*/ 0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4391" h="805756">
                <a:moveTo>
                  <a:pt x="0" y="0"/>
                </a:moveTo>
                <a:lnTo>
                  <a:pt x="1611513" y="0"/>
                </a:lnTo>
                <a:lnTo>
                  <a:pt x="2014391" y="402878"/>
                </a:lnTo>
                <a:lnTo>
                  <a:pt x="1611513" y="805756"/>
                </a:lnTo>
                <a:lnTo>
                  <a:pt x="0" y="805756"/>
                </a:lnTo>
                <a:lnTo>
                  <a:pt x="402878" y="402878"/>
                </a:lnTo>
                <a:lnTo>
                  <a:pt x="0" y="0"/>
                </a:lnTo>
                <a:close/>
              </a:path>
            </a:pathLst>
          </a:custGeom>
          <a:ln/>
        </p:spPr>
        <p:style>
          <a:lnRef idx="3">
            <a:schemeClr val="lt1"/>
          </a:lnRef>
          <a:fillRef idx="1">
            <a:schemeClr val="accent1"/>
          </a:fillRef>
          <a:effectRef idx="1">
            <a:schemeClr val="accent1"/>
          </a:effectRef>
          <a:fontRef idx="minor">
            <a:schemeClr val="lt1"/>
          </a:fontRef>
        </p:style>
        <p:txBody>
          <a:bodyPr spcFirstLastPara="0" vert="horz" wrap="square" lIns="450884" tIns="16002" rIns="418880" bIns="16002" numCol="1" spcCol="1270" anchor="ctr" anchorCtr="0">
            <a:noAutofit/>
          </a:bodyPr>
          <a:lstStyle/>
          <a:p>
            <a:pPr lvl="0" algn="ctr" defTabSz="533400">
              <a:lnSpc>
                <a:spcPct val="90000"/>
              </a:lnSpc>
              <a:spcBef>
                <a:spcPct val="0"/>
              </a:spcBef>
              <a:spcAft>
                <a:spcPct val="35000"/>
              </a:spcAft>
            </a:pPr>
            <a:r>
              <a:rPr lang="de-DE" sz="1200" b="1" kern="1200" dirty="0" smtClean="0">
                <a:solidFill>
                  <a:srgbClr val="FFFFFF"/>
                </a:solidFill>
              </a:rPr>
              <a:t>3. </a:t>
            </a:r>
            <a:r>
              <a:rPr lang="de-DE" sz="1200" b="1" kern="1200" dirty="0" err="1" smtClean="0">
                <a:solidFill>
                  <a:srgbClr val="FFFFFF"/>
                </a:solidFill>
              </a:rPr>
              <a:t>Individualized</a:t>
            </a:r>
            <a:r>
              <a:rPr lang="de-DE" sz="1200" b="1" kern="1200" dirty="0" smtClean="0">
                <a:solidFill>
                  <a:srgbClr val="FFFFFF"/>
                </a:solidFill>
              </a:rPr>
              <a:t> </a:t>
            </a:r>
            <a:r>
              <a:rPr lang="de-DE" sz="1200" b="1" kern="1200" dirty="0" err="1" smtClean="0">
                <a:solidFill>
                  <a:srgbClr val="FFFFFF"/>
                </a:solidFill>
              </a:rPr>
              <a:t>impression-taking</a:t>
            </a:r>
            <a:endParaRPr lang="de-DE" sz="1200" kern="1200" dirty="0">
              <a:solidFill>
                <a:srgbClr val="FFFFFF"/>
              </a:solidFill>
            </a:endParaRPr>
          </a:p>
        </p:txBody>
      </p:sp>
      <p:sp>
        <p:nvSpPr>
          <p:cNvPr id="15" name="Freihandform 14"/>
          <p:cNvSpPr/>
          <p:nvPr/>
        </p:nvSpPr>
        <p:spPr>
          <a:xfrm>
            <a:off x="8059071" y="1827261"/>
            <a:ext cx="2334418" cy="668129"/>
          </a:xfrm>
          <a:custGeom>
            <a:avLst/>
            <a:gdLst>
              <a:gd name="connsiteX0" fmla="*/ 0 w 2014391"/>
              <a:gd name="connsiteY0" fmla="*/ 0 h 805756"/>
              <a:gd name="connsiteX1" fmla="*/ 1611513 w 2014391"/>
              <a:gd name="connsiteY1" fmla="*/ 0 h 805756"/>
              <a:gd name="connsiteX2" fmla="*/ 2014391 w 2014391"/>
              <a:gd name="connsiteY2" fmla="*/ 402878 h 805756"/>
              <a:gd name="connsiteX3" fmla="*/ 1611513 w 2014391"/>
              <a:gd name="connsiteY3" fmla="*/ 805756 h 805756"/>
              <a:gd name="connsiteX4" fmla="*/ 0 w 2014391"/>
              <a:gd name="connsiteY4" fmla="*/ 805756 h 805756"/>
              <a:gd name="connsiteX5" fmla="*/ 402878 w 2014391"/>
              <a:gd name="connsiteY5" fmla="*/ 402878 h 805756"/>
              <a:gd name="connsiteX6" fmla="*/ 0 w 2014391"/>
              <a:gd name="connsiteY6" fmla="*/ 0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4391" h="805756">
                <a:moveTo>
                  <a:pt x="0" y="0"/>
                </a:moveTo>
                <a:lnTo>
                  <a:pt x="1611513" y="0"/>
                </a:lnTo>
                <a:lnTo>
                  <a:pt x="2014391" y="402878"/>
                </a:lnTo>
                <a:lnTo>
                  <a:pt x="1611513" y="805756"/>
                </a:lnTo>
                <a:lnTo>
                  <a:pt x="0" y="805756"/>
                </a:lnTo>
                <a:lnTo>
                  <a:pt x="402878" y="402878"/>
                </a:lnTo>
                <a:lnTo>
                  <a:pt x="0" y="0"/>
                </a:lnTo>
                <a:close/>
              </a:path>
            </a:pathLst>
          </a:custGeom>
          <a:ln/>
        </p:spPr>
        <p:style>
          <a:lnRef idx="3">
            <a:schemeClr val="lt1"/>
          </a:lnRef>
          <a:fillRef idx="1">
            <a:schemeClr val="accent1"/>
          </a:fillRef>
          <a:effectRef idx="1">
            <a:schemeClr val="accent1"/>
          </a:effectRef>
          <a:fontRef idx="minor">
            <a:schemeClr val="lt1"/>
          </a:fontRef>
        </p:style>
        <p:txBody>
          <a:bodyPr spcFirstLastPara="0" vert="horz" wrap="square" lIns="450884" tIns="16002" rIns="418880" bIns="16002" numCol="1" spcCol="1270" anchor="ctr" anchorCtr="0">
            <a:noAutofit/>
          </a:bodyPr>
          <a:lstStyle/>
          <a:p>
            <a:pPr lvl="0" algn="ctr" defTabSz="533400">
              <a:lnSpc>
                <a:spcPct val="90000"/>
              </a:lnSpc>
              <a:spcBef>
                <a:spcPct val="0"/>
              </a:spcBef>
              <a:spcAft>
                <a:spcPct val="35000"/>
              </a:spcAft>
            </a:pPr>
            <a:r>
              <a:rPr lang="de-DE" sz="1200" b="1" kern="1200" dirty="0" smtClean="0">
                <a:solidFill>
                  <a:srgbClr val="FFFFFF"/>
                </a:solidFill>
              </a:rPr>
              <a:t>4. </a:t>
            </a:r>
            <a:r>
              <a:rPr lang="de-DE" sz="1200" b="1" kern="1200" dirty="0" err="1" smtClean="0">
                <a:solidFill>
                  <a:srgbClr val="FFFFFF"/>
                </a:solidFill>
              </a:rPr>
              <a:t>Individualized</a:t>
            </a:r>
            <a:r>
              <a:rPr lang="de-DE" sz="1200" b="1" kern="1200" dirty="0" smtClean="0">
                <a:solidFill>
                  <a:srgbClr val="FFFFFF"/>
                </a:solidFill>
              </a:rPr>
              <a:t> final </a:t>
            </a:r>
            <a:r>
              <a:rPr lang="de-DE" sz="1200" b="1" kern="1200" dirty="0" err="1" smtClean="0">
                <a:solidFill>
                  <a:srgbClr val="FFFFFF"/>
                </a:solidFill>
              </a:rPr>
              <a:t>abutments</a:t>
            </a:r>
            <a:endParaRPr lang="de-DE" sz="1200" kern="1200" dirty="0">
              <a:solidFill>
                <a:srgbClr val="FFFFFF"/>
              </a:solidFill>
            </a:endParaRPr>
          </a:p>
        </p:txBody>
      </p:sp>
      <p:sp>
        <p:nvSpPr>
          <p:cNvPr id="16" name="Freihandform 15"/>
          <p:cNvSpPr/>
          <p:nvPr/>
        </p:nvSpPr>
        <p:spPr>
          <a:xfrm>
            <a:off x="1778383" y="1813617"/>
            <a:ext cx="2435913" cy="668127"/>
          </a:xfrm>
          <a:custGeom>
            <a:avLst/>
            <a:gdLst>
              <a:gd name="connsiteX0" fmla="*/ 0 w 2014391"/>
              <a:gd name="connsiteY0" fmla="*/ 0 h 805756"/>
              <a:gd name="connsiteX1" fmla="*/ 1611513 w 2014391"/>
              <a:gd name="connsiteY1" fmla="*/ 0 h 805756"/>
              <a:gd name="connsiteX2" fmla="*/ 2014391 w 2014391"/>
              <a:gd name="connsiteY2" fmla="*/ 402878 h 805756"/>
              <a:gd name="connsiteX3" fmla="*/ 1611513 w 2014391"/>
              <a:gd name="connsiteY3" fmla="*/ 805756 h 805756"/>
              <a:gd name="connsiteX4" fmla="*/ 0 w 2014391"/>
              <a:gd name="connsiteY4" fmla="*/ 805756 h 805756"/>
              <a:gd name="connsiteX5" fmla="*/ 402878 w 2014391"/>
              <a:gd name="connsiteY5" fmla="*/ 402878 h 805756"/>
              <a:gd name="connsiteX6" fmla="*/ 0 w 2014391"/>
              <a:gd name="connsiteY6" fmla="*/ 0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4391" h="805756">
                <a:moveTo>
                  <a:pt x="0" y="0"/>
                </a:moveTo>
                <a:lnTo>
                  <a:pt x="1611513" y="0"/>
                </a:lnTo>
                <a:lnTo>
                  <a:pt x="2014391" y="402878"/>
                </a:lnTo>
                <a:lnTo>
                  <a:pt x="1611513" y="805756"/>
                </a:lnTo>
                <a:lnTo>
                  <a:pt x="0" y="805756"/>
                </a:lnTo>
                <a:lnTo>
                  <a:pt x="402878" y="402878"/>
                </a:lnTo>
                <a:lnTo>
                  <a:pt x="0" y="0"/>
                </a:lnTo>
                <a:close/>
              </a:path>
            </a:pathLst>
          </a:custGeom>
          <a:ln/>
        </p:spPr>
        <p:style>
          <a:lnRef idx="3">
            <a:schemeClr val="lt1"/>
          </a:lnRef>
          <a:fillRef idx="1">
            <a:schemeClr val="accent1"/>
          </a:fillRef>
          <a:effectRef idx="1">
            <a:schemeClr val="accent1"/>
          </a:effectRef>
          <a:fontRef idx="minor">
            <a:schemeClr val="lt1"/>
          </a:fontRef>
        </p:style>
        <p:txBody>
          <a:bodyPr spcFirstLastPara="0" vert="horz" wrap="square" lIns="450884" tIns="16002" rIns="418880" bIns="16002" numCol="1" spcCol="1270" anchor="ctr" anchorCtr="0">
            <a:noAutofit/>
          </a:bodyPr>
          <a:lstStyle/>
          <a:p>
            <a:pPr lvl="0" algn="ctr" defTabSz="533400">
              <a:lnSpc>
                <a:spcPct val="90000"/>
              </a:lnSpc>
              <a:spcBef>
                <a:spcPct val="0"/>
              </a:spcBef>
              <a:spcAft>
                <a:spcPct val="35000"/>
              </a:spcAft>
            </a:pPr>
            <a:r>
              <a:rPr lang="de-DE" sz="1200" b="1" kern="1200" dirty="0" smtClean="0">
                <a:solidFill>
                  <a:srgbClr val="FFFFFF"/>
                </a:solidFill>
              </a:rPr>
              <a:t>1. </a:t>
            </a:r>
            <a:r>
              <a:rPr lang="de-DE" sz="1200" b="1" kern="1200" dirty="0" err="1" smtClean="0">
                <a:solidFill>
                  <a:srgbClr val="FFFFFF"/>
                </a:solidFill>
              </a:rPr>
              <a:t>Individualized</a:t>
            </a:r>
            <a:r>
              <a:rPr lang="de-DE" sz="1200" b="1" kern="1200" dirty="0" smtClean="0">
                <a:solidFill>
                  <a:srgbClr val="FFFFFF"/>
                </a:solidFill>
              </a:rPr>
              <a:t>, </a:t>
            </a:r>
            <a:r>
              <a:rPr lang="de-DE" sz="1200" b="1" kern="1200" dirty="0" err="1" smtClean="0">
                <a:solidFill>
                  <a:srgbClr val="FFFFFF"/>
                </a:solidFill>
              </a:rPr>
              <a:t>adaptable</a:t>
            </a:r>
            <a:r>
              <a:rPr lang="de-DE" sz="1200" b="1" kern="1200" dirty="0" smtClean="0">
                <a:solidFill>
                  <a:srgbClr val="FFFFFF"/>
                </a:solidFill>
              </a:rPr>
              <a:t> </a:t>
            </a:r>
            <a:r>
              <a:rPr lang="de-DE" sz="1200" b="1" kern="1200" dirty="0" err="1" smtClean="0">
                <a:solidFill>
                  <a:srgbClr val="FFFFFF"/>
                </a:solidFill>
              </a:rPr>
              <a:t>surgical</a:t>
            </a:r>
            <a:r>
              <a:rPr lang="de-DE" sz="1200" b="1" kern="1200" dirty="0" smtClean="0">
                <a:solidFill>
                  <a:srgbClr val="FFFFFF"/>
                </a:solidFill>
              </a:rPr>
              <a:t> </a:t>
            </a:r>
            <a:r>
              <a:rPr lang="de-DE" sz="1200" b="1" kern="1200" dirty="0" err="1" smtClean="0">
                <a:solidFill>
                  <a:srgbClr val="FFFFFF"/>
                </a:solidFill>
              </a:rPr>
              <a:t>protocol</a:t>
            </a:r>
            <a:endParaRPr lang="de-DE" sz="1200" kern="1200" dirty="0">
              <a:solidFill>
                <a:srgbClr val="FFFFFF"/>
              </a:solidFill>
            </a:endParaRPr>
          </a:p>
        </p:txBody>
      </p:sp>
      <p:sp>
        <p:nvSpPr>
          <p:cNvPr id="17" name="Textfeld 16"/>
          <p:cNvSpPr txBox="1"/>
          <p:nvPr/>
        </p:nvSpPr>
        <p:spPr>
          <a:xfrm>
            <a:off x="1712173" y="2575989"/>
            <a:ext cx="2070252" cy="3200876"/>
          </a:xfrm>
          <a:prstGeom prst="rect">
            <a:avLst/>
          </a:prstGeom>
          <a:noFill/>
          <a:ln w="28575">
            <a:noFill/>
          </a:ln>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l" defTabSz="400050">
              <a:spcAft>
                <a:spcPts val="600"/>
              </a:spcAft>
            </a:pPr>
            <a:r>
              <a:rPr lang="en-US" sz="1100" b="1" dirty="0" smtClean="0">
                <a:solidFill>
                  <a:schemeClr val="tx2"/>
                </a:solidFill>
              </a:rPr>
              <a:t>All bone types: </a:t>
            </a:r>
            <a:br>
              <a:rPr lang="en-US" sz="1100" b="1" dirty="0" smtClean="0">
                <a:solidFill>
                  <a:schemeClr val="tx2"/>
                </a:solidFill>
              </a:rPr>
            </a:br>
            <a:r>
              <a:rPr lang="de-DE" sz="1100" dirty="0" err="1" smtClean="0">
                <a:solidFill>
                  <a:schemeClr val="tx2"/>
                </a:solidFill>
              </a:rPr>
              <a:t>Patented</a:t>
            </a:r>
            <a:r>
              <a:rPr lang="de-DE" sz="1100" dirty="0" smtClean="0">
                <a:solidFill>
                  <a:schemeClr val="tx2"/>
                </a:solidFill>
              </a:rPr>
              <a:t> </a:t>
            </a:r>
            <a:r>
              <a:rPr lang="de-DE" sz="1100" dirty="0" err="1" smtClean="0">
                <a:solidFill>
                  <a:schemeClr val="tx2"/>
                </a:solidFill>
              </a:rPr>
              <a:t>bone</a:t>
            </a:r>
            <a:r>
              <a:rPr lang="de-DE" sz="1100" dirty="0" smtClean="0">
                <a:solidFill>
                  <a:schemeClr val="tx2"/>
                </a:solidFill>
              </a:rPr>
              <a:t> </a:t>
            </a:r>
            <a:r>
              <a:rPr lang="de-DE" sz="1100" dirty="0" err="1" smtClean="0">
                <a:solidFill>
                  <a:schemeClr val="tx2"/>
                </a:solidFill>
              </a:rPr>
              <a:t>specific</a:t>
            </a:r>
            <a:r>
              <a:rPr lang="de-DE" sz="1100" dirty="0" smtClean="0">
                <a:solidFill>
                  <a:schemeClr val="tx2"/>
                </a:solidFill>
              </a:rPr>
              <a:t> </a:t>
            </a:r>
            <a:r>
              <a:rPr lang="de-DE" sz="1100" dirty="0" err="1" smtClean="0">
                <a:solidFill>
                  <a:schemeClr val="tx2"/>
                </a:solidFill>
              </a:rPr>
              <a:t>preparation</a:t>
            </a:r>
            <a:r>
              <a:rPr lang="de-DE" sz="1100" dirty="0" smtClean="0">
                <a:solidFill>
                  <a:schemeClr val="tx2"/>
                </a:solidFill>
              </a:rPr>
              <a:t> </a:t>
            </a:r>
            <a:r>
              <a:rPr lang="de-DE" sz="1100" dirty="0" err="1" smtClean="0">
                <a:solidFill>
                  <a:schemeClr val="tx2"/>
                </a:solidFill>
              </a:rPr>
              <a:t>protocol</a:t>
            </a:r>
            <a:r>
              <a:rPr lang="de-DE" sz="1100" dirty="0" smtClean="0">
                <a:solidFill>
                  <a:schemeClr val="tx2"/>
                </a:solidFill>
              </a:rPr>
              <a:t> </a:t>
            </a:r>
            <a:br>
              <a:rPr lang="de-DE" sz="1100" dirty="0" smtClean="0">
                <a:solidFill>
                  <a:schemeClr val="tx2"/>
                </a:solidFill>
              </a:rPr>
            </a:br>
            <a:r>
              <a:rPr lang="en-US" sz="1100" dirty="0" smtClean="0">
                <a:solidFill>
                  <a:schemeClr val="tx2"/>
                </a:solidFill>
              </a:rPr>
              <a:t>(bone condensing thread design, </a:t>
            </a:r>
            <a:r>
              <a:rPr lang="en-US" sz="1100" dirty="0" err="1" smtClean="0">
                <a:solidFill>
                  <a:schemeClr val="tx2"/>
                </a:solidFill>
              </a:rPr>
              <a:t>crestal</a:t>
            </a:r>
            <a:r>
              <a:rPr lang="en-US" sz="1100" dirty="0" smtClean="0">
                <a:solidFill>
                  <a:schemeClr val="tx2"/>
                </a:solidFill>
              </a:rPr>
              <a:t> drill)</a:t>
            </a:r>
          </a:p>
          <a:p>
            <a:pPr algn="l" defTabSz="400050">
              <a:spcBef>
                <a:spcPct val="0"/>
              </a:spcBef>
              <a:spcAft>
                <a:spcPts val="600"/>
              </a:spcAft>
            </a:pPr>
            <a:r>
              <a:rPr lang="en-US" sz="1100" b="1" dirty="0" smtClean="0">
                <a:solidFill>
                  <a:schemeClr val="tx2"/>
                </a:solidFill>
              </a:rPr>
              <a:t>All site sizes: </a:t>
            </a:r>
            <a:br>
              <a:rPr lang="en-US" sz="1100" b="1" dirty="0" smtClean="0">
                <a:solidFill>
                  <a:schemeClr val="tx2"/>
                </a:solidFill>
              </a:rPr>
            </a:br>
            <a:r>
              <a:rPr lang="en-US" sz="1100" dirty="0" smtClean="0">
                <a:solidFill>
                  <a:schemeClr val="tx2"/>
                </a:solidFill>
              </a:rPr>
              <a:t>Includes 3.0 diameter and 18mm in length</a:t>
            </a:r>
          </a:p>
          <a:p>
            <a:pPr algn="l" defTabSz="400050">
              <a:spcBef>
                <a:spcPct val="0"/>
              </a:spcBef>
              <a:spcAft>
                <a:spcPts val="600"/>
              </a:spcAft>
            </a:pPr>
            <a:r>
              <a:rPr lang="en-US" sz="1100" b="1" dirty="0" smtClean="0">
                <a:solidFill>
                  <a:schemeClr val="tx2"/>
                </a:solidFill>
              </a:rPr>
              <a:t>All healing modes: </a:t>
            </a:r>
            <a:br>
              <a:rPr lang="en-US" sz="1100" b="1" dirty="0" smtClean="0">
                <a:solidFill>
                  <a:schemeClr val="tx2"/>
                </a:solidFill>
              </a:rPr>
            </a:br>
            <a:r>
              <a:rPr lang="en-US" sz="1100" dirty="0" smtClean="0">
                <a:solidFill>
                  <a:schemeClr val="tx2"/>
                </a:solidFill>
              </a:rPr>
              <a:t>Sub- and </a:t>
            </a:r>
            <a:r>
              <a:rPr lang="en-US" sz="1100" dirty="0" err="1" smtClean="0">
                <a:solidFill>
                  <a:schemeClr val="tx2"/>
                </a:solidFill>
              </a:rPr>
              <a:t>transgingival</a:t>
            </a:r>
            <a:r>
              <a:rPr lang="en-US" sz="1100" dirty="0" smtClean="0">
                <a:solidFill>
                  <a:schemeClr val="tx2"/>
                </a:solidFill>
              </a:rPr>
              <a:t> option with same site preparation</a:t>
            </a:r>
          </a:p>
          <a:p>
            <a:pPr algn="l" defTabSz="400050">
              <a:spcBef>
                <a:spcPct val="0"/>
              </a:spcBef>
              <a:tabLst>
                <a:tab pos="85725" algn="l"/>
              </a:tabLst>
            </a:pPr>
            <a:r>
              <a:rPr lang="en-US" sz="1100" b="1" dirty="0" smtClean="0">
                <a:solidFill>
                  <a:schemeClr val="tx2"/>
                </a:solidFill>
              </a:rPr>
              <a:t>All loading options: </a:t>
            </a:r>
            <a:br>
              <a:rPr lang="en-US" sz="1100" b="1" dirty="0" smtClean="0">
                <a:solidFill>
                  <a:schemeClr val="tx2"/>
                </a:solidFill>
              </a:rPr>
            </a:br>
            <a:r>
              <a:rPr lang="en-US" sz="1100" dirty="0" smtClean="0">
                <a:solidFill>
                  <a:schemeClr val="tx2"/>
                </a:solidFill>
              </a:rPr>
              <a:t>- Functional immediate 	loading </a:t>
            </a:r>
            <a:br>
              <a:rPr lang="en-US" sz="1100" dirty="0" smtClean="0">
                <a:solidFill>
                  <a:schemeClr val="tx2"/>
                </a:solidFill>
              </a:rPr>
            </a:br>
            <a:r>
              <a:rPr lang="en-US" sz="1100" dirty="0" smtClean="0">
                <a:solidFill>
                  <a:schemeClr val="tx2"/>
                </a:solidFill>
              </a:rPr>
              <a:t>- Non-functional immediate </a:t>
            </a:r>
            <a:br>
              <a:rPr lang="en-US" sz="1100" dirty="0" smtClean="0">
                <a:solidFill>
                  <a:schemeClr val="tx2"/>
                </a:solidFill>
              </a:rPr>
            </a:br>
            <a:r>
              <a:rPr lang="en-US" sz="1100" dirty="0" smtClean="0">
                <a:solidFill>
                  <a:schemeClr val="tx2"/>
                </a:solidFill>
              </a:rPr>
              <a:t>  loading </a:t>
            </a:r>
            <a:br>
              <a:rPr lang="en-US" sz="1100" dirty="0" smtClean="0">
                <a:solidFill>
                  <a:schemeClr val="tx2"/>
                </a:solidFill>
              </a:rPr>
            </a:br>
            <a:r>
              <a:rPr lang="en-US" sz="1100" dirty="0" smtClean="0">
                <a:solidFill>
                  <a:schemeClr val="tx2"/>
                </a:solidFill>
              </a:rPr>
              <a:t>- Late loading</a:t>
            </a:r>
            <a:r>
              <a:rPr lang="de-DE" sz="1100" dirty="0" smtClean="0">
                <a:solidFill>
                  <a:schemeClr val="tx2"/>
                </a:solidFill>
              </a:rPr>
              <a:t> </a:t>
            </a:r>
          </a:p>
        </p:txBody>
      </p:sp>
      <p:grpSp>
        <p:nvGrpSpPr>
          <p:cNvPr id="3" name="Gruppieren 2"/>
          <p:cNvGrpSpPr/>
          <p:nvPr/>
        </p:nvGrpSpPr>
        <p:grpSpPr>
          <a:xfrm>
            <a:off x="3934825" y="2602166"/>
            <a:ext cx="1873143" cy="3180764"/>
            <a:chOff x="3934825" y="2807124"/>
            <a:chExt cx="1873143" cy="3180764"/>
          </a:xfrm>
        </p:grpSpPr>
        <p:sp>
          <p:nvSpPr>
            <p:cNvPr id="36" name="Textfeld 35"/>
            <p:cNvSpPr txBox="1"/>
            <p:nvPr/>
          </p:nvSpPr>
          <p:spPr>
            <a:xfrm>
              <a:off x="3934825" y="2807124"/>
              <a:ext cx="1873143" cy="3180764"/>
            </a:xfrm>
            <a:prstGeom prst="rect">
              <a:avLst/>
            </a:prstGeom>
            <a:solidFill>
              <a:srgbClr val="FFFFFF"/>
            </a:solidFill>
            <a:ln w="28575">
              <a:noFill/>
            </a:ln>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lvl="0" defTabSz="400050">
                <a:lnSpc>
                  <a:spcPct val="90000"/>
                </a:lnSpc>
                <a:spcBef>
                  <a:spcPct val="0"/>
                </a:spcBef>
                <a:spcAft>
                  <a:spcPct val="35000"/>
                </a:spcAft>
              </a:pPr>
              <a:endParaRPr lang="de-DE" sz="1000" dirty="0" smtClean="0">
                <a:solidFill>
                  <a:schemeClr val="tx2"/>
                </a:solidFill>
              </a:endParaRPr>
            </a:p>
            <a:p>
              <a:pPr lvl="0" defTabSz="400050">
                <a:lnSpc>
                  <a:spcPct val="90000"/>
                </a:lnSpc>
                <a:spcBef>
                  <a:spcPct val="0"/>
                </a:spcBef>
                <a:spcAft>
                  <a:spcPct val="35000"/>
                </a:spcAft>
              </a:pPr>
              <a:endParaRPr lang="de-DE" sz="1000" dirty="0" smtClean="0">
                <a:solidFill>
                  <a:schemeClr val="tx2"/>
                </a:solidFill>
              </a:endParaRPr>
            </a:p>
            <a:p>
              <a:pPr lvl="0" defTabSz="400050">
                <a:lnSpc>
                  <a:spcPct val="90000"/>
                </a:lnSpc>
                <a:spcBef>
                  <a:spcPct val="0"/>
                </a:spcBef>
                <a:spcAft>
                  <a:spcPct val="35000"/>
                </a:spcAft>
              </a:pPr>
              <a:endParaRPr lang="de-DE" sz="1000" dirty="0" smtClean="0">
                <a:solidFill>
                  <a:schemeClr val="tx2"/>
                </a:solidFill>
              </a:endParaRPr>
            </a:p>
            <a:p>
              <a:pPr lvl="0" defTabSz="400050">
                <a:lnSpc>
                  <a:spcPct val="90000"/>
                </a:lnSpc>
                <a:spcBef>
                  <a:spcPct val="0"/>
                </a:spcBef>
                <a:spcAft>
                  <a:spcPct val="35000"/>
                </a:spcAft>
              </a:pPr>
              <a:endParaRPr lang="de-DE" sz="1000" dirty="0" smtClean="0">
                <a:solidFill>
                  <a:schemeClr val="tx2"/>
                </a:solidFill>
              </a:endParaRPr>
            </a:p>
            <a:p>
              <a:pPr lvl="0" defTabSz="400050">
                <a:lnSpc>
                  <a:spcPct val="90000"/>
                </a:lnSpc>
                <a:spcBef>
                  <a:spcPct val="0"/>
                </a:spcBef>
                <a:spcAft>
                  <a:spcPct val="35000"/>
                </a:spcAft>
              </a:pPr>
              <a:endParaRPr lang="de-DE" sz="1000" dirty="0" smtClean="0">
                <a:solidFill>
                  <a:schemeClr val="tx2"/>
                </a:solidFill>
              </a:endParaRPr>
            </a:p>
            <a:p>
              <a:pPr lvl="0" defTabSz="400050">
                <a:lnSpc>
                  <a:spcPct val="90000"/>
                </a:lnSpc>
                <a:spcBef>
                  <a:spcPct val="0"/>
                </a:spcBef>
                <a:spcAft>
                  <a:spcPct val="35000"/>
                </a:spcAft>
              </a:pPr>
              <a:endParaRPr lang="de-DE" sz="1000" dirty="0" smtClean="0">
                <a:solidFill>
                  <a:schemeClr val="tx2"/>
                </a:solidFill>
              </a:endParaRPr>
            </a:p>
            <a:p>
              <a:pPr lvl="0" algn="ctr" defTabSz="400050">
                <a:lnSpc>
                  <a:spcPct val="90000"/>
                </a:lnSpc>
                <a:spcAft>
                  <a:spcPct val="35000"/>
                </a:spcAft>
              </a:pPr>
              <a:r>
                <a:rPr lang="de-DE" sz="1000" dirty="0" err="1" smtClean="0">
                  <a:solidFill>
                    <a:schemeClr val="tx2"/>
                  </a:solidFill>
                </a:rPr>
                <a:t>Friadent</a:t>
              </a:r>
              <a:r>
                <a:rPr lang="de-DE" sz="1000" dirty="0" smtClean="0">
                  <a:solidFill>
                    <a:schemeClr val="tx2"/>
                  </a:solidFill>
                </a:rPr>
                <a:t> </a:t>
              </a:r>
              <a:r>
                <a:rPr lang="de-DE" sz="1000" dirty="0" err="1">
                  <a:solidFill>
                    <a:schemeClr val="tx2"/>
                  </a:solidFill>
                </a:rPr>
                <a:t>EsthetiCap</a:t>
              </a:r>
              <a:endParaRPr lang="de-DE" sz="1000" dirty="0" smtClean="0">
                <a:solidFill>
                  <a:schemeClr val="tx2"/>
                </a:solidFill>
              </a:endParaRPr>
            </a:p>
            <a:p>
              <a:pPr lvl="0" algn="ctr" defTabSz="400050">
                <a:lnSpc>
                  <a:spcPct val="90000"/>
                </a:lnSpc>
                <a:spcBef>
                  <a:spcPct val="0"/>
                </a:spcBef>
                <a:spcAft>
                  <a:spcPct val="35000"/>
                </a:spcAft>
              </a:pPr>
              <a:r>
                <a:rPr lang="de-DE" sz="1000" dirty="0" err="1" smtClean="0">
                  <a:solidFill>
                    <a:schemeClr val="tx2"/>
                  </a:solidFill>
                </a:rPr>
                <a:t>triangular</a:t>
              </a:r>
              <a:r>
                <a:rPr lang="de-DE" sz="1000" dirty="0" smtClean="0">
                  <a:solidFill>
                    <a:schemeClr val="tx2"/>
                  </a:solidFill>
                </a:rPr>
                <a:t> &amp; oval</a:t>
              </a:r>
            </a:p>
            <a:p>
              <a:pPr lvl="0" defTabSz="400050">
                <a:lnSpc>
                  <a:spcPct val="90000"/>
                </a:lnSpc>
                <a:spcBef>
                  <a:spcPct val="0"/>
                </a:spcBef>
                <a:spcAft>
                  <a:spcPct val="35000"/>
                </a:spcAft>
              </a:pPr>
              <a:endParaRPr lang="de-DE" sz="1000" dirty="0" smtClean="0">
                <a:solidFill>
                  <a:schemeClr val="tx2"/>
                </a:solidFill>
              </a:endParaRPr>
            </a:p>
            <a:p>
              <a:pPr lvl="0" defTabSz="400050">
                <a:lnSpc>
                  <a:spcPct val="90000"/>
                </a:lnSpc>
                <a:spcBef>
                  <a:spcPct val="0"/>
                </a:spcBef>
                <a:spcAft>
                  <a:spcPct val="35000"/>
                </a:spcAft>
              </a:pPr>
              <a:endParaRPr lang="de-DE" sz="1000" dirty="0" smtClean="0">
                <a:solidFill>
                  <a:schemeClr val="tx2"/>
                </a:solidFill>
              </a:endParaRPr>
            </a:p>
            <a:p>
              <a:pPr lvl="0" defTabSz="400050">
                <a:lnSpc>
                  <a:spcPct val="90000"/>
                </a:lnSpc>
                <a:spcBef>
                  <a:spcPct val="0"/>
                </a:spcBef>
                <a:spcAft>
                  <a:spcPct val="35000"/>
                </a:spcAft>
              </a:pPr>
              <a:endParaRPr lang="de-DE" sz="1000" dirty="0" smtClean="0">
                <a:solidFill>
                  <a:schemeClr val="tx2"/>
                </a:solidFill>
              </a:endParaRPr>
            </a:p>
            <a:p>
              <a:pPr lvl="0" defTabSz="400050">
                <a:lnSpc>
                  <a:spcPct val="90000"/>
                </a:lnSpc>
                <a:spcBef>
                  <a:spcPct val="0"/>
                </a:spcBef>
                <a:spcAft>
                  <a:spcPct val="35000"/>
                </a:spcAft>
              </a:pPr>
              <a:endParaRPr lang="de-DE" sz="1000" dirty="0" smtClean="0">
                <a:solidFill>
                  <a:schemeClr val="tx2"/>
                </a:solidFill>
              </a:endParaRPr>
            </a:p>
            <a:p>
              <a:pPr lvl="0" defTabSz="400050">
                <a:lnSpc>
                  <a:spcPct val="90000"/>
                </a:lnSpc>
                <a:spcBef>
                  <a:spcPct val="0"/>
                </a:spcBef>
                <a:spcAft>
                  <a:spcPct val="35000"/>
                </a:spcAft>
              </a:pPr>
              <a:endParaRPr lang="de-DE" sz="1400" dirty="0" smtClean="0">
                <a:solidFill>
                  <a:schemeClr val="tx2"/>
                </a:solidFill>
              </a:endParaRPr>
            </a:p>
            <a:p>
              <a:pPr lvl="0" defTabSz="400050">
                <a:lnSpc>
                  <a:spcPct val="90000"/>
                </a:lnSpc>
                <a:spcBef>
                  <a:spcPct val="0"/>
                </a:spcBef>
                <a:spcAft>
                  <a:spcPct val="35000"/>
                </a:spcAft>
              </a:pPr>
              <a:endParaRPr lang="de-DE" sz="1400" dirty="0" smtClean="0">
                <a:solidFill>
                  <a:schemeClr val="tx2"/>
                </a:solidFill>
              </a:endParaRPr>
            </a:p>
            <a:p>
              <a:pPr lvl="0" defTabSz="400050">
                <a:lnSpc>
                  <a:spcPct val="90000"/>
                </a:lnSpc>
                <a:spcBef>
                  <a:spcPct val="0"/>
                </a:spcBef>
                <a:spcAft>
                  <a:spcPct val="35000"/>
                </a:spcAft>
              </a:pPr>
              <a:endParaRPr lang="de-DE" sz="400" dirty="0" smtClean="0">
                <a:solidFill>
                  <a:schemeClr val="tx2"/>
                </a:solidFill>
              </a:endParaRPr>
            </a:p>
            <a:p>
              <a:pPr lvl="0" defTabSz="400050">
                <a:lnSpc>
                  <a:spcPct val="90000"/>
                </a:lnSpc>
                <a:spcBef>
                  <a:spcPct val="0"/>
                </a:spcBef>
                <a:spcAft>
                  <a:spcPct val="35000"/>
                </a:spcAft>
              </a:pPr>
              <a:endParaRPr lang="de-DE" sz="1000" dirty="0" smtClean="0">
                <a:solidFill>
                  <a:schemeClr val="tx2"/>
                </a:solidFill>
              </a:endParaRPr>
            </a:p>
          </p:txBody>
        </p:sp>
        <p:pic>
          <p:nvPicPr>
            <p:cNvPr id="37" name="Picture 2" descr="E:\Low res\Prosthetics\Esthetics\Soft Tissue Management\X_EsthetiCap 3.jpg"/>
            <p:cNvPicPr>
              <a:picLocks noChangeAspect="1" noChangeArrowheads="1"/>
            </p:cNvPicPr>
            <p:nvPr/>
          </p:nvPicPr>
          <p:blipFill>
            <a:blip r:embed="rId3" cstate="print"/>
            <a:srcRect/>
            <a:stretch>
              <a:fillRect/>
            </a:stretch>
          </p:blipFill>
          <p:spPr bwMode="auto">
            <a:xfrm>
              <a:off x="4364175" y="4334142"/>
              <a:ext cx="1083751" cy="882491"/>
            </a:xfrm>
            <a:prstGeom prst="roundRect">
              <a:avLst>
                <a:gd name="adj" fmla="val 0"/>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 name="Gruppieren 9"/>
          <p:cNvGrpSpPr/>
          <p:nvPr/>
        </p:nvGrpSpPr>
        <p:grpSpPr>
          <a:xfrm>
            <a:off x="5966726" y="2613602"/>
            <a:ext cx="1916952" cy="3169328"/>
            <a:chOff x="5966726" y="2818560"/>
            <a:chExt cx="1916952" cy="3169328"/>
          </a:xfrm>
          <a:effectLst/>
        </p:grpSpPr>
        <p:sp>
          <p:nvSpPr>
            <p:cNvPr id="25" name="Textfeld 24"/>
            <p:cNvSpPr txBox="1"/>
            <p:nvPr/>
          </p:nvSpPr>
          <p:spPr>
            <a:xfrm>
              <a:off x="5966726" y="2818560"/>
              <a:ext cx="1916952" cy="3169328"/>
            </a:xfrm>
            <a:prstGeom prst="rect">
              <a:avLst/>
            </a:prstGeom>
            <a:solidFill>
              <a:srgbClr val="FFFFFF"/>
            </a:solidFill>
            <a:ln w="28575">
              <a:noFill/>
            </a:ln>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lvl="0" defTabSz="400050">
                <a:lnSpc>
                  <a:spcPct val="90000"/>
                </a:lnSpc>
                <a:spcBef>
                  <a:spcPct val="0"/>
                </a:spcBef>
                <a:spcAft>
                  <a:spcPct val="35000"/>
                </a:spcAft>
              </a:pPr>
              <a:endParaRPr lang="de-DE" sz="600" dirty="0" smtClean="0">
                <a:solidFill>
                  <a:schemeClr val="tx2"/>
                </a:solidFill>
              </a:endParaRPr>
            </a:p>
            <a:p>
              <a:pPr lvl="0" defTabSz="400050">
                <a:lnSpc>
                  <a:spcPct val="90000"/>
                </a:lnSpc>
                <a:spcBef>
                  <a:spcPct val="0"/>
                </a:spcBef>
                <a:spcAft>
                  <a:spcPct val="35000"/>
                </a:spcAft>
              </a:pPr>
              <a:endParaRPr lang="de-DE" sz="600" dirty="0" smtClean="0">
                <a:solidFill>
                  <a:schemeClr val="tx2"/>
                </a:solidFill>
              </a:endParaRPr>
            </a:p>
            <a:p>
              <a:pPr lvl="0" defTabSz="400050">
                <a:lnSpc>
                  <a:spcPct val="90000"/>
                </a:lnSpc>
                <a:spcBef>
                  <a:spcPct val="0"/>
                </a:spcBef>
                <a:spcAft>
                  <a:spcPct val="35000"/>
                </a:spcAft>
              </a:pPr>
              <a:endParaRPr lang="de-DE" sz="600" dirty="0" smtClean="0">
                <a:solidFill>
                  <a:schemeClr val="tx2"/>
                </a:solidFill>
              </a:endParaRPr>
            </a:p>
            <a:p>
              <a:pPr lvl="0" defTabSz="400050">
                <a:lnSpc>
                  <a:spcPct val="90000"/>
                </a:lnSpc>
                <a:spcBef>
                  <a:spcPct val="0"/>
                </a:spcBef>
                <a:spcAft>
                  <a:spcPct val="35000"/>
                </a:spcAft>
              </a:pPr>
              <a:endParaRPr lang="de-DE" sz="600" dirty="0" smtClean="0">
                <a:solidFill>
                  <a:schemeClr val="tx2"/>
                </a:solidFill>
              </a:endParaRPr>
            </a:p>
            <a:p>
              <a:pPr lvl="0" defTabSz="400050">
                <a:lnSpc>
                  <a:spcPct val="90000"/>
                </a:lnSpc>
                <a:spcBef>
                  <a:spcPct val="0"/>
                </a:spcBef>
                <a:spcAft>
                  <a:spcPct val="35000"/>
                </a:spcAft>
              </a:pPr>
              <a:endParaRPr lang="de-DE" sz="600" dirty="0" smtClean="0">
                <a:solidFill>
                  <a:schemeClr val="tx2"/>
                </a:solidFill>
              </a:endParaRPr>
            </a:p>
            <a:p>
              <a:pPr lvl="0" defTabSz="400050">
                <a:lnSpc>
                  <a:spcPct val="90000"/>
                </a:lnSpc>
                <a:spcBef>
                  <a:spcPct val="0"/>
                </a:spcBef>
                <a:spcAft>
                  <a:spcPct val="35000"/>
                </a:spcAft>
              </a:pPr>
              <a:endParaRPr lang="de-DE" sz="600" dirty="0" smtClean="0">
                <a:solidFill>
                  <a:schemeClr val="tx2"/>
                </a:solidFill>
              </a:endParaRPr>
            </a:p>
            <a:p>
              <a:pPr lvl="0" defTabSz="400050">
                <a:lnSpc>
                  <a:spcPct val="90000"/>
                </a:lnSpc>
                <a:spcBef>
                  <a:spcPct val="0"/>
                </a:spcBef>
                <a:spcAft>
                  <a:spcPct val="35000"/>
                </a:spcAft>
              </a:pPr>
              <a:endParaRPr lang="de-DE" sz="600" dirty="0">
                <a:solidFill>
                  <a:schemeClr val="tx2"/>
                </a:solidFill>
              </a:endParaRPr>
            </a:p>
            <a:p>
              <a:pPr lvl="0" defTabSz="400050">
                <a:lnSpc>
                  <a:spcPct val="90000"/>
                </a:lnSpc>
                <a:spcBef>
                  <a:spcPct val="0"/>
                </a:spcBef>
                <a:spcAft>
                  <a:spcPct val="35000"/>
                </a:spcAft>
              </a:pPr>
              <a:endParaRPr lang="de-DE" sz="600" dirty="0" smtClean="0">
                <a:solidFill>
                  <a:schemeClr val="tx2"/>
                </a:solidFill>
              </a:endParaRPr>
            </a:p>
            <a:p>
              <a:pPr defTabSz="400050">
                <a:lnSpc>
                  <a:spcPct val="90000"/>
                </a:lnSpc>
                <a:spcBef>
                  <a:spcPct val="0"/>
                </a:spcBef>
                <a:spcAft>
                  <a:spcPct val="35000"/>
                </a:spcAft>
              </a:pPr>
              <a:endParaRPr lang="de-DE" sz="600" dirty="0" smtClean="0">
                <a:solidFill>
                  <a:schemeClr val="tx2"/>
                </a:solidFill>
              </a:endParaRPr>
            </a:p>
            <a:p>
              <a:pPr defTabSz="400050">
                <a:lnSpc>
                  <a:spcPct val="90000"/>
                </a:lnSpc>
                <a:spcBef>
                  <a:spcPct val="0"/>
                </a:spcBef>
                <a:spcAft>
                  <a:spcPct val="35000"/>
                </a:spcAft>
              </a:pPr>
              <a:endParaRPr lang="de-DE" sz="600" dirty="0" smtClean="0">
                <a:solidFill>
                  <a:schemeClr val="tx2"/>
                </a:solidFill>
              </a:endParaRPr>
            </a:p>
            <a:p>
              <a:pPr algn="l" defTabSz="400050">
                <a:lnSpc>
                  <a:spcPct val="90000"/>
                </a:lnSpc>
                <a:spcBef>
                  <a:spcPct val="0"/>
                </a:spcBef>
                <a:spcAft>
                  <a:spcPct val="35000"/>
                </a:spcAft>
              </a:pPr>
              <a:r>
                <a:rPr lang="de-DE" sz="600" dirty="0" smtClean="0">
                  <a:solidFill>
                    <a:schemeClr val="tx2"/>
                  </a:solidFill>
                </a:rPr>
                <a:t>   </a:t>
              </a:r>
              <a:r>
                <a:rPr lang="de-DE" sz="1000" dirty="0" smtClean="0">
                  <a:solidFill>
                    <a:schemeClr val="tx2"/>
                  </a:solidFill>
                </a:rPr>
                <a:t>Inidvidualized</a:t>
              </a:r>
              <a:br>
                <a:rPr lang="de-DE" sz="1000" dirty="0" smtClean="0">
                  <a:solidFill>
                    <a:schemeClr val="tx2"/>
                  </a:solidFill>
                </a:rPr>
              </a:br>
              <a:r>
                <a:rPr lang="de-DE" sz="1000" dirty="0" smtClean="0">
                  <a:solidFill>
                    <a:schemeClr val="tx2"/>
                  </a:solidFill>
                </a:rPr>
                <a:t>  transfer-</a:t>
              </a:r>
              <a:br>
                <a:rPr lang="de-DE" sz="1000" dirty="0" smtClean="0">
                  <a:solidFill>
                    <a:schemeClr val="tx2"/>
                  </a:solidFill>
                </a:rPr>
              </a:br>
              <a:r>
                <a:rPr lang="de-DE" sz="1000" dirty="0" smtClean="0">
                  <a:solidFill>
                    <a:schemeClr val="tx2"/>
                  </a:solidFill>
                </a:rPr>
                <a:t>  </a:t>
              </a:r>
              <a:r>
                <a:rPr lang="de-DE" sz="1000" dirty="0" smtClean="0">
                  <a:solidFill>
                    <a:schemeClr val="tx2"/>
                  </a:solidFill>
                </a:rPr>
                <a:t>coping</a:t>
              </a:r>
              <a:r>
                <a:rPr lang="de-DE" sz="100" dirty="0" smtClean="0">
                  <a:solidFill>
                    <a:schemeClr val="tx2"/>
                  </a:solidFill>
                </a:rPr>
                <a:t/>
              </a:r>
              <a:br>
                <a:rPr lang="de-DE" sz="100" dirty="0" smtClean="0">
                  <a:solidFill>
                    <a:schemeClr val="tx2"/>
                  </a:solidFill>
                </a:rPr>
              </a:br>
              <a:r>
                <a:rPr lang="de-DE" sz="1000" dirty="0" smtClean="0">
                  <a:solidFill>
                    <a:schemeClr val="tx2"/>
                  </a:solidFill>
                </a:rPr>
                <a:t/>
              </a:r>
              <a:br>
                <a:rPr lang="de-DE" sz="1000" dirty="0" smtClean="0">
                  <a:solidFill>
                    <a:schemeClr val="tx2"/>
                  </a:solidFill>
                </a:rPr>
              </a:br>
              <a:endParaRPr lang="de-DE" sz="1000" dirty="0" smtClean="0">
                <a:solidFill>
                  <a:schemeClr val="tx2"/>
                </a:solidFill>
              </a:endParaRPr>
            </a:p>
            <a:p>
              <a:pPr algn="l" defTabSz="400050">
                <a:lnSpc>
                  <a:spcPct val="90000"/>
                </a:lnSpc>
                <a:spcBef>
                  <a:spcPct val="0"/>
                </a:spcBef>
                <a:spcAft>
                  <a:spcPct val="35000"/>
                </a:spcAft>
              </a:pPr>
              <a:r>
                <a:rPr lang="de-DE" sz="1000" dirty="0" smtClean="0">
                  <a:solidFill>
                    <a:schemeClr val="tx2"/>
                  </a:solidFill>
                </a:rPr>
                <a:t/>
              </a:r>
              <a:br>
                <a:rPr lang="de-DE" sz="1000" dirty="0" smtClean="0">
                  <a:solidFill>
                    <a:schemeClr val="tx2"/>
                  </a:solidFill>
                </a:rPr>
              </a:br>
              <a:r>
                <a:rPr lang="de-DE" sz="1000" dirty="0" smtClean="0">
                  <a:solidFill>
                    <a:schemeClr val="tx2"/>
                  </a:solidFill>
                </a:rPr>
                <a:t/>
              </a:r>
              <a:br>
                <a:rPr lang="de-DE" sz="1000" dirty="0" smtClean="0">
                  <a:solidFill>
                    <a:schemeClr val="tx2"/>
                  </a:solidFill>
                </a:rPr>
              </a:br>
              <a:r>
                <a:rPr lang="de-DE" sz="500" dirty="0" smtClean="0">
                  <a:solidFill>
                    <a:schemeClr val="tx2"/>
                  </a:solidFill>
                </a:rPr>
                <a:t/>
              </a:r>
              <a:br>
                <a:rPr lang="de-DE" sz="500" dirty="0" smtClean="0">
                  <a:solidFill>
                    <a:schemeClr val="tx2"/>
                  </a:solidFill>
                </a:rPr>
              </a:br>
              <a:endParaRPr lang="de-DE" sz="500" dirty="0" smtClean="0">
                <a:solidFill>
                  <a:schemeClr val="tx2"/>
                </a:solidFill>
              </a:endParaRPr>
            </a:p>
            <a:p>
              <a:pPr algn="l" defTabSz="400050">
                <a:lnSpc>
                  <a:spcPct val="90000"/>
                </a:lnSpc>
                <a:spcBef>
                  <a:spcPct val="0"/>
                </a:spcBef>
                <a:spcAft>
                  <a:spcPct val="35000"/>
                </a:spcAft>
              </a:pPr>
              <a:r>
                <a:rPr lang="de-DE" sz="1000" dirty="0" smtClean="0">
                  <a:solidFill>
                    <a:schemeClr val="tx2"/>
                  </a:solidFill>
                </a:rPr>
                <a:t/>
              </a:r>
              <a:br>
                <a:rPr lang="de-DE" sz="1000" dirty="0" smtClean="0">
                  <a:solidFill>
                    <a:schemeClr val="tx2"/>
                  </a:solidFill>
                </a:rPr>
              </a:br>
              <a:r>
                <a:rPr lang="de-DE" sz="1000" dirty="0" smtClean="0">
                  <a:solidFill>
                    <a:schemeClr val="tx2"/>
                  </a:solidFill>
                </a:rPr>
                <a:t/>
              </a:r>
              <a:br>
                <a:rPr lang="de-DE" sz="1000" dirty="0" smtClean="0">
                  <a:solidFill>
                    <a:schemeClr val="tx2"/>
                  </a:solidFill>
                </a:rPr>
              </a:br>
              <a:r>
                <a:rPr lang="de-DE" sz="1000" dirty="0" smtClean="0">
                  <a:solidFill>
                    <a:schemeClr val="tx2"/>
                  </a:solidFill>
                </a:rPr>
                <a:t/>
              </a:r>
              <a:br>
                <a:rPr lang="de-DE" sz="1000" dirty="0" smtClean="0">
                  <a:solidFill>
                    <a:schemeClr val="tx2"/>
                  </a:solidFill>
                </a:rPr>
              </a:br>
              <a:r>
                <a:rPr lang="de-DE" sz="1000" dirty="0" smtClean="0">
                  <a:solidFill>
                    <a:schemeClr val="tx2"/>
                  </a:solidFill>
                </a:rPr>
                <a:t/>
              </a:r>
              <a:br>
                <a:rPr lang="de-DE" sz="1000" dirty="0" smtClean="0">
                  <a:solidFill>
                    <a:schemeClr val="tx2"/>
                  </a:solidFill>
                </a:rPr>
              </a:br>
              <a:r>
                <a:rPr lang="de-DE" sz="600" dirty="0" smtClean="0">
                  <a:solidFill>
                    <a:schemeClr val="tx2"/>
                  </a:solidFill>
                </a:rPr>
                <a:t/>
              </a:r>
              <a:br>
                <a:rPr lang="de-DE" sz="600" dirty="0" smtClean="0">
                  <a:solidFill>
                    <a:schemeClr val="tx2"/>
                  </a:solidFill>
                </a:rPr>
              </a:br>
              <a:endParaRPr lang="de-DE" sz="600" dirty="0" smtClean="0">
                <a:solidFill>
                  <a:schemeClr val="tx2"/>
                </a:solidFill>
              </a:endParaRPr>
            </a:p>
          </p:txBody>
        </p:sp>
        <p:pic>
          <p:nvPicPr>
            <p:cNvPr id="51" name="Picture 7" descr="indiv übertragung"/>
            <p:cNvPicPr>
              <a:picLocks noChangeAspect="1" noChangeArrowheads="1"/>
            </p:cNvPicPr>
            <p:nvPr/>
          </p:nvPicPr>
          <p:blipFill>
            <a:blip r:embed="rId4" cstate="screen"/>
            <a:srcRect/>
            <a:stretch>
              <a:fillRect/>
            </a:stretch>
          </p:blipFill>
          <p:spPr bwMode="auto">
            <a:xfrm>
              <a:off x="7096026" y="3886634"/>
              <a:ext cx="512390" cy="920607"/>
            </a:xfrm>
            <a:prstGeom prst="roundRect">
              <a:avLst>
                <a:gd name="adj" fmla="val 0"/>
              </a:avLst>
            </a:prstGeom>
            <a:solidFill>
              <a:srgbClr val="FFFFFF"/>
            </a:solidFill>
            <a:ln w="28575">
              <a:noFill/>
            </a:ln>
          </p:spPr>
          <p:style>
            <a:lnRef idx="1">
              <a:schemeClr val="accent5"/>
            </a:lnRef>
            <a:fillRef idx="2">
              <a:schemeClr val="accent5"/>
            </a:fillRef>
            <a:effectRef idx="1">
              <a:schemeClr val="accent5"/>
            </a:effectRef>
            <a:fontRef idx="minor">
              <a:schemeClr val="dk1"/>
            </a:fontRef>
          </p:style>
        </p:pic>
      </p:grpSp>
      <p:grpSp>
        <p:nvGrpSpPr>
          <p:cNvPr id="21" name="Group 20"/>
          <p:cNvGrpSpPr/>
          <p:nvPr/>
        </p:nvGrpSpPr>
        <p:grpSpPr>
          <a:xfrm>
            <a:off x="8051968" y="2619278"/>
            <a:ext cx="2723252" cy="3146246"/>
            <a:chOff x="8051968" y="2824237"/>
            <a:chExt cx="2723252" cy="3021808"/>
          </a:xfrm>
        </p:grpSpPr>
        <p:sp>
          <p:nvSpPr>
            <p:cNvPr id="19" name="Textfeld 18"/>
            <p:cNvSpPr txBox="1"/>
            <p:nvPr/>
          </p:nvSpPr>
          <p:spPr>
            <a:xfrm>
              <a:off x="8051968" y="2824237"/>
              <a:ext cx="1886350" cy="3021808"/>
            </a:xfrm>
            <a:prstGeom prst="rect">
              <a:avLst/>
            </a:prstGeom>
            <a:solidFill>
              <a:srgbClr val="FFFFFF"/>
            </a:solidFill>
            <a:ln w="28575">
              <a:noFill/>
            </a:ln>
            <a:effectLst/>
          </p:spPr>
          <p:style>
            <a:lnRef idx="1">
              <a:schemeClr val="accent5"/>
            </a:lnRef>
            <a:fillRef idx="2">
              <a:schemeClr val="accent5"/>
            </a:fillRef>
            <a:effectRef idx="1">
              <a:schemeClr val="accent5"/>
            </a:effectRef>
            <a:fontRef idx="minor">
              <a:schemeClr val="dk1"/>
            </a:fontRef>
          </p:style>
          <p:txBody>
            <a:bodyPr wrap="square" lIns="54000" rtlCol="0">
              <a:spAutoFit/>
            </a:bodyPr>
            <a:lstStyle/>
            <a:p>
              <a:pPr algn="l" defTabSz="400050">
                <a:lnSpc>
                  <a:spcPct val="90000"/>
                </a:lnSpc>
                <a:spcBef>
                  <a:spcPct val="0"/>
                </a:spcBef>
                <a:spcAft>
                  <a:spcPct val="35000"/>
                </a:spcAft>
              </a:pPr>
              <a:endParaRPr lang="en-US" sz="600" dirty="0" smtClean="0">
                <a:solidFill>
                  <a:schemeClr val="tx2"/>
                </a:solidFill>
              </a:endParaRPr>
            </a:p>
            <a:p>
              <a:pPr algn="l" defTabSz="400050">
                <a:lnSpc>
                  <a:spcPct val="90000"/>
                </a:lnSpc>
                <a:spcBef>
                  <a:spcPct val="0"/>
                </a:spcBef>
                <a:spcAft>
                  <a:spcPct val="35000"/>
                </a:spcAft>
              </a:pPr>
              <a:endParaRPr lang="en-US" sz="600" dirty="0" smtClean="0">
                <a:solidFill>
                  <a:schemeClr val="tx2"/>
                </a:solidFill>
              </a:endParaRPr>
            </a:p>
            <a:p>
              <a:pPr algn="l" defTabSz="400050">
                <a:lnSpc>
                  <a:spcPct val="90000"/>
                </a:lnSpc>
                <a:spcBef>
                  <a:spcPct val="0"/>
                </a:spcBef>
                <a:spcAft>
                  <a:spcPct val="35000"/>
                </a:spcAft>
              </a:pPr>
              <a:endParaRPr lang="en-US" sz="500" dirty="0" smtClean="0">
                <a:solidFill>
                  <a:schemeClr val="tx2"/>
                </a:solidFill>
              </a:endParaRPr>
            </a:p>
            <a:p>
              <a:pPr algn="l" defTabSz="400050">
                <a:lnSpc>
                  <a:spcPct val="90000"/>
                </a:lnSpc>
                <a:spcBef>
                  <a:spcPct val="0"/>
                </a:spcBef>
                <a:spcAft>
                  <a:spcPct val="35000"/>
                </a:spcAft>
              </a:pPr>
              <a:endParaRPr lang="en-US" sz="600" dirty="0" smtClean="0">
                <a:solidFill>
                  <a:schemeClr val="tx2"/>
                </a:solidFill>
              </a:endParaRPr>
            </a:p>
            <a:p>
              <a:pPr algn="l" defTabSz="400050">
                <a:lnSpc>
                  <a:spcPct val="90000"/>
                </a:lnSpc>
                <a:spcBef>
                  <a:spcPct val="0"/>
                </a:spcBef>
                <a:spcAft>
                  <a:spcPct val="35000"/>
                </a:spcAft>
              </a:pPr>
              <a:endParaRPr lang="en-US" sz="1000" dirty="0" smtClean="0">
                <a:solidFill>
                  <a:schemeClr val="tx2"/>
                </a:solidFill>
              </a:endParaRPr>
            </a:p>
            <a:p>
              <a:pPr algn="l" defTabSz="400050">
                <a:lnSpc>
                  <a:spcPct val="90000"/>
                </a:lnSpc>
                <a:spcBef>
                  <a:spcPct val="0"/>
                </a:spcBef>
                <a:spcAft>
                  <a:spcPct val="35000"/>
                </a:spcAft>
              </a:pPr>
              <a:endParaRPr lang="en-US" sz="1000" dirty="0" smtClean="0">
                <a:solidFill>
                  <a:schemeClr val="tx2"/>
                </a:solidFill>
              </a:endParaRPr>
            </a:p>
            <a:p>
              <a:pPr algn="l" defTabSz="400050">
                <a:lnSpc>
                  <a:spcPct val="90000"/>
                </a:lnSpc>
                <a:spcBef>
                  <a:spcPct val="0"/>
                </a:spcBef>
                <a:spcAft>
                  <a:spcPct val="35000"/>
                </a:spcAft>
              </a:pPr>
              <a:r>
                <a:rPr lang="en-US" sz="1000" dirty="0" smtClean="0">
                  <a:solidFill>
                    <a:schemeClr val="tx2"/>
                  </a:solidFill>
                </a:rPr>
                <a:t>Atlantis</a:t>
              </a:r>
              <a:br>
                <a:rPr lang="en-US" sz="1000" dirty="0" smtClean="0">
                  <a:solidFill>
                    <a:schemeClr val="tx2"/>
                  </a:solidFill>
                </a:rPr>
              </a:br>
              <a:r>
                <a:rPr lang="en-US" sz="1000" dirty="0" smtClean="0">
                  <a:solidFill>
                    <a:schemeClr val="tx2"/>
                  </a:solidFill>
                </a:rPr>
                <a:t>patient-specific </a:t>
              </a:r>
              <a:br>
                <a:rPr lang="en-US" sz="1000" dirty="0" smtClean="0">
                  <a:solidFill>
                    <a:schemeClr val="tx2"/>
                  </a:solidFill>
                </a:rPr>
              </a:br>
              <a:r>
                <a:rPr lang="en-US" sz="1000" dirty="0" smtClean="0">
                  <a:solidFill>
                    <a:schemeClr val="tx2"/>
                  </a:solidFill>
                </a:rPr>
                <a:t>abutments</a:t>
              </a:r>
            </a:p>
            <a:p>
              <a:pPr algn="l" defTabSz="400050">
                <a:lnSpc>
                  <a:spcPct val="90000"/>
                </a:lnSpc>
                <a:spcBef>
                  <a:spcPct val="0"/>
                </a:spcBef>
                <a:spcAft>
                  <a:spcPct val="35000"/>
                </a:spcAft>
              </a:pPr>
              <a:r>
                <a:rPr lang="en-US" sz="1000" dirty="0" smtClean="0">
                  <a:solidFill>
                    <a:schemeClr val="tx2"/>
                  </a:solidFill>
                </a:rPr>
                <a:t> </a:t>
              </a:r>
              <a:br>
                <a:rPr lang="en-US" sz="1000" dirty="0" smtClean="0">
                  <a:solidFill>
                    <a:schemeClr val="tx2"/>
                  </a:solidFill>
                </a:rPr>
              </a:br>
              <a:endParaRPr lang="en-US" sz="1200" dirty="0" smtClean="0">
                <a:solidFill>
                  <a:schemeClr val="tx2"/>
                </a:solidFill>
              </a:endParaRPr>
            </a:p>
            <a:p>
              <a:pPr algn="l" defTabSz="400050">
                <a:lnSpc>
                  <a:spcPct val="90000"/>
                </a:lnSpc>
                <a:spcBef>
                  <a:spcPct val="0"/>
                </a:spcBef>
                <a:spcAft>
                  <a:spcPct val="35000"/>
                </a:spcAft>
              </a:pPr>
              <a:endParaRPr lang="en-US" sz="1000" dirty="0" smtClean="0">
                <a:solidFill>
                  <a:schemeClr val="tx2"/>
                </a:solidFill>
              </a:endParaRPr>
            </a:p>
            <a:p>
              <a:pPr algn="l" defTabSz="400050">
                <a:lnSpc>
                  <a:spcPct val="90000"/>
                </a:lnSpc>
                <a:spcAft>
                  <a:spcPct val="35000"/>
                </a:spcAft>
              </a:pPr>
              <a:endParaRPr lang="en-US" sz="1000" dirty="0" smtClean="0">
                <a:solidFill>
                  <a:schemeClr val="tx2"/>
                </a:solidFill>
              </a:endParaRPr>
            </a:p>
            <a:p>
              <a:pPr algn="l" defTabSz="400050">
                <a:lnSpc>
                  <a:spcPct val="90000"/>
                </a:lnSpc>
                <a:spcBef>
                  <a:spcPct val="0"/>
                </a:spcBef>
                <a:spcAft>
                  <a:spcPct val="35000"/>
                </a:spcAft>
              </a:pPr>
              <a:endParaRPr lang="en-US" sz="1000" dirty="0">
                <a:solidFill>
                  <a:schemeClr val="tx2"/>
                </a:solidFill>
              </a:endParaRPr>
            </a:p>
            <a:p>
              <a:pPr algn="l" defTabSz="400050">
                <a:lnSpc>
                  <a:spcPct val="90000"/>
                </a:lnSpc>
                <a:spcBef>
                  <a:spcPct val="0"/>
                </a:spcBef>
                <a:spcAft>
                  <a:spcPct val="35000"/>
                </a:spcAft>
              </a:pPr>
              <a:endParaRPr lang="en-US" sz="1000" dirty="0" smtClean="0">
                <a:solidFill>
                  <a:schemeClr val="tx2"/>
                </a:solidFill>
              </a:endParaRPr>
            </a:p>
            <a:p>
              <a:pPr algn="l" defTabSz="400050">
                <a:lnSpc>
                  <a:spcPct val="90000"/>
                </a:lnSpc>
                <a:spcBef>
                  <a:spcPct val="0"/>
                </a:spcBef>
                <a:spcAft>
                  <a:spcPct val="35000"/>
                </a:spcAft>
              </a:pPr>
              <a:endParaRPr lang="en-US" sz="300" dirty="0" smtClean="0">
                <a:solidFill>
                  <a:schemeClr val="tx2"/>
                </a:solidFill>
              </a:endParaRPr>
            </a:p>
            <a:p>
              <a:pPr algn="l" defTabSz="400050">
                <a:lnSpc>
                  <a:spcPct val="90000"/>
                </a:lnSpc>
                <a:spcBef>
                  <a:spcPct val="0"/>
                </a:spcBef>
                <a:spcAft>
                  <a:spcPct val="35000"/>
                </a:spcAft>
              </a:pPr>
              <a:endParaRPr lang="en-US" sz="300" dirty="0" smtClean="0">
                <a:solidFill>
                  <a:schemeClr val="tx2"/>
                </a:solidFill>
              </a:endParaRPr>
            </a:p>
            <a:p>
              <a:pPr algn="l" defTabSz="400050">
                <a:lnSpc>
                  <a:spcPct val="90000"/>
                </a:lnSpc>
                <a:spcBef>
                  <a:spcPct val="0"/>
                </a:spcBef>
                <a:spcAft>
                  <a:spcPct val="35000"/>
                </a:spcAft>
              </a:pPr>
              <a:endParaRPr lang="en-US" sz="300" dirty="0" smtClean="0">
                <a:solidFill>
                  <a:schemeClr val="tx2"/>
                </a:solidFill>
              </a:endParaRPr>
            </a:p>
            <a:p>
              <a:pPr algn="l" defTabSz="400050">
                <a:lnSpc>
                  <a:spcPct val="90000"/>
                </a:lnSpc>
                <a:spcBef>
                  <a:spcPct val="0"/>
                </a:spcBef>
                <a:spcAft>
                  <a:spcPct val="35000"/>
                </a:spcAft>
              </a:pPr>
              <a:endParaRPr lang="en-US" sz="300" dirty="0" smtClean="0">
                <a:solidFill>
                  <a:schemeClr val="tx2"/>
                </a:solidFill>
              </a:endParaRPr>
            </a:p>
            <a:p>
              <a:pPr algn="l" defTabSz="400050">
                <a:lnSpc>
                  <a:spcPct val="90000"/>
                </a:lnSpc>
                <a:spcBef>
                  <a:spcPct val="0"/>
                </a:spcBef>
                <a:spcAft>
                  <a:spcPct val="35000"/>
                </a:spcAft>
              </a:pPr>
              <a:endParaRPr lang="en-US" sz="300" dirty="0" smtClean="0">
                <a:solidFill>
                  <a:schemeClr val="tx2"/>
                </a:solidFill>
              </a:endParaRPr>
            </a:p>
            <a:p>
              <a:pPr algn="l" defTabSz="400050">
                <a:lnSpc>
                  <a:spcPct val="90000"/>
                </a:lnSpc>
                <a:spcBef>
                  <a:spcPct val="0"/>
                </a:spcBef>
                <a:spcAft>
                  <a:spcPct val="35000"/>
                </a:spcAft>
              </a:pPr>
              <a:endParaRPr lang="en-US" sz="300" dirty="0">
                <a:solidFill>
                  <a:schemeClr val="tx2"/>
                </a:solidFill>
              </a:endParaRPr>
            </a:p>
            <a:p>
              <a:pPr algn="l" defTabSz="400050">
                <a:lnSpc>
                  <a:spcPct val="90000"/>
                </a:lnSpc>
                <a:spcBef>
                  <a:spcPct val="0"/>
                </a:spcBef>
                <a:spcAft>
                  <a:spcPct val="35000"/>
                </a:spcAft>
              </a:pPr>
              <a:endParaRPr lang="en-US" sz="300" dirty="0" smtClean="0">
                <a:solidFill>
                  <a:schemeClr val="tx2"/>
                </a:solidFill>
              </a:endParaRPr>
            </a:p>
            <a:p>
              <a:pPr algn="l" defTabSz="400050">
                <a:lnSpc>
                  <a:spcPct val="90000"/>
                </a:lnSpc>
                <a:spcBef>
                  <a:spcPct val="0"/>
                </a:spcBef>
                <a:spcAft>
                  <a:spcPct val="35000"/>
                </a:spcAft>
              </a:pPr>
              <a:endParaRPr lang="en-US" sz="300" dirty="0">
                <a:solidFill>
                  <a:schemeClr val="tx2"/>
                </a:solidFill>
              </a:endParaRPr>
            </a:p>
            <a:p>
              <a:pPr algn="l" defTabSz="400050">
                <a:lnSpc>
                  <a:spcPct val="90000"/>
                </a:lnSpc>
                <a:spcBef>
                  <a:spcPct val="0"/>
                </a:spcBef>
                <a:spcAft>
                  <a:spcPct val="35000"/>
                </a:spcAft>
              </a:pPr>
              <a:endParaRPr lang="en-US" sz="300" dirty="0" smtClean="0">
                <a:solidFill>
                  <a:schemeClr val="tx2"/>
                </a:solidFill>
              </a:endParaRPr>
            </a:p>
            <a:p>
              <a:pPr algn="l" defTabSz="400050">
                <a:lnSpc>
                  <a:spcPct val="90000"/>
                </a:lnSpc>
                <a:spcBef>
                  <a:spcPct val="0"/>
                </a:spcBef>
                <a:spcAft>
                  <a:spcPct val="35000"/>
                </a:spcAft>
              </a:pPr>
              <a:endParaRPr lang="en-US" sz="300" dirty="0" smtClean="0">
                <a:solidFill>
                  <a:schemeClr val="tx2"/>
                </a:solidFill>
              </a:endParaRPr>
            </a:p>
            <a:p>
              <a:pPr algn="l" defTabSz="400050">
                <a:lnSpc>
                  <a:spcPct val="90000"/>
                </a:lnSpc>
                <a:spcBef>
                  <a:spcPct val="0"/>
                </a:spcBef>
                <a:spcAft>
                  <a:spcPct val="35000"/>
                </a:spcAft>
              </a:pPr>
              <a:endParaRPr lang="en-US" sz="300" dirty="0" smtClean="0">
                <a:solidFill>
                  <a:schemeClr val="tx2"/>
                </a:solidFil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3060" y="3086285"/>
              <a:ext cx="2222160" cy="1248856"/>
            </a:xfrm>
            <a:prstGeom prst="rect">
              <a:avLst/>
            </a:prstGeom>
          </p:spPr>
        </p:pic>
      </p:grpSp>
    </p:spTree>
    <p:extLst>
      <p:ext uri="{BB962C8B-B14F-4D97-AF65-F5344CB8AC3E}">
        <p14:creationId xmlns:p14="http://schemas.microsoft.com/office/powerpoint/2010/main" val="1619008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strVal val="#ppt_w*0.70"/>
                                          </p:val>
                                        </p:tav>
                                        <p:tav tm="100000">
                                          <p:val>
                                            <p:strVal val="#ppt_w"/>
                                          </p:val>
                                        </p:tav>
                                      </p:tavLst>
                                    </p:anim>
                                    <p:anim calcmode="lin" valueType="num">
                                      <p:cBhvr>
                                        <p:cTn id="14" dur="1000" fill="hold"/>
                                        <p:tgtEl>
                                          <p:spTgt spid="17"/>
                                        </p:tgtEl>
                                        <p:attrNameLst>
                                          <p:attrName>ppt_h</p:attrName>
                                        </p:attrNameLst>
                                      </p:cBhvr>
                                      <p:tavLst>
                                        <p:tav tm="0">
                                          <p:val>
                                            <p:strVal val="#ppt_h"/>
                                          </p:val>
                                        </p:tav>
                                        <p:tav tm="100000">
                                          <p:val>
                                            <p:strVal val="#ppt_h"/>
                                          </p:val>
                                        </p:tav>
                                      </p:tavLst>
                                    </p:anim>
                                    <p:animEffect transition="in" filter="fade">
                                      <p:cBhvr>
                                        <p:cTn id="15" dur="1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par>
                          <p:cTn id="23" fill="hold">
                            <p:stCondLst>
                              <p:cond delay="1000"/>
                            </p:stCondLst>
                            <p:childTnLst>
                              <p:par>
                                <p:cTn id="24" presetID="55"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ppt_w</p:attrName>
                                        </p:attrNameLst>
                                      </p:cBhvr>
                                      <p:tavLst>
                                        <p:tav tm="0">
                                          <p:val>
                                            <p:strVal val="#ppt_w*0.70"/>
                                          </p:val>
                                        </p:tav>
                                        <p:tav tm="100000">
                                          <p:val>
                                            <p:strVal val="#ppt_w"/>
                                          </p:val>
                                        </p:tav>
                                      </p:tavLst>
                                    </p:anim>
                                    <p:anim calcmode="lin" valueType="num">
                                      <p:cBhvr>
                                        <p:cTn id="27" dur="1000" fill="hold"/>
                                        <p:tgtEl>
                                          <p:spTgt spid="3"/>
                                        </p:tgtEl>
                                        <p:attrNameLst>
                                          <p:attrName>ppt_h</p:attrName>
                                        </p:attrNameLst>
                                      </p:cBhvr>
                                      <p:tavLst>
                                        <p:tav tm="0">
                                          <p:val>
                                            <p:strVal val="#ppt_h"/>
                                          </p:val>
                                        </p:tav>
                                        <p:tav tm="100000">
                                          <p:val>
                                            <p:strVal val="#ppt_h"/>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strVal val="#ppt_w*0.70"/>
                                          </p:val>
                                        </p:tav>
                                        <p:tav tm="100000">
                                          <p:val>
                                            <p:strVal val="#ppt_w"/>
                                          </p:val>
                                        </p:tav>
                                      </p:tavLst>
                                    </p:anim>
                                    <p:anim calcmode="lin" valueType="num">
                                      <p:cBhvr>
                                        <p:cTn id="34" dur="1000" fill="hold"/>
                                        <p:tgtEl>
                                          <p:spTgt spid="14"/>
                                        </p:tgtEl>
                                        <p:attrNameLst>
                                          <p:attrName>ppt_h</p:attrName>
                                        </p:attrNameLst>
                                      </p:cBhvr>
                                      <p:tavLst>
                                        <p:tav tm="0">
                                          <p:val>
                                            <p:strVal val="#ppt_h"/>
                                          </p:val>
                                        </p:tav>
                                        <p:tav tm="100000">
                                          <p:val>
                                            <p:strVal val="#ppt_h"/>
                                          </p:val>
                                        </p:tav>
                                      </p:tavLst>
                                    </p:anim>
                                    <p:animEffect transition="in" filter="fade">
                                      <p:cBhvr>
                                        <p:cTn id="35" dur="1000"/>
                                        <p:tgtEl>
                                          <p:spTgt spid="14"/>
                                        </p:tgtEl>
                                      </p:cBhvr>
                                    </p:animEffect>
                                  </p:childTnLst>
                                </p:cTn>
                              </p:par>
                            </p:childTnLst>
                          </p:cTn>
                        </p:par>
                        <p:par>
                          <p:cTn id="36" fill="hold">
                            <p:stCondLst>
                              <p:cond delay="1000"/>
                            </p:stCondLst>
                            <p:childTnLst>
                              <p:par>
                                <p:cTn id="37" presetID="55"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strVal val="#ppt_w*0.70"/>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Effect transition="in" filter="fade">
                                      <p:cBhvr>
                                        <p:cTn id="41" dur="1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000" fill="hold"/>
                                        <p:tgtEl>
                                          <p:spTgt spid="15"/>
                                        </p:tgtEl>
                                        <p:attrNameLst>
                                          <p:attrName>ppt_w</p:attrName>
                                        </p:attrNameLst>
                                      </p:cBhvr>
                                      <p:tavLst>
                                        <p:tav tm="0">
                                          <p:val>
                                            <p:strVal val="#ppt_w*0.70"/>
                                          </p:val>
                                        </p:tav>
                                        <p:tav tm="100000">
                                          <p:val>
                                            <p:strVal val="#ppt_w"/>
                                          </p:val>
                                        </p:tav>
                                      </p:tavLst>
                                    </p:anim>
                                    <p:anim calcmode="lin" valueType="num">
                                      <p:cBhvr>
                                        <p:cTn id="47" dur="1000" fill="hold"/>
                                        <p:tgtEl>
                                          <p:spTgt spid="15"/>
                                        </p:tgtEl>
                                        <p:attrNameLst>
                                          <p:attrName>ppt_h</p:attrName>
                                        </p:attrNameLst>
                                      </p:cBhvr>
                                      <p:tavLst>
                                        <p:tav tm="0">
                                          <p:val>
                                            <p:strVal val="#ppt_h"/>
                                          </p:val>
                                        </p:tav>
                                        <p:tav tm="100000">
                                          <p:val>
                                            <p:strVal val="#ppt_h"/>
                                          </p:val>
                                        </p:tav>
                                      </p:tavLst>
                                    </p:anim>
                                    <p:animEffect transition="in" filter="fade">
                                      <p:cBhvr>
                                        <p:cTn id="48" dur="1000"/>
                                        <p:tgtEl>
                                          <p:spTgt spid="15"/>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1000" fill="hold"/>
                                        <p:tgtEl>
                                          <p:spTgt spid="4"/>
                                        </p:tgtEl>
                                        <p:attrNameLst>
                                          <p:attrName>ppt_w</p:attrName>
                                        </p:attrNameLst>
                                      </p:cBhvr>
                                      <p:tavLst>
                                        <p:tav tm="0">
                                          <p:val>
                                            <p:strVal val="#ppt_w*0.70"/>
                                          </p:val>
                                        </p:tav>
                                        <p:tav tm="100000">
                                          <p:val>
                                            <p:strVal val="#ppt_w"/>
                                          </p:val>
                                        </p:tav>
                                      </p:tavLst>
                                    </p:anim>
                                    <p:anim calcmode="lin" valueType="num">
                                      <p:cBhvr>
                                        <p:cTn id="58" dur="1000" fill="hold"/>
                                        <p:tgtEl>
                                          <p:spTgt spid="4"/>
                                        </p:tgtEl>
                                        <p:attrNameLst>
                                          <p:attrName>ppt_h</p:attrName>
                                        </p:attrNameLst>
                                      </p:cBhvr>
                                      <p:tavLst>
                                        <p:tav tm="0">
                                          <p:val>
                                            <p:strVal val="#ppt_h"/>
                                          </p:val>
                                        </p:tav>
                                        <p:tav tm="100000">
                                          <p:val>
                                            <p:strVal val="#ppt_h"/>
                                          </p:val>
                                        </p:tav>
                                      </p:tavLst>
                                    </p:anim>
                                    <p:animEffect transition="in" filter="fade">
                                      <p:cBhvr>
                                        <p:cTn id="59" dur="10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nodeType="clickEffect">
                                  <p:stCondLst>
                                    <p:cond delay="0"/>
                                  </p:stCondLst>
                                  <p:childTnLst>
                                    <p:set>
                                      <p:cBhvr>
                                        <p:cTn id="63" dur="1" fill="hold">
                                          <p:stCondLst>
                                            <p:cond delay="0"/>
                                          </p:stCondLst>
                                        </p:cTn>
                                        <p:tgtEl>
                                          <p:spTgt spid="7"/>
                                        </p:tgtEl>
                                        <p:attrNameLst>
                                          <p:attrName>style.visibility</p:attrName>
                                        </p:attrNameLst>
                                      </p:cBhvr>
                                      <p:to>
                                        <p:strVal val="visible"/>
                                      </p:to>
                                    </p:set>
                                    <p:anim calcmode="lin" valueType="num">
                                      <p:cBhvr>
                                        <p:cTn id="64" dur="1000" fill="hold"/>
                                        <p:tgtEl>
                                          <p:spTgt spid="7"/>
                                        </p:tgtEl>
                                        <p:attrNameLst>
                                          <p:attrName>ppt_w</p:attrName>
                                        </p:attrNameLst>
                                      </p:cBhvr>
                                      <p:tavLst>
                                        <p:tav tm="0">
                                          <p:val>
                                            <p:strVal val="#ppt_w*0.70"/>
                                          </p:val>
                                        </p:tav>
                                        <p:tav tm="100000">
                                          <p:val>
                                            <p:strVal val="#ppt_w"/>
                                          </p:val>
                                        </p:tav>
                                      </p:tavLst>
                                    </p:anim>
                                    <p:anim calcmode="lin" valueType="num">
                                      <p:cBhvr>
                                        <p:cTn id="65" dur="1000" fill="hold"/>
                                        <p:tgtEl>
                                          <p:spTgt spid="7"/>
                                        </p:tgtEl>
                                        <p:attrNameLst>
                                          <p:attrName>ppt_h</p:attrName>
                                        </p:attrNameLst>
                                      </p:cBhvr>
                                      <p:tavLst>
                                        <p:tav tm="0">
                                          <p:val>
                                            <p:strVal val="#ppt_h"/>
                                          </p:val>
                                        </p:tav>
                                        <p:tav tm="100000">
                                          <p:val>
                                            <p:strVal val="#ppt_h"/>
                                          </p:val>
                                        </p:tav>
                                      </p:tavLst>
                                    </p:anim>
                                    <p:animEffect transition="in" filter="fade">
                                      <p:cBhvr>
                                        <p:cTn id="6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733" y="2561900"/>
            <a:ext cx="4484565" cy="32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sv-SE" dirty="0" err="1" smtClean="0"/>
              <a:t>ActiveBoneControl</a:t>
            </a:r>
            <a:endParaRPr lang="en-GB" dirty="0"/>
          </a:p>
        </p:txBody>
      </p:sp>
      <p:sp>
        <p:nvSpPr>
          <p:cNvPr id="3" name="Pladsholder til indhold 2"/>
          <p:cNvSpPr>
            <a:spLocks noGrp="1"/>
          </p:cNvSpPr>
          <p:nvPr>
            <p:ph sz="half" idx="1"/>
          </p:nvPr>
        </p:nvSpPr>
        <p:spPr/>
        <p:txBody>
          <a:bodyPr/>
          <a:lstStyle/>
          <a:p>
            <a:r>
              <a:rPr lang="sv-SE" dirty="0" smtClean="0"/>
              <a:t>Bone-</a:t>
            </a:r>
            <a:r>
              <a:rPr lang="sv-SE" dirty="0" err="1" smtClean="0"/>
              <a:t>specific</a:t>
            </a:r>
            <a:r>
              <a:rPr lang="sv-SE" dirty="0" smtClean="0"/>
              <a:t> preparation </a:t>
            </a:r>
            <a:r>
              <a:rPr lang="sv-SE" dirty="0" err="1" smtClean="0"/>
              <a:t>protocol</a:t>
            </a:r>
            <a:endParaRPr lang="sv-SE" dirty="0" smtClean="0"/>
          </a:p>
          <a:p>
            <a:r>
              <a:rPr lang="sv-SE" dirty="0" smtClean="0"/>
              <a:t>Bone-</a:t>
            </a:r>
            <a:r>
              <a:rPr lang="sv-SE" dirty="0" err="1" smtClean="0"/>
              <a:t>condensing</a:t>
            </a:r>
            <a:r>
              <a:rPr lang="sv-SE" dirty="0" smtClean="0"/>
              <a:t> </a:t>
            </a:r>
            <a:r>
              <a:rPr lang="sv-SE" dirty="0" err="1" smtClean="0"/>
              <a:t>thread</a:t>
            </a:r>
            <a:r>
              <a:rPr lang="sv-SE" dirty="0" smtClean="0"/>
              <a:t> design</a:t>
            </a:r>
            <a:endParaRPr lang="sv-SE"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8875"/>
          <a:stretch/>
        </p:blipFill>
        <p:spPr>
          <a:xfrm>
            <a:off x="8681314" y="2002223"/>
            <a:ext cx="2729800" cy="4073786"/>
          </a:xfrm>
          <a:prstGeom prst="rect">
            <a:avLst/>
          </a:prstGeom>
        </p:spPr>
      </p:pic>
      <p:sp>
        <p:nvSpPr>
          <p:cNvPr id="13" name="TextBox 12"/>
          <p:cNvSpPr txBox="1"/>
          <p:nvPr/>
        </p:nvSpPr>
        <p:spPr>
          <a:xfrm>
            <a:off x="8585200" y="848499"/>
            <a:ext cx="3606800" cy="830997"/>
          </a:xfrm>
          <a:prstGeom prst="rect">
            <a:avLst/>
          </a:prstGeom>
          <a:solidFill>
            <a:schemeClr val="accent1"/>
          </a:solidFill>
        </p:spPr>
        <p:txBody>
          <a:bodyPr wrap="square" lIns="0" tIns="0" rIns="0" bIns="0" rtlCol="0" anchor="ctr">
            <a:spAutoFit/>
          </a:bodyPr>
          <a:lstStyle/>
          <a:p>
            <a:pPr marL="342900"/>
            <a:endParaRPr lang="en-US" b="1" dirty="0" smtClean="0"/>
          </a:p>
          <a:p>
            <a:pPr marL="342900"/>
            <a:r>
              <a:rPr lang="en-US" b="1" dirty="0" smtClean="0">
                <a:solidFill>
                  <a:schemeClr val="bg1"/>
                </a:solidFill>
              </a:rPr>
              <a:t>High primary stability</a:t>
            </a:r>
            <a:endParaRPr lang="en-US" b="1" dirty="0">
              <a:solidFill>
                <a:schemeClr val="bg1"/>
              </a:solidFill>
            </a:endParaRPr>
          </a:p>
          <a:p>
            <a:endParaRPr lang="en-US" b="1" dirty="0" smtClean="0"/>
          </a:p>
        </p:txBody>
      </p:sp>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8605" y="2742928"/>
            <a:ext cx="3827879" cy="2931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Arrow Connector 15"/>
          <p:cNvCxnSpPr/>
          <p:nvPr/>
        </p:nvCxnSpPr>
        <p:spPr>
          <a:xfrm>
            <a:off x="9545304" y="2179345"/>
            <a:ext cx="708359" cy="0"/>
          </a:xfrm>
          <a:prstGeom prst="straightConnector1">
            <a:avLst/>
          </a:prstGeom>
          <a:ln w="28575">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9173829" y="2891339"/>
            <a:ext cx="848852" cy="0"/>
          </a:xfrm>
          <a:prstGeom prst="straightConnector1">
            <a:avLst/>
          </a:prstGeom>
          <a:ln w="28575">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0423984" y="5230690"/>
            <a:ext cx="686928" cy="0"/>
          </a:xfrm>
          <a:prstGeom prst="straightConnector1">
            <a:avLst/>
          </a:prstGeom>
          <a:ln w="28575">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9882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el 1"/>
          <p:cNvSpPr>
            <a:spLocks noGrp="1"/>
          </p:cNvSpPr>
          <p:nvPr>
            <p:ph type="title"/>
          </p:nvPr>
        </p:nvSpPr>
        <p:spPr/>
        <p:txBody>
          <a:bodyPr/>
          <a:lstStyle/>
          <a:p>
            <a:r>
              <a:rPr lang="en-GB" dirty="0" err="1" smtClean="0"/>
              <a:t>Friadent</a:t>
            </a:r>
            <a:r>
              <a:rPr lang="en-GB" dirty="0" smtClean="0"/>
              <a:t> plus surface</a:t>
            </a:r>
            <a:endParaRPr lang="en-GB" dirty="0"/>
          </a:p>
        </p:txBody>
      </p:sp>
      <p:sp>
        <p:nvSpPr>
          <p:cNvPr id="37" name="Pladsholder til indhold 2"/>
          <p:cNvSpPr>
            <a:spLocks noGrp="1"/>
          </p:cNvSpPr>
          <p:nvPr>
            <p:ph sz="half" idx="1"/>
          </p:nvPr>
        </p:nvSpPr>
        <p:spPr>
          <a:xfrm>
            <a:off x="330202" y="1601037"/>
            <a:ext cx="6327272" cy="3943350"/>
          </a:xfrm>
        </p:spPr>
        <p:txBody>
          <a:bodyPr/>
          <a:lstStyle/>
          <a:p>
            <a:r>
              <a:rPr lang="en-US" dirty="0" smtClean="0"/>
              <a:t>Outstanding wetting properties for activation of the primary cell apposition</a:t>
            </a:r>
          </a:p>
          <a:p>
            <a:r>
              <a:rPr lang="en-US" dirty="0" smtClean="0"/>
              <a:t>Unique three-dimensional </a:t>
            </a:r>
            <a:r>
              <a:rPr lang="en-US" dirty="0" err="1" smtClean="0"/>
              <a:t>microdesign</a:t>
            </a:r>
            <a:endParaRPr lang="en-US" dirty="0" smtClean="0"/>
          </a:p>
          <a:p>
            <a:r>
              <a:rPr lang="en-US" dirty="0" smtClean="0"/>
              <a:t>Intensive formation of new bone</a:t>
            </a:r>
            <a:endParaRPr lang="en-GB" dirty="0" smtClean="0"/>
          </a:p>
        </p:txBody>
      </p:sp>
      <p:grpSp>
        <p:nvGrpSpPr>
          <p:cNvPr id="7" name="Group 9"/>
          <p:cNvGrpSpPr/>
          <p:nvPr/>
        </p:nvGrpSpPr>
        <p:grpSpPr>
          <a:xfrm>
            <a:off x="520412" y="3569072"/>
            <a:ext cx="10920520" cy="2044328"/>
            <a:chOff x="956100" y="4329290"/>
            <a:chExt cx="9926032" cy="1858159"/>
          </a:xfrm>
        </p:grpSpPr>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0256" y="4329290"/>
              <a:ext cx="2481876" cy="1858158"/>
            </a:xfrm>
            <a:prstGeom prst="rect">
              <a:avLst/>
            </a:prstGeom>
          </p:spPr>
        </p:pic>
        <p:pic>
          <p:nvPicPr>
            <p:cNvPr id="9" name="Grafik 8"/>
            <p:cNvPicPr>
              <a:picLocks noChangeAspect="1"/>
            </p:cNvPicPr>
            <p:nvPr/>
          </p:nvPicPr>
          <p:blipFill rotWithShape="1">
            <a:blip r:embed="rId4" cstate="print">
              <a:extLst>
                <a:ext uri="{28A0092B-C50C-407E-A947-70E740481C1C}">
                  <a14:useLocalDpi xmlns:a14="http://schemas.microsoft.com/office/drawing/2010/main" val="0"/>
                </a:ext>
              </a:extLst>
            </a:blip>
            <a:srcRect l="7776"/>
            <a:stretch/>
          </p:blipFill>
          <p:spPr>
            <a:xfrm>
              <a:off x="3647728" y="4357678"/>
              <a:ext cx="2295980" cy="1829769"/>
            </a:xfrm>
            <a:prstGeom prst="rect">
              <a:avLst/>
            </a:prstGeom>
          </p:spPr>
        </p:pic>
        <p:pic>
          <p:nvPicPr>
            <p:cNvPr id="10"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5655"/>
            <a:stretch/>
          </p:blipFill>
          <p:spPr>
            <a:xfrm>
              <a:off x="6023992" y="4347189"/>
              <a:ext cx="2324949" cy="1840259"/>
            </a:xfrm>
            <a:prstGeom prst="rect">
              <a:avLst/>
            </a:prstGeom>
          </p:spPr>
        </p:pic>
        <p:pic>
          <p:nvPicPr>
            <p:cNvPr id="11"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6869"/>
            <a:stretch/>
          </p:blipFill>
          <p:spPr>
            <a:xfrm>
              <a:off x="956100" y="4357679"/>
              <a:ext cx="2619620" cy="1829770"/>
            </a:xfrm>
            <a:prstGeom prst="rect">
              <a:avLst/>
            </a:prstGeom>
          </p:spPr>
        </p:pic>
      </p:grpSp>
      <p:sp>
        <p:nvSpPr>
          <p:cNvPr id="12" name="TextBox 11"/>
          <p:cNvSpPr txBox="1"/>
          <p:nvPr/>
        </p:nvSpPr>
        <p:spPr>
          <a:xfrm>
            <a:off x="8645129" y="930701"/>
            <a:ext cx="3606800" cy="1384995"/>
          </a:xfrm>
          <a:prstGeom prst="rect">
            <a:avLst/>
          </a:prstGeom>
          <a:solidFill>
            <a:schemeClr val="accent1"/>
          </a:solidFill>
        </p:spPr>
        <p:txBody>
          <a:bodyPr wrap="square" lIns="0" tIns="0" rIns="0" bIns="0" rtlCol="0" anchor="ctr">
            <a:spAutoFit/>
          </a:bodyPr>
          <a:lstStyle/>
          <a:p>
            <a:pPr marL="342900"/>
            <a:endParaRPr lang="en-US" b="1" dirty="0" smtClean="0">
              <a:solidFill>
                <a:schemeClr val="bg1"/>
              </a:solidFill>
            </a:endParaRPr>
          </a:p>
          <a:p>
            <a:pPr marL="342900"/>
            <a:r>
              <a:rPr lang="en-US" b="1" dirty="0" err="1" smtClean="0">
                <a:solidFill>
                  <a:schemeClr val="bg1"/>
                </a:solidFill>
              </a:rPr>
              <a:t>Friadent</a:t>
            </a:r>
            <a:r>
              <a:rPr lang="en-US" b="1" dirty="0" smtClean="0">
                <a:solidFill>
                  <a:schemeClr val="bg1"/>
                </a:solidFill>
              </a:rPr>
              <a:t> </a:t>
            </a:r>
            <a:r>
              <a:rPr lang="en-US" b="1" dirty="0">
                <a:solidFill>
                  <a:schemeClr val="bg1"/>
                </a:solidFill>
              </a:rPr>
              <a:t>plus </a:t>
            </a:r>
            <a:br>
              <a:rPr lang="en-US" b="1" dirty="0">
                <a:solidFill>
                  <a:schemeClr val="bg1"/>
                </a:solidFill>
              </a:rPr>
            </a:br>
            <a:r>
              <a:rPr lang="en-US" b="1" dirty="0">
                <a:solidFill>
                  <a:schemeClr val="bg1"/>
                </a:solidFill>
              </a:rPr>
              <a:t>and </a:t>
            </a:r>
            <a:r>
              <a:rPr lang="en-US" b="1" dirty="0" smtClean="0">
                <a:solidFill>
                  <a:schemeClr val="bg1"/>
                </a:solidFill>
              </a:rPr>
              <a:t> </a:t>
            </a:r>
            <a:r>
              <a:rPr lang="en-US" b="1" dirty="0" err="1" smtClean="0">
                <a:solidFill>
                  <a:schemeClr val="bg1"/>
                </a:solidFill>
              </a:rPr>
              <a:t>ActiveBoneControl</a:t>
            </a:r>
            <a:r>
              <a:rPr lang="en-US" b="1" dirty="0">
                <a:solidFill>
                  <a:schemeClr val="bg1"/>
                </a:solidFill>
              </a:rPr>
              <a:t/>
            </a:r>
            <a:br>
              <a:rPr lang="en-US" b="1" dirty="0">
                <a:solidFill>
                  <a:schemeClr val="bg1"/>
                </a:solidFill>
              </a:rPr>
            </a:br>
            <a:r>
              <a:rPr lang="en-US" b="1" dirty="0" smtClean="0">
                <a:solidFill>
                  <a:schemeClr val="bg1"/>
                </a:solidFill>
              </a:rPr>
              <a:t>– </a:t>
            </a:r>
            <a:r>
              <a:rPr lang="en-US" b="1" dirty="0">
                <a:solidFill>
                  <a:schemeClr val="bg1"/>
                </a:solidFill>
              </a:rPr>
              <a:t>the perfect </a:t>
            </a:r>
            <a:r>
              <a:rPr lang="en-US" b="1" dirty="0" smtClean="0">
                <a:solidFill>
                  <a:schemeClr val="bg1"/>
                </a:solidFill>
              </a:rPr>
              <a:t>match</a:t>
            </a:r>
          </a:p>
          <a:p>
            <a:pPr marL="342900"/>
            <a:endParaRPr lang="en-US" b="1" dirty="0" smtClean="0">
              <a:solidFill>
                <a:schemeClr val="bg1"/>
              </a:solidFill>
            </a:endParaRPr>
          </a:p>
        </p:txBody>
      </p:sp>
    </p:spTree>
    <p:extLst>
      <p:ext uri="{BB962C8B-B14F-4D97-AF65-F5344CB8AC3E}">
        <p14:creationId xmlns:p14="http://schemas.microsoft.com/office/powerpoint/2010/main" val="27504741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2945" t="7612" r="-42945" b="50000"/>
          <a:stretch/>
        </p:blipFill>
        <p:spPr>
          <a:xfrm>
            <a:off x="3946398" y="3012960"/>
            <a:ext cx="1472186" cy="1541326"/>
          </a:xfrm>
          <a:prstGeom prst="ellipse">
            <a:avLst/>
          </a:prstGeom>
          <a:ln w="12700">
            <a:solidFill>
              <a:schemeClr val="accent6"/>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 r="41726" b="1692"/>
          <a:stretch/>
        </p:blipFill>
        <p:spPr>
          <a:xfrm>
            <a:off x="5418584" y="3783623"/>
            <a:ext cx="1535499" cy="1620180"/>
          </a:xfrm>
          <a:prstGeom prst="ellipse">
            <a:avLst/>
          </a:prstGeom>
          <a:ln w="12700">
            <a:solidFill>
              <a:schemeClr val="accent6"/>
            </a:solidFill>
          </a:ln>
          <a:effectLst/>
        </p:spPr>
      </p:pic>
      <p:pic>
        <p:nvPicPr>
          <p:cNvPr id="4098" name="Picture 2" descr="\\se-tec-c040.astratech.net\users$\SECBR2\My Documents\Cecilia\2 - XiVE\PowerPoints\1219818-XiVE Treatment Concept Platform Switch Title-GPM.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3675"/>
          <a:stretch/>
        </p:blipFill>
        <p:spPr bwMode="auto">
          <a:xfrm>
            <a:off x="8191501" y="2081948"/>
            <a:ext cx="3314062" cy="37520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sv-SE" smtClean="0"/>
              <a:t>Bone care with platform-switch</a:t>
            </a:r>
            <a:endParaRPr lang="sv-SE" dirty="0"/>
          </a:p>
        </p:txBody>
      </p:sp>
      <p:sp>
        <p:nvSpPr>
          <p:cNvPr id="4" name="Content Placeholder 3"/>
          <p:cNvSpPr>
            <a:spLocks noGrp="1"/>
          </p:cNvSpPr>
          <p:nvPr>
            <p:ph sz="half" idx="1"/>
          </p:nvPr>
        </p:nvSpPr>
        <p:spPr/>
        <p:txBody>
          <a:bodyPr/>
          <a:lstStyle/>
          <a:p>
            <a:r>
              <a:rPr lang="sv-SE" dirty="0" smtClean="0"/>
              <a:t>Deep </a:t>
            </a:r>
            <a:r>
              <a:rPr lang="sv-SE" dirty="0" err="1" smtClean="0"/>
              <a:t>internal</a:t>
            </a:r>
            <a:r>
              <a:rPr lang="sv-SE" dirty="0" smtClean="0"/>
              <a:t> </a:t>
            </a:r>
            <a:r>
              <a:rPr lang="sv-SE" dirty="0" err="1" smtClean="0"/>
              <a:t>hex</a:t>
            </a:r>
            <a:r>
              <a:rPr lang="sv-SE" dirty="0" smtClean="0"/>
              <a:t> </a:t>
            </a:r>
            <a:r>
              <a:rPr lang="sv-SE" dirty="0" err="1" smtClean="0"/>
              <a:t>connection</a:t>
            </a:r>
            <a:r>
              <a:rPr lang="sv-SE" dirty="0" smtClean="0"/>
              <a:t> </a:t>
            </a:r>
            <a:r>
              <a:rPr lang="sv-SE" dirty="0" err="1" smtClean="0"/>
              <a:t>with</a:t>
            </a:r>
            <a:r>
              <a:rPr lang="sv-SE" dirty="0" smtClean="0"/>
              <a:t> </a:t>
            </a:r>
            <a:r>
              <a:rPr lang="sv-SE" dirty="0" err="1" smtClean="0"/>
              <a:t>high</a:t>
            </a:r>
            <a:r>
              <a:rPr lang="sv-SE" dirty="0" smtClean="0"/>
              <a:t> precision</a:t>
            </a:r>
          </a:p>
          <a:p>
            <a:r>
              <a:rPr lang="sv-SE" dirty="0" err="1" smtClean="0"/>
              <a:t>Gaining</a:t>
            </a:r>
            <a:r>
              <a:rPr lang="sv-SE" dirty="0" smtClean="0"/>
              <a:t> soft </a:t>
            </a:r>
            <a:r>
              <a:rPr lang="sv-SE" dirty="0" err="1" smtClean="0"/>
              <a:t>tissue</a:t>
            </a:r>
            <a:r>
              <a:rPr lang="sv-SE" dirty="0" smtClean="0"/>
              <a:t> </a:t>
            </a:r>
            <a:r>
              <a:rPr lang="sv-SE" dirty="0" err="1" smtClean="0"/>
              <a:t>through</a:t>
            </a:r>
            <a:r>
              <a:rPr lang="sv-SE" dirty="0" smtClean="0"/>
              <a:t> </a:t>
            </a:r>
            <a:r>
              <a:rPr lang="sv-SE" dirty="0" err="1" smtClean="0"/>
              <a:t>platform-switching</a:t>
            </a:r>
            <a:endParaRPr lang="sv-SE" dirty="0"/>
          </a:p>
        </p:txBody>
      </p:sp>
      <p:pic>
        <p:nvPicPr>
          <p:cNvPr id="4099" name="Picture 3" descr="\\se-tec-c040.astratech.net\users$\SECBR2\My Documents\Cecilia\2 - XiVE\PowerPoints\1218568-XiVE Platform_Switch Step_by_Step 6-GP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372" y="3012960"/>
            <a:ext cx="2808312" cy="2808312"/>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3502908" y="5621217"/>
            <a:ext cx="6096000" cy="200055"/>
          </a:xfrm>
          <a:prstGeom prst="rect">
            <a:avLst/>
          </a:prstGeom>
        </p:spPr>
        <p:txBody>
          <a:bodyPr>
            <a:spAutoFit/>
          </a:bodyPr>
          <a:lstStyle/>
          <a:p>
            <a:r>
              <a:rPr lang="en-US" sz="700" dirty="0">
                <a:solidFill>
                  <a:schemeClr val="tx2"/>
                </a:solidFill>
              </a:rPr>
              <a:t>Note: Not all products </a:t>
            </a:r>
            <a:r>
              <a:rPr lang="en-US" sz="700" dirty="0" smtClean="0">
                <a:solidFill>
                  <a:schemeClr val="tx2"/>
                </a:solidFill>
              </a:rPr>
              <a:t>are available. </a:t>
            </a:r>
            <a:r>
              <a:rPr lang="en-US" sz="700" dirty="0">
                <a:solidFill>
                  <a:schemeClr val="tx2"/>
                </a:solidFill>
              </a:rPr>
              <a:t>Additional </a:t>
            </a:r>
            <a:r>
              <a:rPr lang="en-US" sz="700" dirty="0" smtClean="0">
                <a:solidFill>
                  <a:schemeClr val="tx2"/>
                </a:solidFill>
              </a:rPr>
              <a:t>platform-switching components coming soon.</a:t>
            </a:r>
            <a:endParaRPr lang="en-US" sz="700" dirty="0">
              <a:solidFill>
                <a:schemeClr val="tx2"/>
              </a:solidFill>
            </a:endParaRPr>
          </a:p>
        </p:txBody>
      </p:sp>
      <p:sp>
        <p:nvSpPr>
          <p:cNvPr id="12" name="TextBox 11"/>
          <p:cNvSpPr txBox="1"/>
          <p:nvPr/>
        </p:nvSpPr>
        <p:spPr>
          <a:xfrm>
            <a:off x="8600966" y="802333"/>
            <a:ext cx="3606800" cy="923330"/>
          </a:xfrm>
          <a:prstGeom prst="rect">
            <a:avLst/>
          </a:prstGeom>
          <a:solidFill>
            <a:schemeClr val="accent1"/>
          </a:solidFill>
        </p:spPr>
        <p:txBody>
          <a:bodyPr wrap="square" lIns="0" tIns="182880" rIns="0" bIns="182880" rtlCol="0" anchor="ctr">
            <a:spAutoFit/>
          </a:bodyPr>
          <a:lstStyle/>
          <a:p>
            <a:pPr marL="342900"/>
            <a:r>
              <a:rPr lang="en-US" b="1" dirty="0" smtClean="0">
                <a:solidFill>
                  <a:schemeClr val="bg1"/>
                </a:solidFill>
              </a:rPr>
              <a:t>Designed </a:t>
            </a:r>
            <a:r>
              <a:rPr lang="en-US" b="1" dirty="0">
                <a:solidFill>
                  <a:schemeClr val="bg1"/>
                </a:solidFill>
              </a:rPr>
              <a:t>for </a:t>
            </a:r>
            <a:r>
              <a:rPr lang="en-US" b="1" dirty="0" smtClean="0">
                <a:solidFill>
                  <a:schemeClr val="bg1"/>
                </a:solidFill>
              </a:rPr>
              <a:t>effective </a:t>
            </a:r>
          </a:p>
          <a:p>
            <a:pPr marL="342900"/>
            <a:r>
              <a:rPr lang="en-US" b="1" dirty="0" smtClean="0">
                <a:solidFill>
                  <a:schemeClr val="bg1"/>
                </a:solidFill>
              </a:rPr>
              <a:t>tissue control</a:t>
            </a:r>
            <a:endParaRPr lang="en-US" b="1" dirty="0" smtClean="0"/>
          </a:p>
        </p:txBody>
      </p:sp>
    </p:spTree>
    <p:extLst>
      <p:ext uri="{BB962C8B-B14F-4D97-AF65-F5344CB8AC3E}">
        <p14:creationId xmlns:p14="http://schemas.microsoft.com/office/powerpoint/2010/main" val="4235439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3145" r="-73269"/>
          <a:stretch/>
        </p:blipFill>
        <p:spPr bwMode="auto">
          <a:xfrm>
            <a:off x="9714424" y="4251618"/>
            <a:ext cx="6492240" cy="1831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a:spLocks noGrp="1"/>
          </p:cNvSpPr>
          <p:nvPr>
            <p:ph type="title"/>
          </p:nvPr>
        </p:nvSpPr>
        <p:spPr/>
        <p:txBody>
          <a:bodyPr/>
          <a:lstStyle/>
          <a:p>
            <a:r>
              <a:rPr lang="sv-SE" smtClean="0"/>
              <a:t>Easy and versatile prosthetics</a:t>
            </a:r>
            <a:endParaRPr lang="sv-SE" dirty="0"/>
          </a:p>
        </p:txBody>
      </p:sp>
      <p:sp>
        <p:nvSpPr>
          <p:cNvPr id="5" name="Content Placeholder 6"/>
          <p:cNvSpPr>
            <a:spLocks noGrp="1"/>
          </p:cNvSpPr>
          <p:nvPr>
            <p:ph sz="half" idx="1"/>
          </p:nvPr>
        </p:nvSpPr>
        <p:spPr/>
        <p:txBody>
          <a:bodyPr/>
          <a:lstStyle/>
          <a:p>
            <a:r>
              <a:rPr lang="sv-SE" dirty="0" err="1" smtClean="0"/>
              <a:t>Comprehensive</a:t>
            </a:r>
            <a:r>
              <a:rPr lang="sv-SE" dirty="0" smtClean="0"/>
              <a:t> </a:t>
            </a:r>
            <a:r>
              <a:rPr lang="sv-SE" dirty="0" err="1" smtClean="0"/>
              <a:t>range</a:t>
            </a:r>
            <a:r>
              <a:rPr lang="sv-SE" dirty="0" smtClean="0"/>
              <a:t> </a:t>
            </a:r>
            <a:r>
              <a:rPr lang="sv-SE" dirty="0" err="1" smtClean="0"/>
              <a:t>of</a:t>
            </a:r>
            <a:r>
              <a:rPr lang="sv-SE" dirty="0" smtClean="0"/>
              <a:t> </a:t>
            </a:r>
            <a:r>
              <a:rPr lang="sv-SE" dirty="0" err="1" smtClean="0"/>
              <a:t>prosthetic</a:t>
            </a:r>
            <a:r>
              <a:rPr lang="sv-SE" dirty="0" smtClean="0"/>
              <a:t> solutions</a:t>
            </a:r>
          </a:p>
          <a:p>
            <a:r>
              <a:rPr lang="sv-SE" dirty="0" err="1" smtClean="0"/>
              <a:t>Individualized</a:t>
            </a:r>
            <a:r>
              <a:rPr lang="sv-SE" dirty="0" smtClean="0"/>
              <a:t> </a:t>
            </a:r>
            <a:r>
              <a:rPr lang="sv-SE" dirty="0" err="1" smtClean="0"/>
              <a:t>contouring</a:t>
            </a:r>
            <a:r>
              <a:rPr lang="sv-SE" dirty="0" smtClean="0"/>
              <a:t> </a:t>
            </a:r>
            <a:r>
              <a:rPr lang="sv-SE" dirty="0" err="1" smtClean="0"/>
              <a:t>of</a:t>
            </a:r>
            <a:r>
              <a:rPr lang="sv-SE" dirty="0" smtClean="0"/>
              <a:t> the </a:t>
            </a:r>
            <a:r>
              <a:rPr lang="sv-SE" dirty="0" err="1" smtClean="0"/>
              <a:t>emergence</a:t>
            </a:r>
            <a:r>
              <a:rPr lang="sv-SE" dirty="0" smtClean="0"/>
              <a:t> </a:t>
            </a:r>
            <a:r>
              <a:rPr lang="sv-SE" dirty="0" err="1" smtClean="0"/>
              <a:t>profile</a:t>
            </a:r>
            <a:endParaRPr lang="sv-SE" dirty="0" smtClean="0"/>
          </a:p>
          <a:p>
            <a:r>
              <a:rPr lang="sv-SE" dirty="0" smtClean="0"/>
              <a:t>Premium and </a:t>
            </a:r>
            <a:r>
              <a:rPr lang="sv-SE" dirty="0" err="1" smtClean="0"/>
              <a:t>cost-effective</a:t>
            </a:r>
            <a:r>
              <a:rPr lang="sv-SE" dirty="0" smtClean="0"/>
              <a:t> full </a:t>
            </a:r>
            <a:r>
              <a:rPr lang="sv-SE" dirty="0" err="1" smtClean="0"/>
              <a:t>arch</a:t>
            </a:r>
            <a:r>
              <a:rPr lang="sv-SE" dirty="0" smtClean="0"/>
              <a:t> restorations</a:t>
            </a:r>
          </a:p>
          <a:p>
            <a:r>
              <a:rPr lang="sv-SE" dirty="0" smtClean="0"/>
              <a:t>Color-</a:t>
            </a:r>
            <a:r>
              <a:rPr lang="sv-SE" dirty="0" err="1" smtClean="0"/>
              <a:t>coded</a:t>
            </a:r>
            <a:r>
              <a:rPr lang="sv-SE" dirty="0" smtClean="0"/>
              <a:t> </a:t>
            </a:r>
            <a:r>
              <a:rPr lang="sv-SE" dirty="0" err="1" smtClean="0"/>
              <a:t>components</a:t>
            </a:r>
            <a:endParaRPr lang="sv-SE" dirty="0" smtClean="0"/>
          </a:p>
        </p:txBody>
      </p:sp>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939" r="-34144"/>
          <a:stretch/>
        </p:blipFill>
        <p:spPr bwMode="auto">
          <a:xfrm>
            <a:off x="1958320" y="3920843"/>
            <a:ext cx="5577840" cy="175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 r="74929"/>
          <a:stretch/>
        </p:blipFill>
        <p:spPr bwMode="auto">
          <a:xfrm>
            <a:off x="700515" y="3867682"/>
            <a:ext cx="1371600" cy="175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 r="35139"/>
          <a:stretch/>
        </p:blipFill>
        <p:spPr bwMode="auto">
          <a:xfrm>
            <a:off x="5663952" y="4226934"/>
            <a:ext cx="4206240" cy="1831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600966" y="940832"/>
            <a:ext cx="3606800" cy="646331"/>
          </a:xfrm>
          <a:prstGeom prst="rect">
            <a:avLst/>
          </a:prstGeom>
          <a:solidFill>
            <a:schemeClr val="accent1"/>
          </a:solidFill>
        </p:spPr>
        <p:txBody>
          <a:bodyPr wrap="square" lIns="0" tIns="182880" rIns="0" bIns="182880" rtlCol="0" anchor="ctr">
            <a:spAutoFit/>
          </a:bodyPr>
          <a:lstStyle/>
          <a:p>
            <a:pPr marL="342900"/>
            <a:r>
              <a:rPr lang="en-US" b="1" dirty="0" smtClean="0">
                <a:solidFill>
                  <a:schemeClr val="bg1"/>
                </a:solidFill>
              </a:rPr>
              <a:t>Restorative freedom</a:t>
            </a:r>
            <a:endParaRPr lang="en-US" b="1" dirty="0" smtClean="0"/>
          </a:p>
        </p:txBody>
      </p:sp>
    </p:spTree>
    <p:extLst>
      <p:ext uri="{BB962C8B-B14F-4D97-AF65-F5344CB8AC3E}">
        <p14:creationId xmlns:p14="http://schemas.microsoft.com/office/powerpoint/2010/main" val="1763280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b="12697"/>
          <a:stretch/>
        </p:blipFill>
        <p:spPr>
          <a:xfrm>
            <a:off x="5645182" y="2761917"/>
            <a:ext cx="2852432" cy="2761664"/>
          </a:xfrm>
          <a:prstGeom prst="rect">
            <a:avLst/>
          </a:prstGeom>
        </p:spPr>
      </p:pic>
      <p:sp>
        <p:nvSpPr>
          <p:cNvPr id="11" name="Title 10"/>
          <p:cNvSpPr>
            <a:spLocks noGrp="1"/>
          </p:cNvSpPr>
          <p:nvPr>
            <p:ph type="title"/>
          </p:nvPr>
        </p:nvSpPr>
        <p:spPr/>
        <p:txBody>
          <a:bodyPr/>
          <a:lstStyle/>
          <a:p>
            <a:r>
              <a:rPr lang="en-US" smtClean="0"/>
              <a:t>Behind the results since 2001</a:t>
            </a:r>
            <a:endParaRPr lang="en-US" dirty="0"/>
          </a:p>
        </p:txBody>
      </p:sp>
      <p:sp>
        <p:nvSpPr>
          <p:cNvPr id="13" name="Content Placeholder 12"/>
          <p:cNvSpPr>
            <a:spLocks noGrp="1"/>
          </p:cNvSpPr>
          <p:nvPr>
            <p:ph sz="half" idx="1"/>
          </p:nvPr>
        </p:nvSpPr>
        <p:spPr/>
        <p:txBody>
          <a:bodyPr/>
          <a:lstStyle/>
          <a:p>
            <a:r>
              <a:rPr lang="en-US" dirty="0" smtClean="0"/>
              <a:t>Progress and innovative solutions</a:t>
            </a:r>
          </a:p>
          <a:p>
            <a:r>
              <a:rPr lang="en-US" dirty="0" smtClean="0"/>
              <a:t>Surgical versatility and unlimited prosthetic freedom</a:t>
            </a:r>
          </a:p>
          <a:p>
            <a:r>
              <a:rPr lang="en-US" dirty="0" smtClean="0"/>
              <a:t>High primary stability in all types of bone </a:t>
            </a:r>
            <a:br>
              <a:rPr lang="en-US" dirty="0" smtClean="0"/>
            </a:br>
            <a:r>
              <a:rPr lang="en-US" dirty="0" smtClean="0"/>
              <a:t>even for immediate loading</a:t>
            </a:r>
          </a:p>
          <a:p>
            <a:endParaRPr lang="en-US" dirty="0"/>
          </a:p>
        </p:txBody>
      </p:sp>
      <p:sp>
        <p:nvSpPr>
          <p:cNvPr id="8" name="Textfeld 13"/>
          <p:cNvSpPr txBox="1">
            <a:spLocks noChangeArrowheads="1"/>
          </p:cNvSpPr>
          <p:nvPr/>
        </p:nvSpPr>
        <p:spPr bwMode="auto">
          <a:xfrm>
            <a:off x="326691" y="5523581"/>
            <a:ext cx="9217992" cy="461665"/>
          </a:xfrm>
          <a:prstGeom prst="rect">
            <a:avLst/>
          </a:prstGeom>
          <a:noFill/>
          <a:ln w="9525">
            <a:noFill/>
            <a:miter lim="800000"/>
            <a:headEnd/>
            <a:tailEnd/>
          </a:ln>
        </p:spPr>
        <p:txBody>
          <a:bodyPr wrap="square">
            <a:spAutoFit/>
          </a:bodyPr>
          <a:lstStyle/>
          <a:p>
            <a:r>
              <a:rPr lang="de-DE" sz="1200" i="1" dirty="0" err="1" smtClean="0">
                <a:solidFill>
                  <a:schemeClr val="tx2"/>
                </a:solidFill>
                <a:latin typeface="Arial"/>
              </a:rPr>
              <a:t>Degidi</a:t>
            </a:r>
            <a:r>
              <a:rPr lang="de-DE" sz="1200" i="1" dirty="0" smtClean="0">
                <a:solidFill>
                  <a:schemeClr val="tx2"/>
                </a:solidFill>
                <a:latin typeface="Arial"/>
              </a:rPr>
              <a:t> M, </a:t>
            </a:r>
            <a:r>
              <a:rPr lang="de-DE" sz="1200" i="1" dirty="0" err="1" smtClean="0">
                <a:solidFill>
                  <a:schemeClr val="tx2"/>
                </a:solidFill>
                <a:latin typeface="Arial"/>
              </a:rPr>
              <a:t>Daprile</a:t>
            </a:r>
            <a:r>
              <a:rPr lang="de-DE" sz="1200" i="1" dirty="0" smtClean="0">
                <a:solidFill>
                  <a:schemeClr val="tx2"/>
                </a:solidFill>
                <a:latin typeface="Arial"/>
              </a:rPr>
              <a:t> G </a:t>
            </a:r>
            <a:r>
              <a:rPr lang="de-DE" sz="1200" i="1" dirty="0" err="1" smtClean="0">
                <a:solidFill>
                  <a:schemeClr val="tx2"/>
                </a:solidFill>
                <a:latin typeface="Arial"/>
              </a:rPr>
              <a:t>and</a:t>
            </a:r>
            <a:r>
              <a:rPr lang="de-DE" sz="1200" i="1" dirty="0" smtClean="0">
                <a:solidFill>
                  <a:schemeClr val="tx2"/>
                </a:solidFill>
                <a:latin typeface="Arial"/>
              </a:rPr>
              <a:t> </a:t>
            </a:r>
            <a:r>
              <a:rPr lang="de-DE" sz="1200" i="1" dirty="0" err="1" smtClean="0">
                <a:solidFill>
                  <a:schemeClr val="tx2"/>
                </a:solidFill>
                <a:latin typeface="Arial"/>
              </a:rPr>
              <a:t>Piattelli</a:t>
            </a:r>
            <a:r>
              <a:rPr lang="de-DE" sz="1200" i="1" dirty="0" smtClean="0">
                <a:solidFill>
                  <a:schemeClr val="tx2"/>
                </a:solidFill>
                <a:latin typeface="Arial"/>
              </a:rPr>
              <a:t> A: Primary </a:t>
            </a:r>
            <a:r>
              <a:rPr lang="de-DE" sz="1200" i="1" dirty="0" err="1" smtClean="0">
                <a:solidFill>
                  <a:schemeClr val="tx2"/>
                </a:solidFill>
                <a:latin typeface="Arial"/>
              </a:rPr>
              <a:t>stability</a:t>
            </a:r>
            <a:r>
              <a:rPr lang="de-DE" sz="1200" i="1" dirty="0" smtClean="0">
                <a:solidFill>
                  <a:schemeClr val="tx2"/>
                </a:solidFill>
                <a:latin typeface="Arial"/>
              </a:rPr>
              <a:t> </a:t>
            </a:r>
            <a:r>
              <a:rPr lang="de-DE" sz="1200" i="1" dirty="0" err="1" smtClean="0">
                <a:solidFill>
                  <a:schemeClr val="tx2"/>
                </a:solidFill>
                <a:latin typeface="Arial"/>
              </a:rPr>
              <a:t>determination</a:t>
            </a:r>
            <a:r>
              <a:rPr lang="de-DE" sz="1200" i="1" dirty="0" smtClean="0">
                <a:solidFill>
                  <a:schemeClr val="tx2"/>
                </a:solidFill>
                <a:latin typeface="Arial"/>
              </a:rPr>
              <a:t> </a:t>
            </a:r>
          </a:p>
          <a:p>
            <a:r>
              <a:rPr lang="de-DE" sz="1200" i="1" dirty="0" err="1" smtClean="0">
                <a:solidFill>
                  <a:schemeClr val="tx2"/>
                </a:solidFill>
                <a:latin typeface="Arial"/>
              </a:rPr>
              <a:t>by</a:t>
            </a:r>
            <a:r>
              <a:rPr lang="de-DE" sz="1200" i="1" dirty="0" smtClean="0">
                <a:solidFill>
                  <a:schemeClr val="tx2"/>
                </a:solidFill>
                <a:latin typeface="Arial"/>
              </a:rPr>
              <a:t> </a:t>
            </a:r>
            <a:r>
              <a:rPr lang="de-DE" sz="1200" i="1" dirty="0" err="1" smtClean="0">
                <a:solidFill>
                  <a:schemeClr val="tx2"/>
                </a:solidFill>
                <a:latin typeface="Arial"/>
              </a:rPr>
              <a:t>means</a:t>
            </a:r>
            <a:r>
              <a:rPr lang="de-DE" sz="1200" i="1" dirty="0" smtClean="0">
                <a:solidFill>
                  <a:schemeClr val="tx2"/>
                </a:solidFill>
                <a:latin typeface="Arial"/>
              </a:rPr>
              <a:t> </a:t>
            </a:r>
            <a:r>
              <a:rPr lang="de-DE" sz="1200" i="1" dirty="0" err="1" smtClean="0">
                <a:solidFill>
                  <a:schemeClr val="tx2"/>
                </a:solidFill>
                <a:latin typeface="Arial"/>
              </a:rPr>
              <a:t>of</a:t>
            </a:r>
            <a:r>
              <a:rPr lang="de-DE" sz="1200" i="1" dirty="0" smtClean="0">
                <a:solidFill>
                  <a:schemeClr val="tx2"/>
                </a:solidFill>
                <a:latin typeface="Arial"/>
              </a:rPr>
              <a:t> </a:t>
            </a:r>
            <a:r>
              <a:rPr lang="de-DE" sz="1200" i="1" dirty="0" err="1" smtClean="0">
                <a:solidFill>
                  <a:schemeClr val="tx2"/>
                </a:solidFill>
                <a:latin typeface="Arial"/>
              </a:rPr>
              <a:t>insertion</a:t>
            </a:r>
            <a:r>
              <a:rPr lang="de-DE" sz="1200" i="1" dirty="0" smtClean="0">
                <a:solidFill>
                  <a:schemeClr val="tx2"/>
                </a:solidFill>
                <a:latin typeface="Arial"/>
              </a:rPr>
              <a:t> </a:t>
            </a:r>
            <a:r>
              <a:rPr lang="de-DE" sz="1200" i="1" dirty="0" err="1" smtClean="0">
                <a:solidFill>
                  <a:schemeClr val="tx2"/>
                </a:solidFill>
                <a:latin typeface="Arial"/>
              </a:rPr>
              <a:t>torque</a:t>
            </a:r>
            <a:r>
              <a:rPr lang="de-DE" sz="1200" i="1" dirty="0" smtClean="0">
                <a:solidFill>
                  <a:schemeClr val="tx2"/>
                </a:solidFill>
                <a:latin typeface="Arial"/>
              </a:rPr>
              <a:t> </a:t>
            </a:r>
            <a:r>
              <a:rPr lang="de-DE" sz="1200" i="1" dirty="0" err="1" smtClean="0">
                <a:solidFill>
                  <a:schemeClr val="tx2"/>
                </a:solidFill>
                <a:latin typeface="Arial"/>
              </a:rPr>
              <a:t>and</a:t>
            </a:r>
            <a:r>
              <a:rPr lang="de-DE" sz="1200" i="1" dirty="0" smtClean="0">
                <a:solidFill>
                  <a:schemeClr val="tx2"/>
                </a:solidFill>
                <a:latin typeface="Arial"/>
              </a:rPr>
              <a:t> RFA in a sample </a:t>
            </a:r>
            <a:r>
              <a:rPr lang="de-DE" sz="1200" i="1" dirty="0" err="1" smtClean="0">
                <a:solidFill>
                  <a:schemeClr val="tx2"/>
                </a:solidFill>
                <a:latin typeface="Arial"/>
              </a:rPr>
              <a:t>of</a:t>
            </a:r>
            <a:r>
              <a:rPr lang="de-DE" sz="1200" i="1" dirty="0" smtClean="0">
                <a:solidFill>
                  <a:schemeClr val="tx2"/>
                </a:solidFill>
                <a:latin typeface="Arial"/>
              </a:rPr>
              <a:t> 4,135 </a:t>
            </a:r>
            <a:r>
              <a:rPr lang="de-DE" sz="1200" i="1" dirty="0" err="1" smtClean="0">
                <a:solidFill>
                  <a:schemeClr val="tx2"/>
                </a:solidFill>
                <a:latin typeface="Arial"/>
              </a:rPr>
              <a:t>implants</a:t>
            </a:r>
            <a:r>
              <a:rPr lang="de-DE" sz="1200" i="1" dirty="0" smtClean="0">
                <a:solidFill>
                  <a:schemeClr val="tx2"/>
                </a:solidFill>
                <a:latin typeface="Arial"/>
              </a:rPr>
              <a:t>. </a:t>
            </a:r>
            <a:r>
              <a:rPr lang="de-DE" sz="1200" i="1" dirty="0" err="1" smtClean="0">
                <a:solidFill>
                  <a:schemeClr val="tx2"/>
                </a:solidFill>
                <a:latin typeface="Arial"/>
              </a:rPr>
              <a:t>Clin</a:t>
            </a:r>
            <a:r>
              <a:rPr lang="de-DE" sz="1200" i="1" dirty="0" smtClean="0">
                <a:solidFill>
                  <a:schemeClr val="tx2"/>
                </a:solidFill>
                <a:latin typeface="Arial"/>
              </a:rPr>
              <a:t> </a:t>
            </a:r>
            <a:r>
              <a:rPr lang="de-DE" sz="1200" i="1" dirty="0" err="1" smtClean="0">
                <a:solidFill>
                  <a:schemeClr val="tx2"/>
                </a:solidFill>
                <a:latin typeface="Arial"/>
              </a:rPr>
              <a:t>Implant</a:t>
            </a:r>
            <a:r>
              <a:rPr lang="de-DE" sz="1200" i="1" dirty="0" smtClean="0">
                <a:solidFill>
                  <a:schemeClr val="tx2"/>
                </a:solidFill>
                <a:latin typeface="Arial"/>
              </a:rPr>
              <a:t> </a:t>
            </a:r>
            <a:r>
              <a:rPr lang="de-DE" sz="1200" i="1" dirty="0" err="1" smtClean="0">
                <a:solidFill>
                  <a:schemeClr val="tx2"/>
                </a:solidFill>
                <a:latin typeface="Arial"/>
              </a:rPr>
              <a:t>Dent</a:t>
            </a:r>
            <a:r>
              <a:rPr lang="de-DE" sz="1200" i="1" dirty="0" smtClean="0">
                <a:solidFill>
                  <a:schemeClr val="tx2"/>
                </a:solidFill>
                <a:latin typeface="Arial"/>
              </a:rPr>
              <a:t> </a:t>
            </a:r>
            <a:r>
              <a:rPr lang="de-DE" sz="1200" i="1" dirty="0" err="1" smtClean="0">
                <a:solidFill>
                  <a:schemeClr val="tx2"/>
                </a:solidFill>
                <a:latin typeface="Arial"/>
              </a:rPr>
              <a:t>Relat</a:t>
            </a:r>
            <a:r>
              <a:rPr lang="de-DE" sz="1200" i="1" dirty="0" smtClean="0">
                <a:solidFill>
                  <a:schemeClr val="tx2"/>
                </a:solidFill>
                <a:latin typeface="Arial"/>
              </a:rPr>
              <a:t> Res; 2012</a:t>
            </a:r>
            <a:endParaRPr lang="de-DE" sz="1200" i="1" dirty="0">
              <a:solidFill>
                <a:schemeClr val="tx2"/>
              </a:solidFill>
              <a:latin typeface="Arial"/>
            </a:endParaRPr>
          </a:p>
        </p:txBody>
      </p:sp>
      <p:pic>
        <p:nvPicPr>
          <p:cNvPr id="1027" name="Picture 3"/>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90408" y="1501817"/>
            <a:ext cx="6312421" cy="3854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8680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10075333" y="5822462"/>
            <a:ext cx="2116667" cy="608548"/>
          </a:xfrm>
        </p:spPr>
        <p:txBody>
          <a:bodyPr/>
          <a:lstStyle/>
          <a:p>
            <a:r>
              <a:rPr lang="en-US" smtClean="0"/>
              <a:t>Implant design philosophy</a:t>
            </a:r>
            <a:endParaRPr lang="en-US" dirty="0"/>
          </a:p>
        </p:txBody>
      </p:sp>
      <p:sp>
        <p:nvSpPr>
          <p:cNvPr id="5" name="Text Placeholder 4"/>
          <p:cNvSpPr>
            <a:spLocks noGrp="1"/>
          </p:cNvSpPr>
          <p:nvPr>
            <p:ph type="body" sz="quarter" idx="15"/>
          </p:nvPr>
        </p:nvSpPr>
        <p:spPr/>
        <p:txBody>
          <a:bodyPr/>
          <a:lstStyle/>
          <a:p>
            <a:r>
              <a:rPr lang="en-US" smtClean="0"/>
              <a:t>Implant design philosophy</a:t>
            </a:r>
            <a:endParaRPr lang="en-US" dirty="0"/>
          </a:p>
        </p:txBody>
      </p:sp>
      <p:sp>
        <p:nvSpPr>
          <p:cNvPr id="8" name="Text Placeholder 7"/>
          <p:cNvSpPr>
            <a:spLocks noGrp="1"/>
          </p:cNvSpPr>
          <p:nvPr>
            <p:ph type="body" sz="quarter" idx="16"/>
          </p:nvPr>
        </p:nvSpPr>
        <p:spPr/>
        <p:txBody>
          <a:bodyPr/>
          <a:lstStyle/>
          <a:p>
            <a:r>
              <a:rPr lang="en-US" b="0" dirty="0" smtClean="0"/>
              <a:t>Xive</a:t>
            </a:r>
            <a:endParaRPr lang="en-US" sz="2800" b="0" baseline="30000" dirty="0"/>
          </a:p>
        </p:txBody>
      </p:sp>
    </p:spTree>
    <p:extLst>
      <p:ext uri="{BB962C8B-B14F-4D97-AF65-F5344CB8AC3E}">
        <p14:creationId xmlns:p14="http://schemas.microsoft.com/office/powerpoint/2010/main" val="2291905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PowerPoint Template DS_16_9_Primary">
  <a:themeElements>
    <a:clrScheme name="Brugerdefineret 2">
      <a:dk1>
        <a:sysClr val="windowText" lastClr="000000"/>
      </a:dk1>
      <a:lt1>
        <a:sysClr val="window" lastClr="FFFFFF"/>
      </a:lt1>
      <a:dk2>
        <a:srgbClr val="53585B"/>
      </a:dk2>
      <a:lt2>
        <a:srgbClr val="F1F0F0"/>
      </a:lt2>
      <a:accent1>
        <a:srgbClr val="0077C8"/>
      </a:accent1>
      <a:accent2>
        <a:srgbClr val="F8A700"/>
      </a:accent2>
      <a:accent3>
        <a:srgbClr val="53585B"/>
      </a:accent3>
      <a:accent4>
        <a:srgbClr val="49A0D8"/>
      </a:accent4>
      <a:accent5>
        <a:srgbClr val="FDC56B"/>
      </a:accent5>
      <a:accent6>
        <a:srgbClr val="D9D7D7"/>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72000" rIns="72000" bIns="72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extLst>
    <a:ext uri="{05A4C25C-085E-4340-85A3-A5531E510DB2}">
      <thm15:themeFamily xmlns:thm15="http://schemas.microsoft.com/office/thememl/2012/main" name="DS_16_9_fin.potx" id="{8347E96F-7458-4ED4-BA18-4B03D72AA2B0}" vid="{CB7F50BA-1587-4910-816B-B8EF6FC894DB}"/>
    </a:ext>
  </a:extLst>
</a:theme>
</file>

<file path=ppt/theme/theme2.xml><?xml version="1.0" encoding="utf-8"?>
<a:theme xmlns:a="http://schemas.openxmlformats.org/drawingml/2006/main" name="Office Theme">
  <a:themeElements>
    <a:clrScheme name="SD 2016">
      <a:dk1>
        <a:sysClr val="windowText" lastClr="000000"/>
      </a:dk1>
      <a:lt1>
        <a:sysClr val="window" lastClr="FFFFFF"/>
      </a:lt1>
      <a:dk2>
        <a:srgbClr val="53585B"/>
      </a:dk2>
      <a:lt2>
        <a:srgbClr val="F1F0F0"/>
      </a:lt2>
      <a:accent1>
        <a:srgbClr val="0077C8"/>
      </a:accent1>
      <a:accent2>
        <a:srgbClr val="F8A700"/>
      </a:accent2>
      <a:accent3>
        <a:srgbClr val="53585B"/>
      </a:accent3>
      <a:accent4>
        <a:srgbClr val="1142AA"/>
      </a:accent4>
      <a:accent5>
        <a:srgbClr val="FDC56B"/>
      </a:accent5>
      <a:accent6>
        <a:srgbClr val="49A0D8"/>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SD 2016">
      <a:dk1>
        <a:sysClr val="windowText" lastClr="000000"/>
      </a:dk1>
      <a:lt1>
        <a:sysClr val="window" lastClr="FFFFFF"/>
      </a:lt1>
      <a:dk2>
        <a:srgbClr val="53585B"/>
      </a:dk2>
      <a:lt2>
        <a:srgbClr val="F1F0F0"/>
      </a:lt2>
      <a:accent1>
        <a:srgbClr val="0077C8"/>
      </a:accent1>
      <a:accent2>
        <a:srgbClr val="F8A700"/>
      </a:accent2>
      <a:accent3>
        <a:srgbClr val="53585B"/>
      </a:accent3>
      <a:accent4>
        <a:srgbClr val="1142AA"/>
      </a:accent4>
      <a:accent5>
        <a:srgbClr val="FDC56B"/>
      </a:accent5>
      <a:accent6>
        <a:srgbClr val="49A0D8"/>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21798CA81CC141B9C04E105AC0449A" ma:contentTypeVersion="4" ma:contentTypeDescription="Create a new document." ma:contentTypeScope="" ma:versionID="12767c4ac3957ea158c8df6c7df7133a">
  <xsd:schema xmlns:xsd="http://www.w3.org/2001/XMLSchema" xmlns:xs="http://www.w3.org/2001/XMLSchema" xmlns:p="http://schemas.microsoft.com/office/2006/metadata/properties" xmlns:ns1="http://schemas.microsoft.com/sharepoint/v3" xmlns:ns2="0d6f2f7c-2d4a-4bd8-8446-d22239876416" xmlns:ns3="dd1728fc-9460-4dd0-a268-f9a3c3818728" targetNamespace="http://schemas.microsoft.com/office/2006/metadata/properties" ma:root="true" ma:fieldsID="6cc12e2157edc13ae6418c529581ae69" ns1:_="" ns2:_="" ns3:_="">
    <xsd:import namespace="http://schemas.microsoft.com/sharepoint/v3"/>
    <xsd:import namespace="0d6f2f7c-2d4a-4bd8-8446-d22239876416"/>
    <xsd:import namespace="dd1728fc-9460-4dd0-a268-f9a3c3818728"/>
    <xsd:element name="properties">
      <xsd:complexType>
        <xsd:sequence>
          <xsd:element name="documentManagement">
            <xsd:complexType>
              <xsd:all>
                <xsd:element ref="ns1:PublishingStartDate" minOccurs="0"/>
                <xsd:element ref="ns1:PublishingExpirationDate" minOccurs="0"/>
                <xsd:element ref="ns2:SharedWithUsers" minOccurs="0"/>
                <xsd:element ref="ns3:Category"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6f2f7c-2d4a-4bd8-8446-d22239876416"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1728fc-9460-4dd0-a268-f9a3c3818728" elementFormDefault="qualified">
    <xsd:import namespace="http://schemas.microsoft.com/office/2006/documentManagement/types"/>
    <xsd:import namespace="http://schemas.microsoft.com/office/infopath/2007/PartnerControls"/>
    <xsd:element name="Category" ma:index="11" nillable="true" ma:displayName="Category" ma:list="{1525767e-5eac-4c06-befd-04fac09ab255}" ma:internalName="Category"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ategory xmlns="dd1728fc-9460-4dd0-a268-f9a3c3818728">4</Category>
    <PublishingExpirationDate xmlns="http://schemas.microsoft.com/sharepoint/v3" xsi:nil="true"/>
    <PublishingStartDate xmlns="http://schemas.microsoft.com/sharepoint/v3" xsi:nil="true"/>
    <SharedWithUsers xmlns="0d6f2f7c-2d4a-4bd8-8446-d22239876416">
      <UserInfo>
        <DisplayName>Morris, Carol</DisplayName>
        <AccountId>3978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5A059B-E038-434A-BC0C-E3E671DDBC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d6f2f7c-2d4a-4bd8-8446-d22239876416"/>
    <ds:schemaRef ds:uri="dd1728fc-9460-4dd0-a268-f9a3c38187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48B98E-646E-4220-B738-71A39C0B56C1}">
  <ds:schemaRefs>
    <ds:schemaRef ds:uri="http://purl.org/dc/dcmitype/"/>
    <ds:schemaRef ds:uri="http://schemas.microsoft.com/sharepoint/v3"/>
    <ds:schemaRef ds:uri="http://purl.org/dc/terms/"/>
    <ds:schemaRef ds:uri="http://schemas.microsoft.com/office/infopath/2007/PartnerControls"/>
    <ds:schemaRef ds:uri="0d6f2f7c-2d4a-4bd8-8446-d22239876416"/>
    <ds:schemaRef ds:uri="http://purl.org/dc/elements/1.1/"/>
    <ds:schemaRef ds:uri="http://schemas.microsoft.com/office/2006/documentManagement/types"/>
    <ds:schemaRef ds:uri="http://www.w3.org/XML/1998/namespace"/>
    <ds:schemaRef ds:uri="http://schemas.openxmlformats.org/package/2006/metadata/core-properties"/>
    <ds:schemaRef ds:uri="dd1728fc-9460-4dd0-a268-f9a3c3818728"/>
    <ds:schemaRef ds:uri="http://schemas.microsoft.com/office/2006/metadata/properties"/>
  </ds:schemaRefs>
</ds:datastoreItem>
</file>

<file path=customXml/itemProps3.xml><?xml version="1.0" encoding="utf-8"?>
<ds:datastoreItem xmlns:ds="http://schemas.openxmlformats.org/officeDocument/2006/customXml" ds:itemID="{F58BACF0-2A03-4FA6-B906-60683CE271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2926</Words>
  <Application>Microsoft Office PowerPoint</Application>
  <PresentationFormat>Widescreen</PresentationFormat>
  <Paragraphs>510</Paragraphs>
  <Slides>35</Slides>
  <Notes>35</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Wingdings</vt:lpstr>
      <vt:lpstr>1_PowerPoint Template DS_16_9_Primary</vt:lpstr>
      <vt:lpstr>Xive  System overview</vt:lpstr>
      <vt:lpstr>Progress and experience</vt:lpstr>
      <vt:lpstr>Versatility and ease</vt:lpstr>
      <vt:lpstr>ActiveBoneControl</vt:lpstr>
      <vt:lpstr>Friadent plus surface</vt:lpstr>
      <vt:lpstr>Bone care with platform-switch</vt:lpstr>
      <vt:lpstr>Easy and versatile prosthetics</vt:lpstr>
      <vt:lpstr>Behind the results since 2001</vt:lpstr>
      <vt:lpstr>PowerPoint Presentation</vt:lpstr>
      <vt:lpstr>Xive implant  design</vt:lpstr>
      <vt:lpstr>Xive implant-abutment interface</vt:lpstr>
      <vt:lpstr>Xive thread design</vt:lpstr>
      <vt:lpstr>Xive thread design</vt:lpstr>
      <vt:lpstr>Xive thread design</vt:lpstr>
      <vt:lpstr>Xive thread design</vt:lpstr>
      <vt:lpstr>Xive thread design</vt:lpstr>
      <vt:lpstr>Xive thread design</vt:lpstr>
      <vt:lpstr>Friadent PLUS surface: Trimodal and 3D</vt:lpstr>
      <vt:lpstr>PowerPoint Presentation</vt:lpstr>
      <vt:lpstr>Implant  sizes</vt:lpstr>
      <vt:lpstr>Surgical flexibility</vt:lpstr>
      <vt:lpstr>Surgical Steps</vt:lpstr>
      <vt:lpstr>Surgical kits</vt:lpstr>
      <vt:lpstr>Prosthetic versatility</vt:lpstr>
      <vt:lpstr>PowerPoint Presentation</vt:lpstr>
      <vt:lpstr>Xive D 3.0 mm: For even the narrowest gaps</vt:lpstr>
      <vt:lpstr>Placement of a Xive D 3.0 mm implant</vt:lpstr>
      <vt:lpstr>SmartFix concept </vt:lpstr>
      <vt:lpstr>Angled MP abutments</vt:lpstr>
      <vt:lpstr>Atlantis suprastructure on Xive TG</vt:lpstr>
      <vt:lpstr>Atlantis suprastructure on Xive TG</vt:lpstr>
      <vt:lpstr>Atlantis suprastructure on Xive TG</vt:lpstr>
      <vt:lpstr>TempBase concept</vt:lpstr>
      <vt:lpstr>TempBase concept</vt:lpstr>
      <vt:lpstr>Patient-specific esthetic concept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2016-03-03T10:33:13Z</dcterms:created>
  <dcterms:modified xsi:type="dcterms:W3CDTF">2018-01-24T22:07:55Z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www.skabelon.dk</vt:lpwstr>
  </property>
  <property fmtid="{D5CDD505-2E9C-101B-9397-08002B2CF9AE}" pid="3" name="ContentTypeId">
    <vt:lpwstr>0x010100DD21798CA81CC141B9C04E105AC0449A</vt:lpwstr>
  </property>
</Properties>
</file>