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9"/>
  </p:notesMasterIdLst>
  <p:sldIdLst>
    <p:sldId id="328" r:id="rId2"/>
    <p:sldId id="327" r:id="rId3"/>
    <p:sldId id="262" r:id="rId4"/>
    <p:sldId id="267" r:id="rId5"/>
    <p:sldId id="263" r:id="rId6"/>
    <p:sldId id="271" r:id="rId7"/>
    <p:sldId id="2147375282" r:id="rId8"/>
    <p:sldId id="281" r:id="rId9"/>
    <p:sldId id="282" r:id="rId10"/>
    <p:sldId id="259" r:id="rId11"/>
    <p:sldId id="283" r:id="rId12"/>
    <p:sldId id="280" r:id="rId13"/>
    <p:sldId id="284" r:id="rId14"/>
    <p:sldId id="287" r:id="rId15"/>
    <p:sldId id="2147375291" r:id="rId16"/>
    <p:sldId id="286" r:id="rId17"/>
    <p:sldId id="288" r:id="rId18"/>
    <p:sldId id="2147375295" r:id="rId19"/>
    <p:sldId id="285" r:id="rId20"/>
    <p:sldId id="2147375274" r:id="rId21"/>
    <p:sldId id="277" r:id="rId22"/>
    <p:sldId id="276" r:id="rId23"/>
    <p:sldId id="275" r:id="rId24"/>
    <p:sldId id="274" r:id="rId25"/>
    <p:sldId id="289" r:id="rId26"/>
    <p:sldId id="329" r:id="rId27"/>
    <p:sldId id="296" r:id="rId28"/>
    <p:sldId id="266" r:id="rId29"/>
    <p:sldId id="349" r:id="rId30"/>
    <p:sldId id="268" r:id="rId31"/>
    <p:sldId id="269" r:id="rId32"/>
    <p:sldId id="270" r:id="rId33"/>
    <p:sldId id="2147375303" r:id="rId34"/>
    <p:sldId id="2147375304" r:id="rId35"/>
    <p:sldId id="273" r:id="rId36"/>
    <p:sldId id="2147375305" r:id="rId37"/>
    <p:sldId id="2147375306" r:id="rId38"/>
    <p:sldId id="2147375307" r:id="rId39"/>
    <p:sldId id="2147375308" r:id="rId40"/>
    <p:sldId id="2147375301" r:id="rId41"/>
    <p:sldId id="272" r:id="rId42"/>
    <p:sldId id="292" r:id="rId43"/>
    <p:sldId id="297" r:id="rId44"/>
    <p:sldId id="298" r:id="rId45"/>
    <p:sldId id="299" r:id="rId46"/>
    <p:sldId id="300" r:id="rId47"/>
    <p:sldId id="301" r:id="rId48"/>
    <p:sldId id="325" r:id="rId49"/>
    <p:sldId id="324" r:id="rId50"/>
    <p:sldId id="326" r:id="rId51"/>
    <p:sldId id="323" r:id="rId52"/>
    <p:sldId id="322" r:id="rId53"/>
    <p:sldId id="2147375309" r:id="rId54"/>
    <p:sldId id="2147375310" r:id="rId55"/>
    <p:sldId id="2147375311" r:id="rId56"/>
    <p:sldId id="2147375312" r:id="rId57"/>
    <p:sldId id="2147375313" r:id="rId58"/>
    <p:sldId id="2147375314" r:id="rId59"/>
    <p:sldId id="2147375315" r:id="rId60"/>
    <p:sldId id="330" r:id="rId61"/>
    <p:sldId id="331" r:id="rId62"/>
    <p:sldId id="332" r:id="rId63"/>
    <p:sldId id="350" r:id="rId64"/>
    <p:sldId id="334" r:id="rId65"/>
    <p:sldId id="335" r:id="rId66"/>
    <p:sldId id="336" r:id="rId67"/>
    <p:sldId id="351" r:id="rId68"/>
    <p:sldId id="338" r:id="rId69"/>
    <p:sldId id="339" r:id="rId70"/>
    <p:sldId id="340" r:id="rId71"/>
    <p:sldId id="342" r:id="rId72"/>
    <p:sldId id="343" r:id="rId73"/>
    <p:sldId id="344" r:id="rId74"/>
    <p:sldId id="345" r:id="rId75"/>
    <p:sldId id="346" r:id="rId76"/>
    <p:sldId id="348" r:id="rId77"/>
    <p:sldId id="2147375302" r:id="rId78"/>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rt" id="{C91D83E7-10E1-4BF2-BB0C-D9CE89B50175}">
          <p14:sldIdLst>
            <p14:sldId id="328"/>
          </p14:sldIdLst>
        </p14:section>
        <p14:section name="DS PrimeTaper" id="{5826DFB7-F6F2-40B2-8477-7147B1F17BE2}">
          <p14:sldIdLst>
            <p14:sldId id="327"/>
          </p14:sldIdLst>
        </p14:section>
        <p14:section name="Table of Contents" id="{62141EA7-0AEA-426F-BCC8-8B976A72B496}">
          <p14:sldIdLst>
            <p14:sldId id="262"/>
          </p14:sldIdLst>
        </p14:section>
        <p14:section name="Design philosophy" id="{979B5358-D805-42FD-8647-6DE51A9CA9EC}">
          <p14:sldIdLst>
            <p14:sldId id="267"/>
          </p14:sldIdLst>
        </p14:section>
        <p14:section name="Implant design" id="{2C2B05B2-1C99-46E4-92B9-2E47C414EEAB}">
          <p14:sldIdLst>
            <p14:sldId id="263"/>
            <p14:sldId id="271"/>
            <p14:sldId id="2147375282"/>
            <p14:sldId id="281"/>
            <p14:sldId id="282"/>
            <p14:sldId id="259"/>
            <p14:sldId id="283"/>
            <p14:sldId id="280"/>
            <p14:sldId id="284"/>
            <p14:sldId id="287"/>
            <p14:sldId id="2147375291"/>
            <p14:sldId id="286"/>
            <p14:sldId id="288"/>
            <p14:sldId id="2147375295"/>
            <p14:sldId id="285"/>
          </p14:sldIdLst>
        </p14:section>
        <p14:section name="Implant Workflow" id="{99BCADF5-830F-4DDD-B462-6682CAC8E741}">
          <p14:sldIdLst>
            <p14:sldId id="2147375274"/>
            <p14:sldId id="277"/>
            <p14:sldId id="276"/>
            <p14:sldId id="275"/>
            <p14:sldId id="274"/>
          </p14:sldIdLst>
        </p14:section>
        <p14:section name="Implant line and instruments" id="{83194646-EB64-42BB-8460-10BDCE905451}">
          <p14:sldIdLst>
            <p14:sldId id="289"/>
            <p14:sldId id="329"/>
            <p14:sldId id="296"/>
            <p14:sldId id="266"/>
            <p14:sldId id="349"/>
            <p14:sldId id="268"/>
            <p14:sldId id="269"/>
            <p14:sldId id="270"/>
            <p14:sldId id="2147375303"/>
            <p14:sldId id="2147375304"/>
            <p14:sldId id="273"/>
            <p14:sldId id="2147375305"/>
            <p14:sldId id="2147375306"/>
            <p14:sldId id="2147375307"/>
            <p14:sldId id="2147375308"/>
          </p14:sldIdLst>
        </p14:section>
        <p14:section name="Drilling protocols and site preparation" id="{458496D4-0CB3-4127-AB53-79200F89DD51}">
          <p14:sldIdLst>
            <p14:sldId id="2147375301"/>
            <p14:sldId id="272"/>
            <p14:sldId id="292"/>
            <p14:sldId id="297"/>
            <p14:sldId id="298"/>
            <p14:sldId id="299"/>
            <p14:sldId id="300"/>
          </p14:sldIdLst>
        </p14:section>
        <p14:section name="Implant installation" id="{DE771686-50FD-4C34-8CC2-69F1DCABB5C8}">
          <p14:sldIdLst>
            <p14:sldId id="301"/>
            <p14:sldId id="325"/>
            <p14:sldId id="324"/>
            <p14:sldId id="326"/>
            <p14:sldId id="323"/>
            <p14:sldId id="322"/>
          </p14:sldIdLst>
        </p14:section>
        <p14:section name="Guided Surgery" id="{745FAD36-A1F3-4AF1-B261-85FD33EB35B5}">
          <p14:sldIdLst>
            <p14:sldId id="2147375309"/>
            <p14:sldId id="2147375310"/>
            <p14:sldId id="2147375311"/>
            <p14:sldId id="2147375312"/>
            <p14:sldId id="2147375313"/>
            <p14:sldId id="2147375314"/>
            <p14:sldId id="2147375315"/>
            <p14:sldId id="330"/>
            <p14:sldId id="331"/>
            <p14:sldId id="332"/>
            <p14:sldId id="350"/>
            <p14:sldId id="334"/>
            <p14:sldId id="335"/>
            <p14:sldId id="336"/>
            <p14:sldId id="351"/>
            <p14:sldId id="338"/>
            <p14:sldId id="339"/>
            <p14:sldId id="340"/>
            <p14:sldId id="342"/>
            <p14:sldId id="343"/>
            <p14:sldId id="344"/>
            <p14:sldId id="345"/>
            <p14:sldId id="346"/>
            <p14:sldId id="348"/>
            <p14:sldId id="214737530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29" autoAdjust="0"/>
    <p:restoredTop sz="76113" autoAdjust="0"/>
  </p:normalViewPr>
  <p:slideViewPr>
    <p:cSldViewPr snapToGrid="0">
      <p:cViewPr varScale="1">
        <p:scale>
          <a:sx n="84" d="100"/>
          <a:sy n="84" d="100"/>
        </p:scale>
        <p:origin x="312" y="7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2BACDF-662D-46DA-9E24-0794D26FB946}" type="datetimeFigureOut">
              <a:rPr lang="sv-SE" smtClean="0"/>
              <a:t>2022-04-05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302BA2-F1BD-4DFF-83F4-B8100C12B7F2}" type="slidenum">
              <a:rPr lang="sv-SE" smtClean="0"/>
              <a:t>‹#›</a:t>
            </a:fld>
            <a:endParaRPr lang="sv-SE"/>
          </a:p>
        </p:txBody>
      </p:sp>
    </p:spTree>
    <p:extLst>
      <p:ext uri="{BB962C8B-B14F-4D97-AF65-F5344CB8AC3E}">
        <p14:creationId xmlns:p14="http://schemas.microsoft.com/office/powerpoint/2010/main" val="1683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This presentation material is the property of Dentsply Sirona Implants.</a:t>
            </a:r>
          </a:p>
          <a:p>
            <a:r>
              <a:rPr lang="en-US" sz="1200" dirty="0">
                <a:latin typeface="Arial" panose="020B0604020202020204" pitchFamily="34" charset="0"/>
                <a:cs typeface="Arial" panose="020B0604020202020204" pitchFamily="34" charset="0"/>
              </a:rPr>
              <a:t>The entire contents are copyright protected either by Dentsply Sirona or the original authors. This material is furnished only to pre-approved and pre-qualified trainers in order to prepare their own lectures and presentations. </a:t>
            </a:r>
            <a:br>
              <a:rPr lang="en-US" sz="1200" dirty="0">
                <a:latin typeface="Arial" panose="020B0604020202020204" pitchFamily="34" charset="0"/>
                <a:cs typeface="Arial" panose="020B0604020202020204" pitchFamily="34" charset="0"/>
              </a:rPr>
            </a:br>
            <a:r>
              <a:rPr lang="en-US" sz="1200" dirty="0">
                <a:latin typeface="Arial" panose="020B0604020202020204" pitchFamily="34" charset="0"/>
                <a:cs typeface="Arial" panose="020B0604020202020204" pitchFamily="34" charset="0"/>
              </a:rPr>
              <a:t>You, as an approved, individual presenter, can utilize any of the materials (pictures, animations, videos, logos </a:t>
            </a:r>
            <a:r>
              <a:rPr lang="en-US" sz="1200" dirty="0" err="1">
                <a:latin typeface="Arial" panose="020B0604020202020204" pitchFamily="34" charset="0"/>
                <a:cs typeface="Arial" panose="020B0604020202020204" pitchFamily="34" charset="0"/>
              </a:rPr>
              <a:t>etc</a:t>
            </a:r>
            <a:r>
              <a:rPr lang="en-US" sz="1200" dirty="0">
                <a:latin typeface="Arial" panose="020B0604020202020204" pitchFamily="34" charset="0"/>
                <a:cs typeface="Arial" panose="020B0604020202020204" pitchFamily="34" charset="0"/>
              </a:rPr>
              <a:t>… ) herein for your live presentations. These materials must not be copied, transferred, given or shared in any way given to any other parties or publishers.</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Do not change any sequence or mode of use of any of the systems described herein.</a:t>
            </a:r>
          </a:p>
          <a:p>
            <a:r>
              <a:rPr lang="en-US" sz="1200" dirty="0">
                <a:latin typeface="Arial" panose="020B0604020202020204" pitchFamily="34" charset="0"/>
                <a:cs typeface="Arial" panose="020B0604020202020204" pitchFamily="34" charset="0"/>
              </a:rPr>
              <a:t>The drilling protocol and surgical procedures are clinically tested and validated and part of the IFU, therefore any sequences must be demonstrated according to current manufacturer recommendations.</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This presentation has been built in 16x9 aspect ratio. When re-formatting to your personal presentation look be careful not to distort any images if moving to a 4x3 screen size.</a:t>
            </a:r>
          </a:p>
          <a:p>
            <a:endParaRPr lang="en-US" sz="1200" dirty="0">
              <a:latin typeface="Arial" panose="020B0604020202020204" pitchFamily="34" charset="0"/>
              <a:cs typeface="Arial" panose="020B0604020202020204" pitchFamily="34" charset="0"/>
            </a:endParaRPr>
          </a:p>
          <a:p>
            <a:r>
              <a:rPr lang="en-US" sz="1200" dirty="0">
                <a:latin typeface="Arial" panose="020B0604020202020204" pitchFamily="34" charset="0"/>
                <a:cs typeface="Arial" panose="020B0604020202020204" pitchFamily="34" charset="0"/>
              </a:rPr>
              <a:t>All possible video embedded is platform-independent. That means than any MP4 format material should play on both Windows (version 7 and later) and Mac systems.</a:t>
            </a:r>
          </a:p>
          <a:p>
            <a:r>
              <a:rPr lang="en-US" sz="1200" dirty="0">
                <a:latin typeface="Arial" panose="020B0604020202020204" pitchFamily="34" charset="0"/>
                <a:cs typeface="Arial" panose="020B0604020202020204" pitchFamily="34" charset="0"/>
              </a:rPr>
              <a:t> </a:t>
            </a:r>
          </a:p>
          <a:p>
            <a:r>
              <a:rPr lang="en-US" sz="1200" dirty="0">
                <a:latin typeface="Arial" panose="020B0604020202020204" pitchFamily="34" charset="0"/>
                <a:cs typeface="Arial" panose="020B0604020202020204" pitchFamily="34" charset="0"/>
              </a:rPr>
              <a:t>Author: Dentsply Sirona Implants Clinical Affairs</a:t>
            </a:r>
          </a:p>
          <a:p>
            <a:r>
              <a:rPr lang="en-US" sz="1200" dirty="0">
                <a:latin typeface="Arial" panose="020B0604020202020204" pitchFamily="34" charset="0"/>
                <a:cs typeface="Arial" panose="020B0604020202020204" pitchFamily="34" charset="0"/>
              </a:rPr>
              <a:t>Johanna Nilsson: johannae.nilsson@dentsplysirona.com</a:t>
            </a:r>
          </a:p>
          <a:p>
            <a:r>
              <a:rPr lang="en-US" sz="1200" dirty="0">
                <a:latin typeface="Arial" panose="020B0604020202020204" pitchFamily="34" charset="0"/>
                <a:cs typeface="Arial" panose="020B0604020202020204" pitchFamily="34" charset="0"/>
              </a:rPr>
              <a:t>Review date: April 2022</a:t>
            </a:r>
          </a:p>
        </p:txBody>
      </p:sp>
      <p:sp>
        <p:nvSpPr>
          <p:cNvPr id="4" name="Slide Number Placeholder 3"/>
          <p:cNvSpPr>
            <a:spLocks noGrp="1"/>
          </p:cNvSpPr>
          <p:nvPr>
            <p:ph type="sldNum" sz="quarter" idx="5"/>
          </p:nvPr>
        </p:nvSpPr>
        <p:spPr/>
        <p:txBody>
          <a:bodyPr/>
          <a:lstStyle/>
          <a:p>
            <a:fld id="{E7302BA2-F1BD-4DFF-83F4-B8100C12B7F2}" type="slidenum">
              <a:rPr lang="sv-SE" smtClean="0"/>
              <a:t>1</a:t>
            </a:fld>
            <a:endParaRPr lang="sv-SE"/>
          </a:p>
        </p:txBody>
      </p:sp>
    </p:spTree>
    <p:extLst>
      <p:ext uri="{BB962C8B-B14F-4D97-AF65-F5344CB8AC3E}">
        <p14:creationId xmlns:p14="http://schemas.microsoft.com/office/powerpoint/2010/main" val="28637978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200">
                <a:effectLst/>
                <a:latin typeface="Arial" panose="020B0604020202020204" pitchFamily="34" charset="0"/>
                <a:ea typeface="Calibri" panose="020F0502020204030204" pitchFamily="34" charset="0"/>
                <a:cs typeface="Arial" panose="020B0604020202020204" pitchFamily="34" charset="0"/>
              </a:rPr>
              <a:t>As mentioned before,</a:t>
            </a:r>
            <a:r>
              <a:rPr lang="en-US" sz="1200">
                <a:latin typeface="Arial" panose="020B0604020202020204" pitchFamily="34" charset="0"/>
                <a:ea typeface="Calibri" panose="020F0502020204030204" pitchFamily="34" charset="0"/>
                <a:cs typeface="Arial" panose="020B0604020202020204" pitchFamily="34" charset="0"/>
              </a:rPr>
              <a:t> the</a:t>
            </a:r>
            <a:r>
              <a:rPr lang="en-US" sz="1200">
                <a:effectLst/>
                <a:latin typeface="Arial" panose="020B0604020202020204" pitchFamily="34" charset="0"/>
                <a:ea typeface="Calibri" panose="020F0502020204030204" pitchFamily="34" charset="0"/>
                <a:cs typeface="Arial" panose="020B0604020202020204" pitchFamily="34" charset="0"/>
              </a:rPr>
              <a:t> key features </a:t>
            </a:r>
            <a:r>
              <a:rPr lang="en-US" sz="1200">
                <a:latin typeface="Arial" panose="020B0604020202020204" pitchFamily="34" charset="0"/>
                <a:ea typeface="Calibri" panose="020F0502020204030204" pitchFamily="34" charset="0"/>
                <a:cs typeface="Arial" panose="020B0604020202020204" pitchFamily="34" charset="0"/>
              </a:rPr>
              <a:t>are derived</a:t>
            </a:r>
            <a:r>
              <a:rPr lang="en-US" sz="1200">
                <a:effectLst/>
                <a:latin typeface="Arial" panose="020B0604020202020204" pitchFamily="34" charset="0"/>
                <a:ea typeface="Calibri" panose="020F0502020204030204" pitchFamily="34" charset="0"/>
                <a:cs typeface="Arial" panose="020B0604020202020204" pitchFamily="34" charset="0"/>
              </a:rPr>
              <a:t> from the Astra Tech Implant System EV</a:t>
            </a:r>
            <a:r>
              <a:rPr lang="en-US" sz="1200">
                <a:latin typeface="Arial" panose="020B0604020202020204" pitchFamily="34" charset="0"/>
                <a:ea typeface="Calibri" panose="020F0502020204030204" pitchFamily="34" charset="0"/>
                <a:cs typeface="Arial" panose="020B0604020202020204" pitchFamily="34" charset="0"/>
              </a:rPr>
              <a:t> -</a:t>
            </a:r>
            <a:r>
              <a:rPr lang="en-US" sz="1200">
                <a:effectLst/>
                <a:latin typeface="Arial" panose="020B0604020202020204" pitchFamily="34" charset="0"/>
                <a:ea typeface="Calibri" panose="020F0502020204030204" pitchFamily="34" charset="0"/>
                <a:cs typeface="Arial" panose="020B0604020202020204" pitchFamily="34" charset="0"/>
              </a:rPr>
              <a:t> features that are already </a:t>
            </a:r>
            <a:r>
              <a:rPr lang="en-US" sz="1200">
                <a:latin typeface="Arial" panose="020B0604020202020204" pitchFamily="34" charset="0"/>
                <a:ea typeface="Calibri" panose="020F0502020204030204" pitchFamily="34" charset="0"/>
                <a:cs typeface="Arial" panose="020B0604020202020204" pitchFamily="34" charset="0"/>
              </a:rPr>
              <a:t>well-proven</a:t>
            </a:r>
            <a:r>
              <a:rPr lang="en-US" sz="1200">
                <a:effectLst/>
                <a:latin typeface="Arial" panose="020B0604020202020204" pitchFamily="34" charset="0"/>
                <a:ea typeface="Calibri" panose="020F0502020204030204" pitchFamily="34" charset="0"/>
                <a:cs typeface="Arial" panose="020B0604020202020204" pitchFamily="34" charset="0"/>
              </a:rPr>
              <a:t> and documented.</a:t>
            </a:r>
            <a:r>
              <a:rPr lang="en-US" sz="1200">
                <a:latin typeface="Arial" panose="020B0604020202020204" pitchFamily="34" charset="0"/>
                <a:ea typeface="Calibri" panose="020F0502020204030204" pitchFamily="34" charset="0"/>
                <a:cs typeface="Arial" panose="020B0604020202020204" pitchFamily="34" charset="0"/>
              </a:rPr>
              <a:t> </a:t>
            </a:r>
            <a:endParaRPr lang="sv-SE"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7302BA2-F1BD-4DFF-83F4-B8100C12B7F2}" type="slidenum">
              <a:rPr lang="sv-SE" smtClean="0"/>
              <a:t>10</a:t>
            </a:fld>
            <a:endParaRPr lang="sv-SE"/>
          </a:p>
        </p:txBody>
      </p:sp>
    </p:spTree>
    <p:extLst>
      <p:ext uri="{BB962C8B-B14F-4D97-AF65-F5344CB8AC3E}">
        <p14:creationId xmlns:p14="http://schemas.microsoft.com/office/powerpoint/2010/main" val="2260561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effectLst/>
                <a:latin typeface="Arial" panose="020B0604020202020204" pitchFamily="34" charset="0"/>
                <a:ea typeface="Calibri" panose="020F0502020204030204" pitchFamily="34" charset="0"/>
                <a:cs typeface="Arial" panose="020B0604020202020204" pitchFamily="34" charset="0"/>
              </a:rPr>
              <a:t>MicroThread</a:t>
            </a:r>
            <a:r>
              <a:rPr lang="en-US" sz="1200">
                <a:effectLst/>
                <a:latin typeface="Arial" panose="020B0604020202020204" pitchFamily="34" charset="0"/>
                <a:ea typeface="Calibri" panose="020F0502020204030204" pitchFamily="34" charset="0"/>
                <a:cs typeface="Arial" panose="020B0604020202020204" pitchFamily="34" charset="0"/>
              </a:rPr>
              <a:t> are the so-called minute threads on implant neck that ensures positive biomechanical bone stimulation at the bone/implant interface where peak stresses typically occur. This is a finding from one of the inventors of Astra Tech Implant System, Stig Hansson, who demonstrated that having a micro threaded area in the coronal part of the implant provides good biomechanical bone stimulation that preserves the bone over the long term.   </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11</a:t>
            </a:fld>
            <a:endParaRPr lang="sv-SE"/>
          </a:p>
        </p:txBody>
      </p:sp>
    </p:spTree>
    <p:extLst>
      <p:ext uri="{BB962C8B-B14F-4D97-AF65-F5344CB8AC3E}">
        <p14:creationId xmlns:p14="http://schemas.microsoft.com/office/powerpoint/2010/main" val="841604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err="1">
                <a:effectLst/>
                <a:latin typeface="Arial" panose="020B0604020202020204" pitchFamily="34" charset="0"/>
                <a:ea typeface="Calibri" panose="020F0502020204030204" pitchFamily="34" charset="0"/>
                <a:cs typeface="Arial" panose="020B0604020202020204" pitchFamily="34" charset="0"/>
              </a:rPr>
              <a:t>OsseoSpeed</a:t>
            </a:r>
            <a:r>
              <a:rPr lang="en-US" sz="1200">
                <a:effectLst/>
                <a:latin typeface="Arial" panose="020B0604020202020204" pitchFamily="34" charset="0"/>
                <a:ea typeface="Calibri" panose="020F0502020204030204" pitchFamily="34" charset="0"/>
                <a:cs typeface="Arial" panose="020B0604020202020204" pitchFamily="34" charset="0"/>
              </a:rPr>
              <a:t> has a chemically modified titanium surface with a unique topography that stimulates early bone healing and speeds up the bone healing process. </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12</a:t>
            </a:fld>
            <a:endParaRPr lang="sv-SE"/>
          </a:p>
        </p:txBody>
      </p:sp>
    </p:spTree>
    <p:extLst>
      <p:ext uri="{BB962C8B-B14F-4D97-AF65-F5344CB8AC3E}">
        <p14:creationId xmlns:p14="http://schemas.microsoft.com/office/powerpoint/2010/main" val="3024996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EV connection offers a stable fit and comes with several abutment placement and indexing options such as the much appreciated one-position-only for impression components and for patient-specific Atlantis abutments which will only seat in one position. </a:t>
            </a:r>
            <a:r>
              <a:rPr lang="en-US" sz="1200">
                <a:latin typeface="Arial" panose="020B0604020202020204" pitchFamily="34" charset="0"/>
                <a:ea typeface="Calibri" panose="020F0502020204030204" pitchFamily="34" charset="0"/>
                <a:cs typeface="Arial" panose="020B0604020202020204" pitchFamily="34" charset="0"/>
              </a:rPr>
              <a:t>It</a:t>
            </a:r>
            <a:r>
              <a:rPr lang="en-US" sz="1200">
                <a:effectLst/>
                <a:latin typeface="Arial" panose="020B0604020202020204" pitchFamily="34" charset="0"/>
                <a:ea typeface="Calibri" panose="020F0502020204030204" pitchFamily="34" charset="0"/>
                <a:cs typeface="Arial" panose="020B0604020202020204" pitchFamily="34" charset="0"/>
              </a:rPr>
              <a:t> also offers components fitting a six-position indexing</a:t>
            </a:r>
            <a:r>
              <a:rPr lang="en-US" sz="1200">
                <a:latin typeface="Arial" panose="020B0604020202020204" pitchFamily="34" charset="0"/>
                <a:ea typeface="Calibri" panose="020F0502020204030204" pitchFamily="34" charset="0"/>
                <a:cs typeface="Arial" panose="020B0604020202020204" pitchFamily="34" charset="0"/>
              </a:rPr>
              <a:t>,</a:t>
            </a:r>
            <a:r>
              <a:rPr lang="en-US" sz="1200">
                <a:effectLst/>
                <a:latin typeface="Arial" panose="020B0604020202020204" pitchFamily="34" charset="0"/>
                <a:ea typeface="Calibri" panose="020F0502020204030204" pitchFamily="34" charset="0"/>
                <a:cs typeface="Arial" panose="020B0604020202020204" pitchFamily="34" charset="0"/>
              </a:rPr>
              <a:t> as well as a non-indexed option.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EV Connection with its stable internal conical connection was first introduced in Astra Tech Implant System, an innovation that is now copied in different versions and implemented on most implants being sold today.</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13</a:t>
            </a:fld>
            <a:endParaRPr lang="sv-SE"/>
          </a:p>
        </p:txBody>
      </p:sp>
    </p:spTree>
    <p:extLst>
      <p:ext uri="{BB962C8B-B14F-4D97-AF65-F5344CB8AC3E}">
        <p14:creationId xmlns:p14="http://schemas.microsoft.com/office/powerpoint/2010/main" val="857693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DS </a:t>
            </a: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implants deliver immediate installation stability in different bone qualities and can be used in all clinical indications, including extraction sockets.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design of the implant and its progressive thread allows for immediate loading and temporization.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secondary stability, which gives the long-term bone maintenance comes from the proven features derived from Astra Tech Implant System EV.</a:t>
            </a:r>
            <a:r>
              <a:rPr lang="en-US" sz="1200">
                <a:latin typeface="Arial" panose="020B0604020202020204" pitchFamily="34" charset="0"/>
                <a:ea typeface="Calibri" panose="020F0502020204030204" pitchFamily="34" charset="0"/>
                <a:cs typeface="Arial" panose="020B0604020202020204" pitchFamily="34" charset="0"/>
              </a:rPr>
              <a:t> </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14</a:t>
            </a:fld>
            <a:endParaRPr lang="sv-SE"/>
          </a:p>
        </p:txBody>
      </p:sp>
    </p:spTree>
    <p:extLst>
      <p:ext uri="{BB962C8B-B14F-4D97-AF65-F5344CB8AC3E}">
        <p14:creationId xmlns:p14="http://schemas.microsoft.com/office/powerpoint/2010/main" val="30038126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Several aspects contribute to the efficient handling.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First, </a:t>
            </a:r>
            <a:r>
              <a:rPr lang="en-US" sz="1200">
                <a:latin typeface="Arial" panose="020B0604020202020204" pitchFamily="34" charset="0"/>
                <a:ea typeface="Calibri" panose="020F0502020204030204" pitchFamily="34" charset="0"/>
                <a:cs typeface="Arial" panose="020B0604020202020204" pitchFamily="34" charset="0"/>
              </a:rPr>
              <a:t>the </a:t>
            </a:r>
            <a:r>
              <a:rPr lang="en-US" sz="1200">
                <a:effectLst/>
                <a:latin typeface="Arial" panose="020B0604020202020204" pitchFamily="34" charset="0"/>
                <a:ea typeface="Calibri" panose="020F0502020204030204" pitchFamily="34" charset="0"/>
                <a:cs typeface="Arial" panose="020B0604020202020204" pitchFamily="34" charset="0"/>
              </a:rPr>
              <a:t>faster implant installation due to the double thread design. And since this is a tapered implant you start your implant installation already one third or halfway down into the osteotomy. Then you have the double thread assisting in a fast and smooth implant installation.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easy drilling protocol and logical tray layout </a:t>
            </a:r>
            <a:r>
              <a:rPr lang="en-US" sz="1200">
                <a:latin typeface="Arial" panose="020B0604020202020204" pitchFamily="34" charset="0"/>
                <a:ea typeface="Calibri" panose="020F0502020204030204" pitchFamily="34" charset="0"/>
                <a:cs typeface="Arial" panose="020B0604020202020204" pitchFamily="34" charset="0"/>
              </a:rPr>
              <a:t>deliver</a:t>
            </a:r>
            <a:r>
              <a:rPr lang="en-US" sz="1200">
                <a:effectLst/>
                <a:latin typeface="Arial" panose="020B0604020202020204" pitchFamily="34" charset="0"/>
                <a:ea typeface="Calibri" panose="020F0502020204030204" pitchFamily="34" charset="0"/>
                <a:cs typeface="Arial" panose="020B0604020202020204" pitchFamily="34" charset="0"/>
              </a:rPr>
              <a:t> flexibility in osteotomy preparation, with few drills providing efficiency for the practice.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predictable abutment installation due to one-position-only connection that comes with the EV connection is supported by the easy and efficient handling in digital implant workflows.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predictable fit of single- and multiple-unit Atlantis solutions and using </a:t>
            </a:r>
            <a:r>
              <a:rPr lang="en-US" sz="1200" err="1">
                <a:effectLst/>
                <a:latin typeface="Arial" panose="020B0604020202020204" pitchFamily="34" charset="0"/>
                <a:ea typeface="Calibri" panose="020F0502020204030204" pitchFamily="34" charset="0"/>
                <a:cs typeface="Arial" panose="020B0604020202020204" pitchFamily="34" charset="0"/>
              </a:rPr>
              <a:t>Primescan</a:t>
            </a:r>
            <a:r>
              <a:rPr lang="en-US" sz="1200">
                <a:effectLst/>
                <a:latin typeface="Arial" panose="020B0604020202020204" pitchFamily="34" charset="0"/>
                <a:ea typeface="Calibri" panose="020F0502020204030204" pitchFamily="34" charset="0"/>
                <a:cs typeface="Arial" panose="020B0604020202020204" pitchFamily="34" charset="0"/>
              </a:rPr>
              <a:t> intraoral scanner is also part of the efficient handling. </a:t>
            </a:r>
            <a:r>
              <a:rPr lang="en-US" sz="1200">
                <a:latin typeface="Arial" panose="020B0604020202020204" pitchFamily="34" charset="0"/>
                <a:ea typeface="Calibri" panose="020F0502020204030204" pitchFamily="34" charset="0"/>
                <a:cs typeface="Arial" panose="020B0604020202020204" pitchFamily="34" charset="0"/>
              </a:rPr>
              <a:t>There is also a </a:t>
            </a:r>
            <a:r>
              <a:rPr lang="en-US" sz="1200">
                <a:effectLst/>
                <a:latin typeface="Arial" panose="020B0604020202020204" pitchFamily="34" charset="0"/>
                <a:ea typeface="Calibri" panose="020F0502020204030204" pitchFamily="34" charset="0"/>
                <a:cs typeface="Arial" panose="020B0604020202020204" pitchFamily="34" charset="0"/>
              </a:rPr>
              <a:t>whole range of stock components with EV connection supporting both indexed and non-indexed alternatives.</a:t>
            </a:r>
            <a:r>
              <a:rPr lang="en-US" sz="1200">
                <a:latin typeface="Arial" panose="020B0604020202020204" pitchFamily="34" charset="0"/>
                <a:ea typeface="Calibri" panose="020F0502020204030204" pitchFamily="34" charset="0"/>
                <a:cs typeface="Arial" panose="020B0604020202020204" pitchFamily="34" charset="0"/>
              </a:rPr>
              <a:t> </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16</a:t>
            </a:fld>
            <a:endParaRPr lang="sv-SE"/>
          </a:p>
        </p:txBody>
      </p:sp>
    </p:spTree>
    <p:extLst>
      <p:ext uri="{BB962C8B-B14F-4D97-AF65-F5344CB8AC3E}">
        <p14:creationId xmlns:p14="http://schemas.microsoft.com/office/powerpoint/2010/main" val="35132717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new implant driver provides a secure and consistent pick-up and installation of the implant.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It is compatible with implants with the EV Connection, which </a:t>
            </a:r>
            <a:r>
              <a:rPr lang="en-US" sz="1200">
                <a:latin typeface="Arial" panose="020B0604020202020204" pitchFamily="34" charset="0"/>
                <a:ea typeface="Calibri" panose="020F0502020204030204" pitchFamily="34" charset="0"/>
                <a:cs typeface="Arial" panose="020B0604020202020204" pitchFamily="34" charset="0"/>
              </a:rPr>
              <a:t>are the DS</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a:latin typeface="Arial" panose="020B0604020202020204" pitchFamily="34" charset="0"/>
                <a:ea typeface="Calibri" panose="020F0502020204030204" pitchFamily="34" charset="0"/>
                <a:cs typeface="Arial" panose="020B0604020202020204" pitchFamily="34" charset="0"/>
              </a:rPr>
              <a:t>and</a:t>
            </a:r>
            <a:r>
              <a:rPr lang="en-US" sz="1200">
                <a:effectLst/>
                <a:latin typeface="Arial" panose="020B0604020202020204" pitchFamily="34" charset="0"/>
                <a:ea typeface="Calibri" panose="020F0502020204030204" pitchFamily="34" charset="0"/>
                <a:cs typeface="Arial" panose="020B0604020202020204" pitchFamily="34" charset="0"/>
              </a:rPr>
              <a:t> Astra Tech Implant System. The driver is based on a new material with a PEEK tip and a new design technology.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7302BA2-F1BD-4DFF-83F4-B8100C12B7F2}" type="slidenum">
              <a:rPr lang="sv-SE" smtClean="0"/>
              <a:t>17</a:t>
            </a:fld>
            <a:endParaRPr lang="sv-SE"/>
          </a:p>
        </p:txBody>
      </p:sp>
    </p:spTree>
    <p:extLst>
      <p:ext uri="{BB962C8B-B14F-4D97-AF65-F5344CB8AC3E}">
        <p14:creationId xmlns:p14="http://schemas.microsoft.com/office/powerpoint/2010/main" val="2793921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Maintaining the bone long term is a prerequisite for reliable function and natural esthetic results.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comprehensive, robust prosthetic solutions that enable healthy soft tissues for long-lasting esthetics provides an efficient restorative workflow for all indications and treatment protocols.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r>
              <a:rPr lang="en-US" sz="1200">
                <a:effectLst/>
                <a:latin typeface="Arial" panose="020B0604020202020204" pitchFamily="34" charset="0"/>
                <a:ea typeface="Calibri" panose="020F0502020204030204" pitchFamily="34" charset="0"/>
                <a:cs typeface="Arial" panose="020B0604020202020204" pitchFamily="34" charset="0"/>
              </a:rPr>
              <a:t>Designed with tight and stable fit for all restorative components, irrespective if it is stock or customized.</a:t>
            </a:r>
            <a:endParaRPr lang="sv-SE"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7302BA2-F1BD-4DFF-83F4-B8100C12B7F2}" type="slidenum">
              <a:rPr lang="sv-SE" smtClean="0"/>
              <a:t>19</a:t>
            </a:fld>
            <a:endParaRPr lang="sv-SE"/>
          </a:p>
        </p:txBody>
      </p:sp>
    </p:spTree>
    <p:extLst>
      <p:ext uri="{BB962C8B-B14F-4D97-AF65-F5344CB8AC3E}">
        <p14:creationId xmlns:p14="http://schemas.microsoft.com/office/powerpoint/2010/main" val="8646368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a:cs typeface="Aria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26755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21</a:t>
            </a:fld>
            <a:endParaRPr lang="sv-SE"/>
          </a:p>
        </p:txBody>
      </p:sp>
    </p:spTree>
    <p:extLst>
      <p:ext uri="{BB962C8B-B14F-4D97-AF65-F5344CB8AC3E}">
        <p14:creationId xmlns:p14="http://schemas.microsoft.com/office/powerpoint/2010/main" val="1640678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2</a:t>
            </a:fld>
            <a:endParaRPr lang="sv-SE"/>
          </a:p>
        </p:txBody>
      </p:sp>
    </p:spTree>
    <p:extLst>
      <p:ext uri="{BB962C8B-B14F-4D97-AF65-F5344CB8AC3E}">
        <p14:creationId xmlns:p14="http://schemas.microsoft.com/office/powerpoint/2010/main" val="2407885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DS </a:t>
            </a: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a:latin typeface="Arial" panose="020B0604020202020204" pitchFamily="34" charset="0"/>
                <a:ea typeface="Calibri" panose="020F0502020204030204" pitchFamily="34" charset="0"/>
                <a:cs typeface="Arial" panose="020B0604020202020204" pitchFamily="34" charset="0"/>
              </a:rPr>
              <a:t>is</a:t>
            </a:r>
            <a:r>
              <a:rPr lang="en-US" sz="1200">
                <a:effectLst/>
                <a:latin typeface="Arial" panose="020B0604020202020204" pitchFamily="34" charset="0"/>
                <a:ea typeface="Calibri" panose="020F0502020204030204" pitchFamily="34" charset="0"/>
                <a:cs typeface="Arial" panose="020B0604020202020204" pitchFamily="34" charset="0"/>
              </a:rPr>
              <a:t> available in diameters from 3.6 up to 5.4 mm and in lengths from 6.5 mm to 17 mm. A </a:t>
            </a: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3.0 mm implant will follow within short as a line extension to the now released implants.</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indicator for the</a:t>
            </a:r>
            <a:r>
              <a:rPr lang="en-US" sz="1200">
                <a:latin typeface="Arial" panose="020B0604020202020204" pitchFamily="34" charset="0"/>
                <a:ea typeface="Calibri" panose="020F0502020204030204" pitchFamily="34" charset="0"/>
                <a:cs typeface="Arial" panose="020B0604020202020204" pitchFamily="34" charset="0"/>
              </a:rPr>
              <a:t> EV</a:t>
            </a:r>
            <a:r>
              <a:rPr lang="en-US" sz="1200">
                <a:effectLst/>
                <a:latin typeface="Arial" panose="020B0604020202020204" pitchFamily="34" charset="0"/>
                <a:ea typeface="Calibri" panose="020F0502020204030204" pitchFamily="34" charset="0"/>
                <a:cs typeface="Arial" panose="020B0604020202020204" pitchFamily="34" charset="0"/>
              </a:rPr>
              <a:t> connection </a:t>
            </a:r>
            <a:r>
              <a:rPr lang="en-US" sz="1200">
                <a:latin typeface="Arial" panose="020B0604020202020204" pitchFamily="34" charset="0"/>
                <a:ea typeface="Calibri" panose="020F0502020204030204" pitchFamily="34" charset="0"/>
                <a:cs typeface="Arial" panose="020B0604020202020204" pitchFamily="34" charset="0"/>
              </a:rPr>
              <a:t>is color-coded</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a:latin typeface="Arial" panose="020B0604020202020204" pitchFamily="34" charset="0"/>
                <a:ea typeface="Calibri" panose="020F0502020204030204" pitchFamily="34" charset="0"/>
                <a:cs typeface="Arial" panose="020B0604020202020204" pitchFamily="34" charset="0"/>
              </a:rPr>
              <a:t>and </a:t>
            </a:r>
            <a:r>
              <a:rPr lang="en-US" sz="1200">
                <a:effectLst/>
                <a:latin typeface="Arial" panose="020B0604020202020204" pitchFamily="34" charset="0"/>
                <a:ea typeface="Calibri" panose="020F0502020204030204" pitchFamily="34" charset="0"/>
                <a:cs typeface="Arial" panose="020B0604020202020204" pitchFamily="34" charset="0"/>
              </a:rPr>
              <a:t>marked </a:t>
            </a:r>
            <a:r>
              <a:rPr lang="en-US" sz="1200">
                <a:latin typeface="Arial" panose="020B0604020202020204" pitchFamily="34" charset="0"/>
                <a:ea typeface="Calibri" panose="020F0502020204030204" pitchFamily="34" charset="0"/>
                <a:cs typeface="Arial" panose="020B0604020202020204" pitchFamily="34" charset="0"/>
              </a:rPr>
              <a:t>S</a:t>
            </a:r>
            <a:r>
              <a:rPr lang="en-US" sz="1200">
                <a:effectLst/>
                <a:latin typeface="Arial" panose="020B0604020202020204" pitchFamily="34" charset="0"/>
                <a:ea typeface="Calibri" panose="020F0502020204030204" pitchFamily="34" charset="0"/>
                <a:cs typeface="Arial" panose="020B0604020202020204" pitchFamily="34" charset="0"/>
              </a:rPr>
              <a:t>, M, </a:t>
            </a:r>
            <a:r>
              <a:rPr lang="en-US" sz="1200">
                <a:latin typeface="Arial" panose="020B0604020202020204" pitchFamily="34" charset="0"/>
                <a:ea typeface="Calibri" panose="020F0502020204030204" pitchFamily="34" charset="0"/>
                <a:cs typeface="Arial" panose="020B0604020202020204" pitchFamily="34" charset="0"/>
              </a:rPr>
              <a:t>and L.</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two largest sizes (4.8 and 5.4) of DS </a:t>
            </a: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share the same EV interface – the blue large (L).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endParaRPr lang="sv-SE" sz="18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7302BA2-F1BD-4DFF-83F4-B8100C12B7F2}" type="slidenum">
              <a:rPr lang="sv-SE" smtClean="0"/>
              <a:t>25</a:t>
            </a:fld>
            <a:endParaRPr lang="sv-SE"/>
          </a:p>
        </p:txBody>
      </p:sp>
    </p:spTree>
    <p:extLst>
      <p:ext uri="{BB962C8B-B14F-4D97-AF65-F5344CB8AC3E}">
        <p14:creationId xmlns:p14="http://schemas.microsoft.com/office/powerpoint/2010/main" val="2045146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a:solidFill>
                  <a:srgbClr val="2F5496"/>
                </a:solidFill>
                <a:effectLst/>
                <a:latin typeface="Arial" panose="020B0604020202020204" pitchFamily="34" charset="0"/>
                <a:ea typeface="Calibri" panose="020F0502020204030204" pitchFamily="34" charset="0"/>
                <a:cs typeface="Arial" panose="020B0604020202020204" pitchFamily="34" charset="0"/>
              </a:rPr>
              <a:t>T</a:t>
            </a:r>
            <a:r>
              <a:rPr lang="en-US" sz="1200" b="0" i="0">
                <a:solidFill>
                  <a:srgbClr val="FF0000"/>
                </a:solidFill>
                <a:effectLst/>
                <a:latin typeface="Arial" panose="020B0604020202020204" pitchFamily="34" charset="0"/>
                <a:ea typeface="Calibri" panose="020F0502020204030204" pitchFamily="34" charset="0"/>
                <a:cs typeface="Arial" panose="020B0604020202020204" pitchFamily="34" charset="0"/>
              </a:rPr>
              <a:t>he driver </a:t>
            </a:r>
            <a:r>
              <a:rPr lang="en-US" sz="1200" b="0" i="0">
                <a:solidFill>
                  <a:srgbClr val="2F5496"/>
                </a:solidFill>
                <a:effectLst/>
                <a:latin typeface="Arial" panose="020B0604020202020204" pitchFamily="34" charset="0"/>
                <a:ea typeface="Calibri" panose="020F0502020204030204" pitchFamily="34" charset="0"/>
                <a:cs typeface="Arial" panose="020B0604020202020204" pitchFamily="34" charset="0"/>
              </a:rPr>
              <a:t>comes with color-coding and depth markings as part of the design.</a:t>
            </a:r>
            <a:endParaRPr lang="sv-SE" sz="1200" b="0" i="1">
              <a:solidFill>
                <a:srgbClr val="2F5496"/>
              </a:solidFill>
              <a:effectLst/>
              <a:latin typeface="Arial" panose="020B0604020202020204" pitchFamily="34" charset="0"/>
              <a:ea typeface="Times New Roman" panose="02020603050405020304" pitchFamily="18"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26</a:t>
            </a:fld>
            <a:endParaRPr lang="sv-SE"/>
          </a:p>
        </p:txBody>
      </p:sp>
    </p:spTree>
    <p:extLst>
      <p:ext uri="{BB962C8B-B14F-4D97-AF65-F5344CB8AC3E}">
        <p14:creationId xmlns:p14="http://schemas.microsoft.com/office/powerpoint/2010/main" val="3623569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US" sz="1200" noProof="0" dirty="0">
                <a:solidFill>
                  <a:schemeClr val="accent1"/>
                </a:solidFill>
                <a:effectLst/>
                <a:latin typeface="+mn-lt"/>
                <a:ea typeface="+mn-ea"/>
                <a:cs typeface="+mn-cs"/>
                <a:sym typeface="Arial"/>
              </a:rPr>
              <a:t>The Precision Drill is an extremely sharp drill and should be handled with caution to avoid injury.</a:t>
            </a:r>
          </a:p>
        </p:txBody>
      </p:sp>
    </p:spTree>
    <p:extLst>
      <p:ext uri="{BB962C8B-B14F-4D97-AF65-F5344CB8AC3E}">
        <p14:creationId xmlns:p14="http://schemas.microsoft.com/office/powerpoint/2010/main" val="1072486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 name="Shape 375"/>
          <p:cNvSpPr>
            <a:spLocks noGrp="1" noRot="1" noChangeAspect="1"/>
          </p:cNvSpPr>
          <p:nvPr>
            <p:ph type="sldImg"/>
          </p:nvPr>
        </p:nvSpPr>
        <p:spPr>
          <a:xfrm>
            <a:off x="381000" y="685800"/>
            <a:ext cx="6096000" cy="3429000"/>
          </a:xfrm>
          <a:prstGeom prst="rect">
            <a:avLst/>
          </a:prstGeom>
        </p:spPr>
        <p:txBody>
          <a:bodyPr/>
          <a:lstStyle/>
          <a:p>
            <a:endParaRPr/>
          </a:p>
        </p:txBody>
      </p:sp>
      <p:sp>
        <p:nvSpPr>
          <p:cNvPr id="376" name="Shape 376"/>
          <p:cNvSpPr>
            <a:spLocks noGrp="1"/>
          </p:cNvSpPr>
          <p:nvPr>
            <p:ph type="body" sz="quarter" idx="1"/>
          </p:nvPr>
        </p:nvSpPr>
        <p:spPr>
          <a:prstGeom prst="rect">
            <a:avLst/>
          </a:prstGeom>
        </p:spPr>
        <p:txBody>
          <a:bodyPr/>
          <a:lstStyle/>
          <a:p>
            <a:r>
              <a:rPr dirty="0"/>
              <a:t>The effective drilling depth is maximum 1mm more than the implant length, indicated by the depth marking.</a:t>
            </a:r>
          </a:p>
        </p:txBody>
      </p:sp>
    </p:spTree>
    <p:extLst>
      <p:ext uri="{BB962C8B-B14F-4D97-AF65-F5344CB8AC3E}">
        <p14:creationId xmlns:p14="http://schemas.microsoft.com/office/powerpoint/2010/main" val="15501270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Shape 388"/>
          <p:cNvSpPr>
            <a:spLocks noGrp="1" noRot="1" noChangeAspect="1"/>
          </p:cNvSpPr>
          <p:nvPr>
            <p:ph type="sldImg"/>
          </p:nvPr>
        </p:nvSpPr>
        <p:spPr>
          <a:xfrm>
            <a:off x="381000" y="685800"/>
            <a:ext cx="6096000" cy="3429000"/>
          </a:xfrm>
          <a:prstGeom prst="rect">
            <a:avLst/>
          </a:prstGeom>
        </p:spPr>
        <p:txBody>
          <a:bodyPr/>
          <a:lstStyle/>
          <a:p>
            <a:endParaRPr/>
          </a:p>
        </p:txBody>
      </p:sp>
      <p:sp>
        <p:nvSpPr>
          <p:cNvPr id="389" name="Shape 389"/>
          <p:cNvSpPr>
            <a:spLocks noGrp="1"/>
          </p:cNvSpPr>
          <p:nvPr>
            <p:ph type="body" sz="quarter" idx="1"/>
          </p:nvPr>
        </p:nvSpPr>
        <p:spPr>
          <a:prstGeom prst="rect">
            <a:avLst/>
          </a:prstGeom>
        </p:spPr>
        <p:txBody>
          <a:bodyPr/>
          <a:lstStyle/>
          <a:p>
            <a:r>
              <a:rPr lang="en-US" sz="1200" baseline="0" noProof="0" dirty="0">
                <a:solidFill>
                  <a:schemeClr val="accent1"/>
                </a:solidFill>
                <a:effectLst/>
                <a:latin typeface="+mn-lt"/>
                <a:ea typeface="+mn-ea"/>
                <a:cs typeface="+mn-cs"/>
                <a:sym typeface="Arial"/>
              </a:rPr>
              <a:t>All drills except the Precision Drill can be used for maximum ten cases. They should be carefully cleaned and sterilized after each surgery and replaced as soon as a decrease in cutting efficiency is observed.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Shape 411"/>
          <p:cNvSpPr>
            <a:spLocks noGrp="1" noRot="1" noChangeAspect="1"/>
          </p:cNvSpPr>
          <p:nvPr>
            <p:ph type="sldImg"/>
          </p:nvPr>
        </p:nvSpPr>
        <p:spPr>
          <a:xfrm>
            <a:off x="381000" y="685800"/>
            <a:ext cx="6096000" cy="3429000"/>
          </a:xfrm>
          <a:prstGeom prst="rect">
            <a:avLst/>
          </a:prstGeom>
        </p:spPr>
        <p:txBody>
          <a:bodyPr/>
          <a:lstStyle/>
          <a:p>
            <a:endParaRPr/>
          </a:p>
        </p:txBody>
      </p:sp>
      <p:sp>
        <p:nvSpPr>
          <p:cNvPr id="412" name="Shape 412"/>
          <p:cNvSpPr>
            <a:spLocks noGrp="1"/>
          </p:cNvSpPr>
          <p:nvPr>
            <p:ph type="body" sz="quarter" idx="1"/>
          </p:nvPr>
        </p:nvSpPr>
        <p:spPr>
          <a:prstGeom prst="rect">
            <a:avLst/>
          </a:prstGeom>
        </p:spPr>
        <p:txBody>
          <a:bodyPr/>
          <a:lstStyle/>
          <a:p>
            <a:r>
              <a:rPr dirty="0"/>
              <a:t>Carefully clean and sterilize the driver after each surgery and replace it as soon as any decrease in functionality is observed. The Implant Driver EV can be used for approximately 100 implant installations.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200" b="0">
                <a:effectLst/>
                <a:latin typeface="Arial" panose="020B0604020202020204" pitchFamily="34" charset="0"/>
                <a:ea typeface="Calibri" panose="020F0502020204030204" pitchFamily="34" charset="0"/>
                <a:cs typeface="Arial" panose="020B0604020202020204" pitchFamily="34" charset="0"/>
              </a:rPr>
              <a:t>DS </a:t>
            </a:r>
            <a:r>
              <a:rPr lang="en-US" sz="1200" b="0" err="1">
                <a:effectLst/>
                <a:latin typeface="Arial" panose="020B0604020202020204" pitchFamily="34" charset="0"/>
                <a:ea typeface="Calibri" panose="020F0502020204030204" pitchFamily="34" charset="0"/>
                <a:cs typeface="Arial" panose="020B0604020202020204" pitchFamily="34" charset="0"/>
              </a:rPr>
              <a:t>PrimeTaper</a:t>
            </a:r>
            <a:r>
              <a:rPr lang="en-US" sz="1200" b="0">
                <a:effectLst/>
                <a:latin typeface="Arial" panose="020B0604020202020204" pitchFamily="34" charset="0"/>
                <a:ea typeface="Calibri" panose="020F0502020204030204" pitchFamily="34" charset="0"/>
                <a:cs typeface="Arial" panose="020B0604020202020204" pitchFamily="34" charset="0"/>
              </a:rPr>
              <a:t> comes with straight drills – this is possible due to the combination of the drills and the cutting capacity of the implant – they work in harmony as a system – </a:t>
            </a:r>
            <a:r>
              <a:rPr lang="en-US" sz="1200">
                <a:latin typeface="Arial" panose="020B0604020202020204" pitchFamily="34" charset="0"/>
                <a:ea typeface="Calibri" panose="020F0502020204030204" pitchFamily="34" charset="0"/>
                <a:cs typeface="Arial" panose="020B0604020202020204" pitchFamily="34" charset="0"/>
              </a:rPr>
              <a:t>providing full</a:t>
            </a:r>
            <a:r>
              <a:rPr lang="en-US" sz="1200" b="0">
                <a:effectLst/>
                <a:latin typeface="Arial" panose="020B0604020202020204" pitchFamily="34" charset="0"/>
                <a:ea typeface="Calibri" panose="020F0502020204030204" pitchFamily="34" charset="0"/>
                <a:cs typeface="Arial" panose="020B0604020202020204" pitchFamily="34" charset="0"/>
              </a:rPr>
              <a:t> flexibility and simplicity at the same time.</a:t>
            </a:r>
            <a:endParaRPr lang="sv-SE" sz="1200" b="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9F20EA99-9A75-4DB8-955E-BB32D449AF27}" type="slidenum">
              <a:rPr lang="sv-SE" smtClean="0"/>
              <a:t>40</a:t>
            </a:fld>
            <a:endParaRPr lang="sv-SE"/>
          </a:p>
        </p:txBody>
      </p:sp>
    </p:spTree>
    <p:extLst>
      <p:ext uri="{BB962C8B-B14F-4D97-AF65-F5344CB8AC3E}">
        <p14:creationId xmlns:p14="http://schemas.microsoft.com/office/powerpoint/2010/main" val="2947131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recommended drilling protocol consists of 7 numbered drills, and they increase in diameter based on their number. For example, for the 4.2 mm implant, you start with drill number 1, continue with drill number 3 and 4, all of these to the full depth, meaning up to the planned implant length.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final preparation of the cortical bone, indicated by the reversed bracket with a small black dot, refers to the mandatory cortical preparation through the cortex. E.g., if the cortex is only 1 mm, then its only 1 mm that is recommended to prepare. Subsequently if a 3 mm cortex is present, you penetrate the cortex through to 3 mm depth. As a guidance</a:t>
            </a:r>
            <a:r>
              <a:rPr lang="en-US" sz="1200">
                <a:latin typeface="Arial" panose="020B0604020202020204" pitchFamily="34" charset="0"/>
                <a:ea typeface="Calibri" panose="020F0502020204030204" pitchFamily="34" charset="0"/>
                <a:cs typeface="Arial" panose="020B0604020202020204" pitchFamily="34" charset="0"/>
              </a:rPr>
              <a:t>,</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a:latin typeface="Arial" panose="020B0604020202020204" pitchFamily="34" charset="0"/>
                <a:ea typeface="Calibri" panose="020F0502020204030204" pitchFamily="34" charset="0"/>
                <a:cs typeface="Arial" panose="020B0604020202020204" pitchFamily="34" charset="0"/>
              </a:rPr>
              <a:t>there is </a:t>
            </a:r>
            <a:r>
              <a:rPr lang="en-US" sz="1200">
                <a:effectLst/>
                <a:latin typeface="Arial" panose="020B0604020202020204" pitchFamily="34" charset="0"/>
                <a:ea typeface="Calibri" panose="020F0502020204030204" pitchFamily="34" charset="0"/>
                <a:cs typeface="Arial" panose="020B0604020202020204" pitchFamily="34" charset="0"/>
              </a:rPr>
              <a:t>a 2 mm marking (not an uncommon thickness of the cortex) for cortical preparation</a:t>
            </a:r>
            <a:r>
              <a:rPr lang="en-US" sz="1200">
                <a:latin typeface="Arial" panose="020B0604020202020204" pitchFamily="34" charset="0"/>
                <a:ea typeface="Calibri" panose="020F0502020204030204" pitchFamily="34" charset="0"/>
                <a:cs typeface="Arial" panose="020B0604020202020204" pitchFamily="34" charset="0"/>
              </a:rPr>
              <a:t> to allow sufficient space</a:t>
            </a:r>
            <a:r>
              <a:rPr lang="en-US" sz="1200">
                <a:effectLst/>
                <a:latin typeface="Arial" panose="020B0604020202020204" pitchFamily="34" charset="0"/>
                <a:ea typeface="Calibri" panose="020F0502020204030204" pitchFamily="34" charset="0"/>
                <a:cs typeface="Arial" panose="020B0604020202020204" pitchFamily="34" charset="0"/>
              </a:rPr>
              <a:t> for the </a:t>
            </a:r>
            <a:r>
              <a:rPr lang="en-US" sz="1200" err="1">
                <a:effectLst/>
                <a:latin typeface="Arial" panose="020B0604020202020204" pitchFamily="34" charset="0"/>
                <a:ea typeface="Calibri" panose="020F0502020204030204" pitchFamily="34" charset="0"/>
                <a:cs typeface="Arial" panose="020B0604020202020204" pitchFamily="34" charset="0"/>
              </a:rPr>
              <a:t>MicroThread</a:t>
            </a:r>
            <a:r>
              <a:rPr lang="en-US" sz="1200">
                <a:effectLst/>
                <a:latin typeface="Arial" panose="020B0604020202020204" pitchFamily="34" charset="0"/>
                <a:ea typeface="Calibri" panose="020F0502020204030204" pitchFamily="34" charset="0"/>
                <a:cs typeface="Arial" panose="020B0604020202020204" pitchFamily="34" charset="0"/>
              </a:rPr>
              <a:t> portion for the implant.</a:t>
            </a:r>
            <a:r>
              <a:rPr lang="en-US" sz="1200">
                <a:latin typeface="Arial" panose="020B0604020202020204" pitchFamily="34" charset="0"/>
                <a:ea typeface="Calibri" panose="020F0502020204030204" pitchFamily="34" charset="0"/>
                <a:cs typeface="Arial" panose="020B0604020202020204" pitchFamily="34" charset="0"/>
              </a:rPr>
              <a:t> </a:t>
            </a:r>
            <a:r>
              <a:rPr lang="en-US" sz="1200">
                <a:effectLst/>
                <a:latin typeface="Arial" panose="020B0604020202020204" pitchFamily="34" charset="0"/>
                <a:ea typeface="Calibri" panose="020F0502020204030204" pitchFamily="34" charset="0"/>
                <a:cs typeface="Arial" panose="020B0604020202020204" pitchFamily="34" charset="0"/>
              </a:rPr>
              <a:t>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This is the recommended drilling protocol for soft, medium, and dense bone qualities that is expected to cover the vast majority of cases except in very soft or very dense bone, where adaptations can be made. </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41</a:t>
            </a:fld>
            <a:endParaRPr lang="sv-SE"/>
          </a:p>
        </p:txBody>
      </p:sp>
    </p:spTree>
    <p:extLst>
      <p:ext uri="{BB962C8B-B14F-4D97-AF65-F5344CB8AC3E}">
        <p14:creationId xmlns:p14="http://schemas.microsoft.com/office/powerpoint/2010/main" val="9521158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b="1">
                <a:effectLst/>
                <a:latin typeface="Arial" panose="020B0604020202020204" pitchFamily="34" charset="0"/>
                <a:ea typeface="Calibri" panose="020F0502020204030204" pitchFamily="34" charset="0"/>
                <a:cs typeface="Arial" panose="020B0604020202020204" pitchFamily="34" charset="0"/>
              </a:rPr>
              <a:t>In very soft bone</a:t>
            </a:r>
            <a:r>
              <a:rPr lang="en-US" sz="1200">
                <a:effectLst/>
                <a:latin typeface="Arial" panose="020B0604020202020204" pitchFamily="34" charset="0"/>
                <a:ea typeface="Calibri" panose="020F0502020204030204" pitchFamily="34" charset="0"/>
                <a:cs typeface="Arial" panose="020B0604020202020204" pitchFamily="34" charset="0"/>
              </a:rPr>
              <a:t>, you stop full depth preparation one drill number early.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So, for a 4.2 implant in a very soft bone instead of full depth preparation with drills number 1, 3 and 4 as in the recommended protocol you use only drills number 1 and 3 and skip drill number 4 in very soft bone.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Then proceed to the final cortical preparation using drill number 5 through the cortex.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This is also a drilling option that can be advocated in extraction sockets where you may want to under-prepare because of lack of bone support surrounding the implant. Here you may not even have cortical bone present</a:t>
            </a:r>
            <a:r>
              <a:rPr lang="en-US" sz="1200">
                <a:latin typeface="Arial" panose="020B0604020202020204" pitchFamily="34" charset="0"/>
                <a:ea typeface="Calibri" panose="020F0502020204030204" pitchFamily="34" charset="0"/>
                <a:cs typeface="Arial" panose="020B0604020202020204" pitchFamily="34" charset="0"/>
              </a:rPr>
              <a:t>,</a:t>
            </a:r>
            <a:r>
              <a:rPr lang="en-US" sz="1200">
                <a:effectLst/>
                <a:latin typeface="Arial" panose="020B0604020202020204" pitchFamily="34" charset="0"/>
                <a:ea typeface="Calibri" panose="020F0502020204030204" pitchFamily="34" charset="0"/>
                <a:cs typeface="Arial" panose="020B0604020202020204" pitchFamily="34" charset="0"/>
              </a:rPr>
              <a:t> making the cortical preparation</a:t>
            </a:r>
            <a:r>
              <a:rPr lang="en-US" sz="1200">
                <a:latin typeface="Arial" panose="020B0604020202020204" pitchFamily="34" charset="0"/>
                <a:ea typeface="Calibri" panose="020F0502020204030204" pitchFamily="34" charset="0"/>
                <a:cs typeface="Arial" panose="020B0604020202020204" pitchFamily="34" charset="0"/>
              </a:rPr>
              <a:t> </a:t>
            </a:r>
            <a:r>
              <a:rPr lang="en-US" sz="1200">
                <a:effectLst/>
                <a:latin typeface="Arial" panose="020B0604020202020204" pitchFamily="34" charset="0"/>
                <a:ea typeface="Calibri" panose="020F0502020204030204" pitchFamily="34" charset="0"/>
                <a:cs typeface="Arial" panose="020B0604020202020204" pitchFamily="34" charset="0"/>
              </a:rPr>
              <a:t>obsolete.</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On the other hand, if you have </a:t>
            </a:r>
            <a:r>
              <a:rPr lang="en-US" sz="1200" b="1">
                <a:effectLst/>
                <a:latin typeface="Arial" panose="020B0604020202020204" pitchFamily="34" charset="0"/>
                <a:ea typeface="Calibri" panose="020F0502020204030204" pitchFamily="34" charset="0"/>
                <a:cs typeface="Arial" panose="020B0604020202020204" pitchFamily="34" charset="0"/>
              </a:rPr>
              <a:t>a very dense bone</a:t>
            </a:r>
            <a:r>
              <a:rPr lang="en-US" sz="1200">
                <a:effectLst/>
                <a:latin typeface="Arial" panose="020B0604020202020204" pitchFamily="34" charset="0"/>
                <a:ea typeface="Calibri" panose="020F0502020204030204" pitchFamily="34" charset="0"/>
                <a:cs typeface="Arial" panose="020B0604020202020204" pitchFamily="34" charset="0"/>
              </a:rPr>
              <a:t> you could finalize your osteotomy preparation after the recommended drilling protocol by using the tap through the cortical bone. In the example of the 4.2 implant, you would after drill number 5 cortical preparation continue using the screw tap through the cortex or as needed depending on the density of the bone in the site. </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42</a:t>
            </a:fld>
            <a:endParaRPr lang="sv-SE"/>
          </a:p>
        </p:txBody>
      </p:sp>
    </p:spTree>
    <p:extLst>
      <p:ext uri="{BB962C8B-B14F-4D97-AF65-F5344CB8AC3E}">
        <p14:creationId xmlns:p14="http://schemas.microsoft.com/office/powerpoint/2010/main" val="9245780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Cutting instruments should generally be replaced after ten cycles of use. Blunt or damaged instruments must be replaced immediately. Gentle, thorough disinfection and cleaning, will ensure an optimal operation of the drills.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Maximum drilling speed is 1500 rpm.</a:t>
            </a:r>
          </a:p>
        </p:txBody>
      </p:sp>
      <p:sp>
        <p:nvSpPr>
          <p:cNvPr id="4" name="Slide Number Placeholder 3"/>
          <p:cNvSpPr>
            <a:spLocks noGrp="1"/>
          </p:cNvSpPr>
          <p:nvPr>
            <p:ph type="sldNum" sz="quarter" idx="5"/>
          </p:nvPr>
        </p:nvSpPr>
        <p:spPr/>
        <p:txBody>
          <a:bodyPr/>
          <a:lstStyle/>
          <a:p>
            <a:fld id="{E7302BA2-F1BD-4DFF-83F4-B8100C12B7F2}" type="slidenum">
              <a:rPr lang="sv-SE" smtClean="0"/>
              <a:t>44</a:t>
            </a:fld>
            <a:endParaRPr lang="sv-SE"/>
          </a:p>
        </p:txBody>
      </p:sp>
    </p:spTree>
    <p:extLst>
      <p:ext uri="{BB962C8B-B14F-4D97-AF65-F5344CB8AC3E}">
        <p14:creationId xmlns:p14="http://schemas.microsoft.com/office/powerpoint/2010/main" val="403517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3</a:t>
            </a:fld>
            <a:endParaRPr lang="sv-SE"/>
          </a:p>
        </p:txBody>
      </p:sp>
    </p:spTree>
    <p:extLst>
      <p:ext uri="{BB962C8B-B14F-4D97-AF65-F5344CB8AC3E}">
        <p14:creationId xmlns:p14="http://schemas.microsoft.com/office/powerpoint/2010/main" val="641557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Drilling to the 2 mm marking, using the drill for cortical preparation “] [“, will ensure sufficient space for the </a:t>
            </a:r>
            <a:r>
              <a:rPr lang="en-US" err="1">
                <a:latin typeface="Arial" panose="020B0604020202020204" pitchFamily="34" charset="0"/>
                <a:cs typeface="Arial" panose="020B0604020202020204" pitchFamily="34" charset="0"/>
              </a:rPr>
              <a:t>MicroThread</a:t>
            </a:r>
            <a:r>
              <a:rPr lang="en-US">
                <a:latin typeface="Arial" panose="020B0604020202020204" pitchFamily="34" charset="0"/>
                <a:cs typeface="Arial" panose="020B0604020202020204" pitchFamily="34" charset="0"/>
              </a:rPr>
              <a:t> portion of the implant. </a:t>
            </a:r>
          </a:p>
        </p:txBody>
      </p:sp>
      <p:sp>
        <p:nvSpPr>
          <p:cNvPr id="4" name="Slide Number Placeholder 3"/>
          <p:cNvSpPr>
            <a:spLocks noGrp="1"/>
          </p:cNvSpPr>
          <p:nvPr>
            <p:ph type="sldNum" sz="quarter" idx="5"/>
          </p:nvPr>
        </p:nvSpPr>
        <p:spPr/>
        <p:txBody>
          <a:bodyPr/>
          <a:lstStyle/>
          <a:p>
            <a:fld id="{E7302BA2-F1BD-4DFF-83F4-B8100C12B7F2}" type="slidenum">
              <a:rPr lang="sv-SE" smtClean="0"/>
              <a:t>46</a:t>
            </a:fld>
            <a:endParaRPr lang="sv-SE"/>
          </a:p>
        </p:txBody>
      </p:sp>
    </p:spTree>
    <p:extLst>
      <p:ext uri="{BB962C8B-B14F-4D97-AF65-F5344CB8AC3E}">
        <p14:creationId xmlns:p14="http://schemas.microsoft.com/office/powerpoint/2010/main" val="489838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7302BA2-F1BD-4DFF-83F4-B8100C12B7F2}" type="slidenum">
              <a:rPr lang="sv-SE" smtClean="0"/>
              <a:t>47</a:t>
            </a:fld>
            <a:endParaRPr lang="sv-SE"/>
          </a:p>
        </p:txBody>
      </p:sp>
    </p:spTree>
    <p:extLst>
      <p:ext uri="{BB962C8B-B14F-4D97-AF65-F5344CB8AC3E}">
        <p14:creationId xmlns:p14="http://schemas.microsoft.com/office/powerpoint/2010/main" val="2754302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7302BA2-F1BD-4DFF-83F4-B8100C12B7F2}" type="slidenum">
              <a:rPr lang="sv-SE" smtClean="0"/>
              <a:t>48</a:t>
            </a:fld>
            <a:endParaRPr lang="sv-SE"/>
          </a:p>
        </p:txBody>
      </p:sp>
    </p:spTree>
    <p:extLst>
      <p:ext uri="{BB962C8B-B14F-4D97-AF65-F5344CB8AC3E}">
        <p14:creationId xmlns:p14="http://schemas.microsoft.com/office/powerpoint/2010/main" val="2532309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7302BA2-F1BD-4DFF-83F4-B8100C12B7F2}" type="slidenum">
              <a:rPr lang="sv-SE" smtClean="0"/>
              <a:t>49</a:t>
            </a:fld>
            <a:endParaRPr lang="sv-SE"/>
          </a:p>
        </p:txBody>
      </p:sp>
    </p:spTree>
    <p:extLst>
      <p:ext uri="{BB962C8B-B14F-4D97-AF65-F5344CB8AC3E}">
        <p14:creationId xmlns:p14="http://schemas.microsoft.com/office/powerpoint/2010/main" val="997581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7302BA2-F1BD-4DFF-83F4-B8100C12B7F2}" type="slidenum">
              <a:rPr lang="sv-SE" smtClean="0"/>
              <a:t>50</a:t>
            </a:fld>
            <a:endParaRPr lang="sv-SE"/>
          </a:p>
        </p:txBody>
      </p:sp>
    </p:spTree>
    <p:extLst>
      <p:ext uri="{BB962C8B-B14F-4D97-AF65-F5344CB8AC3E}">
        <p14:creationId xmlns:p14="http://schemas.microsoft.com/office/powerpoint/2010/main" val="2840404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7302BA2-F1BD-4DFF-83F4-B8100C12B7F2}" type="slidenum">
              <a:rPr lang="sv-SE" smtClean="0"/>
              <a:t>51</a:t>
            </a:fld>
            <a:endParaRPr lang="sv-SE"/>
          </a:p>
        </p:txBody>
      </p:sp>
    </p:spTree>
    <p:extLst>
      <p:ext uri="{BB962C8B-B14F-4D97-AF65-F5344CB8AC3E}">
        <p14:creationId xmlns:p14="http://schemas.microsoft.com/office/powerpoint/2010/main" val="3171545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E7302BA2-F1BD-4DFF-83F4-B8100C12B7F2}" type="slidenum">
              <a:rPr lang="sv-SE" smtClean="0"/>
              <a:t>52</a:t>
            </a:fld>
            <a:endParaRPr lang="sv-SE"/>
          </a:p>
        </p:txBody>
      </p:sp>
    </p:spTree>
    <p:extLst>
      <p:ext uri="{BB962C8B-B14F-4D97-AF65-F5344CB8AC3E}">
        <p14:creationId xmlns:p14="http://schemas.microsoft.com/office/powerpoint/2010/main" val="12307762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accent1"/>
                </a:solidFill>
                <a:effectLst/>
                <a:uFillTx/>
                <a:latin typeface="+mn-lt"/>
                <a:ea typeface="+mn-ea"/>
                <a:cs typeface="+mn-cs"/>
                <a:sym typeface="Arial"/>
              </a:rPr>
              <a:t>The drill sleeves are for single use only and must be removed from the drill immediately after use.</a:t>
            </a:r>
          </a:p>
        </p:txBody>
      </p:sp>
    </p:spTree>
    <p:extLst>
      <p:ext uri="{BB962C8B-B14F-4D97-AF65-F5344CB8AC3E}">
        <p14:creationId xmlns:p14="http://schemas.microsoft.com/office/powerpoint/2010/main" val="38793324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Tree>
    <p:extLst>
      <p:ext uri="{BB962C8B-B14F-4D97-AF65-F5344CB8AC3E}">
        <p14:creationId xmlns:p14="http://schemas.microsoft.com/office/powerpoint/2010/main" val="35913872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lstStyle/>
          <a:p>
            <a:r>
              <a:rPr lang="de-DE" dirty="0" err="1"/>
              <a:t>Consider</a:t>
            </a:r>
            <a:r>
              <a:rPr lang="de-DE" dirty="0"/>
              <a:t> </a:t>
            </a:r>
            <a:r>
              <a:rPr lang="de-DE" dirty="0" err="1"/>
              <a:t>during</a:t>
            </a:r>
            <a:r>
              <a:rPr lang="de-DE" dirty="0"/>
              <a:t> </a:t>
            </a:r>
            <a:r>
              <a:rPr lang="de-DE" dirty="0" err="1"/>
              <a:t>planning</a:t>
            </a:r>
            <a:r>
              <a:rPr lang="de-DE" dirty="0"/>
              <a:t> in </a:t>
            </a:r>
            <a:r>
              <a:rPr lang="de-DE" dirty="0" err="1"/>
              <a:t>the</a:t>
            </a:r>
            <a:r>
              <a:rPr lang="de-DE" dirty="0"/>
              <a:t> </a:t>
            </a:r>
            <a:r>
              <a:rPr lang="de-DE" dirty="0" err="1"/>
              <a:t>software</a:t>
            </a:r>
            <a:r>
              <a:rPr lang="de-DE" dirty="0"/>
              <a:t> </a:t>
            </a:r>
            <a:r>
              <a:rPr lang="de-DE" dirty="0" err="1"/>
              <a:t>that</a:t>
            </a:r>
            <a:r>
              <a:rPr lang="de-DE" dirty="0"/>
              <a:t> </a:t>
            </a:r>
            <a:r>
              <a:rPr lang="de-DE" dirty="0" err="1"/>
              <a:t>the</a:t>
            </a:r>
            <a:r>
              <a:rPr lang="de-DE" dirty="0"/>
              <a:t> </a:t>
            </a:r>
            <a:r>
              <a:rPr lang="de-DE" dirty="0" err="1"/>
              <a:t>osteotomy</a:t>
            </a:r>
            <a:r>
              <a:rPr lang="de-DE" dirty="0"/>
              <a:t> </a:t>
            </a:r>
            <a:r>
              <a:rPr lang="de-DE" dirty="0" err="1"/>
              <a:t>can</a:t>
            </a:r>
            <a:r>
              <a:rPr lang="de-DE" dirty="0"/>
              <a:t> </a:t>
            </a:r>
            <a:r>
              <a:rPr lang="de-DE" dirty="0" err="1"/>
              <a:t>reach</a:t>
            </a:r>
            <a:r>
              <a:rPr lang="de-DE" dirty="0"/>
              <a:t> </a:t>
            </a:r>
            <a:r>
              <a:rPr lang="de-DE" dirty="0" err="1"/>
              <a:t>up</a:t>
            </a:r>
            <a:r>
              <a:rPr lang="de-DE" dirty="0"/>
              <a:t> </a:t>
            </a:r>
            <a:r>
              <a:rPr lang="de-DE" dirty="0" err="1"/>
              <a:t>to</a:t>
            </a:r>
            <a:r>
              <a:rPr lang="de-DE" dirty="0"/>
              <a:t> 1.3mm </a:t>
            </a:r>
            <a:r>
              <a:rPr lang="de-DE" dirty="0" err="1"/>
              <a:t>deeper</a:t>
            </a:r>
            <a:r>
              <a:rPr lang="de-DE" dirty="0"/>
              <a:t> </a:t>
            </a:r>
            <a:r>
              <a:rPr lang="de-DE" dirty="0" err="1"/>
              <a:t>than</a:t>
            </a:r>
            <a:r>
              <a:rPr lang="de-DE" dirty="0"/>
              <a:t> </a:t>
            </a:r>
            <a:r>
              <a:rPr lang="de-DE" dirty="0" err="1"/>
              <a:t>the</a:t>
            </a:r>
            <a:r>
              <a:rPr lang="de-DE" dirty="0"/>
              <a:t> </a:t>
            </a:r>
            <a:r>
              <a:rPr lang="de-DE" dirty="0" err="1"/>
              <a:t>recommended</a:t>
            </a:r>
            <a:r>
              <a:rPr lang="de-DE" dirty="0"/>
              <a:t> </a:t>
            </a:r>
            <a:r>
              <a:rPr lang="de-DE" dirty="0" err="1"/>
              <a:t>placement</a:t>
            </a:r>
            <a:r>
              <a:rPr lang="de-DE" dirty="0"/>
              <a:t> </a:t>
            </a:r>
            <a:r>
              <a:rPr lang="de-DE" dirty="0" err="1"/>
              <a:t>of</a:t>
            </a:r>
            <a:r>
              <a:rPr lang="de-DE" dirty="0"/>
              <a:t> </a:t>
            </a:r>
            <a:r>
              <a:rPr lang="de-DE" dirty="0" err="1"/>
              <a:t>the</a:t>
            </a:r>
            <a:r>
              <a:rPr lang="de-DE" dirty="0"/>
              <a:t> </a:t>
            </a:r>
            <a:r>
              <a:rPr lang="de-DE" dirty="0" err="1"/>
              <a:t>implant</a:t>
            </a:r>
            <a:r>
              <a:rPr lang="de-DE" dirty="0"/>
              <a:t>.</a:t>
            </a:r>
          </a:p>
          <a:p>
            <a:r>
              <a:rPr lang="de-DE" dirty="0" err="1"/>
              <a:t>For</a:t>
            </a:r>
            <a:r>
              <a:rPr lang="de-DE" dirty="0"/>
              <a:t> </a:t>
            </a:r>
            <a:r>
              <a:rPr lang="de-DE" dirty="0" err="1"/>
              <a:t>the</a:t>
            </a:r>
            <a:r>
              <a:rPr lang="de-DE" dirty="0"/>
              <a:t> 6.5 mm </a:t>
            </a:r>
            <a:r>
              <a:rPr lang="de-DE" dirty="0" err="1"/>
              <a:t>long</a:t>
            </a:r>
            <a:r>
              <a:rPr lang="de-DE" dirty="0"/>
              <a:t> </a:t>
            </a:r>
            <a:r>
              <a:rPr lang="de-DE" dirty="0" err="1"/>
              <a:t>implant</a:t>
            </a:r>
            <a:r>
              <a:rPr lang="de-DE" dirty="0"/>
              <a:t> </a:t>
            </a:r>
            <a:r>
              <a:rPr lang="de-DE" dirty="0" err="1"/>
              <a:t>the</a:t>
            </a:r>
            <a:r>
              <a:rPr lang="de-DE" dirty="0"/>
              <a:t> Drilling/</a:t>
            </a:r>
            <a:r>
              <a:rPr lang="de-DE" dirty="0" err="1"/>
              <a:t>Osteotomy</a:t>
            </a:r>
            <a:r>
              <a:rPr lang="de-DE" dirty="0"/>
              <a:t> </a:t>
            </a:r>
            <a:r>
              <a:rPr lang="de-DE" dirty="0" err="1"/>
              <a:t>depth</a:t>
            </a:r>
            <a:r>
              <a:rPr lang="de-DE" dirty="0"/>
              <a:t> </a:t>
            </a:r>
            <a:r>
              <a:rPr lang="de-DE" dirty="0" err="1"/>
              <a:t>is</a:t>
            </a:r>
            <a:r>
              <a:rPr lang="de-DE" dirty="0"/>
              <a:t> 7 mm.</a:t>
            </a:r>
          </a:p>
        </p:txBody>
      </p:sp>
    </p:spTree>
    <p:extLst>
      <p:ext uri="{BB962C8B-B14F-4D97-AF65-F5344CB8AC3E}">
        <p14:creationId xmlns:p14="http://schemas.microsoft.com/office/powerpoint/2010/main" val="3969940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4</a:t>
            </a:fld>
            <a:endParaRPr lang="sv-SE"/>
          </a:p>
        </p:txBody>
      </p:sp>
    </p:spTree>
    <p:extLst>
      <p:ext uri="{BB962C8B-B14F-4D97-AF65-F5344CB8AC3E}">
        <p14:creationId xmlns:p14="http://schemas.microsoft.com/office/powerpoint/2010/main" val="13894197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accent1"/>
                </a:solidFill>
                <a:effectLst/>
                <a:uFillTx/>
                <a:latin typeface="+mn-lt"/>
                <a:ea typeface="+mn-ea"/>
                <a:cs typeface="+mn-cs"/>
                <a:sym typeface="Arial"/>
              </a:rPr>
              <a:t>When placing multiple implants in a situation with a low number of remaining teeth or unfavorable structure of existing teeth, tooth-supported guides must also be stabilized with stabilization abutments. </a:t>
            </a:r>
            <a:br>
              <a:rPr lang="en-US" sz="1200" b="0" i="0" u="none" strike="noStrike" cap="none" spc="0" baseline="0" noProof="0" dirty="0">
                <a:solidFill>
                  <a:schemeClr val="accent1"/>
                </a:solidFill>
                <a:effectLst/>
                <a:uFillTx/>
                <a:latin typeface="+mn-lt"/>
                <a:ea typeface="+mn-ea"/>
                <a:cs typeface="+mn-cs"/>
                <a:sym typeface="Arial"/>
              </a:rPr>
            </a:br>
            <a:r>
              <a:rPr lang="en-US" sz="1200" b="0" i="0" u="none" strike="noStrike" cap="none" spc="0" baseline="0" noProof="0" dirty="0">
                <a:solidFill>
                  <a:schemeClr val="accent1"/>
                </a:solidFill>
                <a:effectLst/>
                <a:uFillTx/>
                <a:latin typeface="+mn-lt"/>
                <a:ea typeface="+mn-ea"/>
                <a:cs typeface="+mn-cs"/>
                <a:sym typeface="Arial"/>
              </a:rPr>
              <a:t>In such cases at least the first two implants must be prepared, inserted and provided with a stabilization abutment before drilling is carried out at other sites.</a:t>
            </a:r>
          </a:p>
        </p:txBody>
      </p:sp>
    </p:spTree>
    <p:extLst>
      <p:ext uri="{BB962C8B-B14F-4D97-AF65-F5344CB8AC3E}">
        <p14:creationId xmlns:p14="http://schemas.microsoft.com/office/powerpoint/2010/main" val="2816228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accent1"/>
                </a:solidFill>
                <a:effectLst/>
                <a:uFillTx/>
                <a:latin typeface="+mn-lt"/>
                <a:ea typeface="+mn-ea"/>
                <a:cs typeface="+mn-cs"/>
                <a:sym typeface="Arial"/>
              </a:rPr>
              <a:t>Excessive force on the surgical guide, e.g. excessive tightening of the fixation screws (osteosynthesis screws), tilting of instruments and excessive pressure should be avoided particularly at the fixing points. </a:t>
            </a:r>
            <a:br>
              <a:rPr lang="en-US" sz="1200" b="0" i="0" u="none" strike="noStrike" cap="none" spc="0" baseline="0" noProof="0" dirty="0">
                <a:solidFill>
                  <a:schemeClr val="accent1"/>
                </a:solidFill>
                <a:effectLst/>
                <a:uFillTx/>
                <a:latin typeface="+mn-lt"/>
                <a:ea typeface="+mn-ea"/>
                <a:cs typeface="+mn-cs"/>
                <a:sym typeface="Arial"/>
              </a:rPr>
            </a:br>
            <a:r>
              <a:rPr lang="en-US" sz="1200" b="0" i="0" u="none" strike="noStrike" cap="none" spc="0" baseline="0" noProof="0" dirty="0">
                <a:solidFill>
                  <a:schemeClr val="accent1"/>
                </a:solidFill>
                <a:effectLst/>
                <a:uFillTx/>
                <a:latin typeface="+mn-lt"/>
                <a:ea typeface="+mn-ea"/>
                <a:cs typeface="+mn-cs"/>
                <a:sym typeface="Arial"/>
              </a:rPr>
              <a:t>This may cause breakage of the guide making them unusable. Only use fixation screws where the guide design includes guide sleeves for fixation.</a:t>
            </a:r>
          </a:p>
        </p:txBody>
      </p:sp>
    </p:spTree>
    <p:extLst>
      <p:ext uri="{BB962C8B-B14F-4D97-AF65-F5344CB8AC3E}">
        <p14:creationId xmlns:p14="http://schemas.microsoft.com/office/powerpoint/2010/main" val="879290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accent1"/>
                </a:solidFill>
                <a:effectLst/>
                <a:uFillTx/>
                <a:latin typeface="+mn-lt"/>
                <a:ea typeface="+mn-ea"/>
                <a:cs typeface="+mn-cs"/>
                <a:sym typeface="Arial"/>
              </a:rPr>
              <a:t>When placing multiple implants, mucosa-supported guides must be stabilized with stabilization abutments. At least the first two implants must be prepared, inserted and provided with a stabilization abutment before drilling is carried out at other sites. </a:t>
            </a:r>
            <a:br>
              <a:rPr lang="en-US" sz="1200" b="0" i="0" u="none" strike="noStrike" cap="none" spc="0" baseline="0" noProof="0" dirty="0">
                <a:solidFill>
                  <a:schemeClr val="accent1"/>
                </a:solidFill>
                <a:effectLst/>
                <a:uFillTx/>
                <a:latin typeface="+mn-lt"/>
                <a:ea typeface="+mn-ea"/>
                <a:cs typeface="+mn-cs"/>
                <a:sym typeface="Arial"/>
              </a:rPr>
            </a:br>
            <a:r>
              <a:rPr lang="en-US" sz="1200" b="0" i="0" u="none" strike="noStrike" cap="none" spc="0" baseline="0" noProof="0" dirty="0">
                <a:solidFill>
                  <a:schemeClr val="accent1"/>
                </a:solidFill>
                <a:effectLst/>
                <a:uFillTx/>
                <a:latin typeface="+mn-lt"/>
                <a:ea typeface="+mn-ea"/>
                <a:cs typeface="+mn-cs"/>
                <a:sym typeface="Arial"/>
              </a:rPr>
              <a:t>Hence, the surgical guide cannot be displaced or distorted between the further drilling processes.</a:t>
            </a:r>
          </a:p>
        </p:txBody>
      </p:sp>
    </p:spTree>
    <p:extLst>
      <p:ext uri="{BB962C8B-B14F-4D97-AF65-F5344CB8AC3E}">
        <p14:creationId xmlns:p14="http://schemas.microsoft.com/office/powerpoint/2010/main" val="1035694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accent1"/>
                </a:solidFill>
                <a:effectLst/>
                <a:uFillTx/>
                <a:latin typeface="+mn-lt"/>
                <a:ea typeface="+mn-ea"/>
                <a:cs typeface="+mn-cs"/>
                <a:sym typeface="Arial"/>
              </a:rPr>
              <a:t>Drilling, except for the Punch, should be performed at a maximum speed of 1500 rpm with profuse irrigation. Use the hole below the guide sleeve in the </a:t>
            </a:r>
            <a:r>
              <a:rPr lang="en-US" sz="1200" b="0" i="0" u="none" strike="noStrike" cap="none" spc="0" baseline="0" noProof="0" dirty="0" err="1">
                <a:solidFill>
                  <a:schemeClr val="accent1"/>
                </a:solidFill>
                <a:effectLst/>
                <a:uFillTx/>
                <a:latin typeface="+mn-lt"/>
                <a:ea typeface="+mn-ea"/>
                <a:cs typeface="+mn-cs"/>
                <a:sym typeface="Arial"/>
              </a:rPr>
              <a:t>Simplant</a:t>
            </a:r>
            <a:r>
              <a:rPr lang="en-US" sz="1200" b="0" i="0" u="none" strike="noStrike" cap="none" spc="0" baseline="0" noProof="0" dirty="0">
                <a:solidFill>
                  <a:schemeClr val="accent1"/>
                </a:solidFill>
                <a:effectLst/>
                <a:uFillTx/>
                <a:latin typeface="+mn-lt"/>
                <a:ea typeface="+mn-ea"/>
                <a:cs typeface="+mn-cs"/>
                <a:sym typeface="Arial"/>
              </a:rPr>
              <a:t> SAFE Guide for adequate cooling.</a:t>
            </a:r>
          </a:p>
        </p:txBody>
      </p:sp>
    </p:spTree>
    <p:extLst>
      <p:ext uri="{BB962C8B-B14F-4D97-AF65-F5344CB8AC3E}">
        <p14:creationId xmlns:p14="http://schemas.microsoft.com/office/powerpoint/2010/main" val="41477968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accent1"/>
                </a:solidFill>
                <a:effectLst/>
                <a:uFillTx/>
                <a:latin typeface="+mn-lt"/>
                <a:ea typeface="+mn-ea"/>
                <a:cs typeface="+mn-cs"/>
                <a:sym typeface="Arial"/>
              </a:rPr>
              <a:t>Cutting instruments should be replaced after 10 uses or if they are damaged or blunt. Punches and drill sleeves are single use and must be replaced after surgery.</a:t>
            </a:r>
          </a:p>
        </p:txBody>
      </p:sp>
    </p:spTree>
    <p:extLst>
      <p:ext uri="{BB962C8B-B14F-4D97-AF65-F5344CB8AC3E}">
        <p14:creationId xmlns:p14="http://schemas.microsoft.com/office/powerpoint/2010/main" val="15025616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accent1"/>
                </a:solidFill>
                <a:effectLst/>
                <a:uFillTx/>
                <a:latin typeface="+mn-lt"/>
                <a:ea typeface="+mn-ea"/>
                <a:cs typeface="+mn-cs"/>
                <a:sym typeface="Arial"/>
              </a:rPr>
              <a:t>Since the tap does not have a depth stop, the visual control of the maximum preparation depth must be observed. If the tap is screwed in too deeply, there is a risk of damaging anatomical structures and nerves.</a:t>
            </a:r>
          </a:p>
        </p:txBody>
      </p:sp>
    </p:spTree>
    <p:extLst>
      <p:ext uri="{BB962C8B-B14F-4D97-AF65-F5344CB8AC3E}">
        <p14:creationId xmlns:p14="http://schemas.microsoft.com/office/powerpoint/2010/main" val="16089818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0" i="0" u="none" strike="noStrike" cap="none" spc="0" baseline="0" noProof="0" dirty="0">
                <a:solidFill>
                  <a:schemeClr val="accent1"/>
                </a:solidFill>
                <a:effectLst/>
                <a:uFillTx/>
                <a:latin typeface="+mn-lt"/>
                <a:ea typeface="+mn-ea"/>
                <a:cs typeface="+mn-cs"/>
                <a:sym typeface="Arial"/>
              </a:rPr>
              <a:t>For correct placement of the </a:t>
            </a:r>
            <a:r>
              <a:rPr lang="en-US" sz="1200" b="0" i="0" u="none" strike="noStrike" cap="none" spc="0" baseline="0" noProof="0" dirty="0" err="1">
                <a:solidFill>
                  <a:schemeClr val="accent1"/>
                </a:solidFill>
                <a:effectLst/>
                <a:uFillTx/>
                <a:latin typeface="+mn-lt"/>
                <a:ea typeface="+mn-ea"/>
                <a:cs typeface="+mn-cs"/>
                <a:sym typeface="Arial"/>
              </a:rPr>
              <a:t>PrimeTaper</a:t>
            </a:r>
            <a:r>
              <a:rPr lang="en-US" sz="1200" b="0" i="0" u="none" strike="noStrike" cap="none" spc="0" baseline="0" noProof="0" dirty="0">
                <a:solidFill>
                  <a:schemeClr val="accent1"/>
                </a:solidFill>
                <a:effectLst/>
                <a:uFillTx/>
                <a:latin typeface="+mn-lt"/>
                <a:ea typeface="+mn-ea"/>
                <a:cs typeface="+mn-cs"/>
                <a:sym typeface="Arial"/>
              </a:rPr>
              <a:t> EV implant, only use the specific Implant Driver EV GS with Order No. 68017001, 68017002, 68017003.</a:t>
            </a:r>
          </a:p>
        </p:txBody>
      </p:sp>
    </p:spTree>
    <p:extLst>
      <p:ext uri="{BB962C8B-B14F-4D97-AF65-F5344CB8AC3E}">
        <p14:creationId xmlns:p14="http://schemas.microsoft.com/office/powerpoint/2010/main" val="73446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5</a:t>
            </a:fld>
            <a:endParaRPr lang="sv-SE"/>
          </a:p>
        </p:txBody>
      </p:sp>
    </p:spTree>
    <p:extLst>
      <p:ext uri="{BB962C8B-B14F-4D97-AF65-F5344CB8AC3E}">
        <p14:creationId xmlns:p14="http://schemas.microsoft.com/office/powerpoint/2010/main" val="45188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features and benefits of DS </a:t>
            </a: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is summarized in these four cornerstones:</a:t>
            </a:r>
            <a:endParaRPr lang="sv-SE" sz="120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r>
              <a:rPr lang="en-US" sz="1200">
                <a:effectLst/>
                <a:latin typeface="Arial" panose="020B0604020202020204" pitchFamily="34" charset="0"/>
                <a:ea typeface="Calibri" panose="020F0502020204030204" pitchFamily="34" charset="0"/>
                <a:cs typeface="Arial" panose="020B0604020202020204" pitchFamily="34" charset="0"/>
              </a:rPr>
              <a:t>Lasting bone care</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l" defTabSz="914400" rtl="0" eaLnBrk="1" fontAlgn="auto" latinLnBrk="0" hangingPunct="1">
              <a:lnSpc>
                <a:spcPct val="115000"/>
              </a:lnSpc>
              <a:spcBef>
                <a:spcPts val="0"/>
              </a:spcBef>
              <a:spcAft>
                <a:spcPts val="0"/>
              </a:spcAft>
              <a:buClrTx/>
              <a:buSzTx/>
              <a:buFont typeface="Wingdings" panose="05000000000000000000" pitchFamily="2" charset="2"/>
              <a:buChar char=""/>
              <a:tabLst/>
              <a:defRPr/>
            </a:pPr>
            <a:r>
              <a:rPr lang="en-US" sz="1200">
                <a:effectLst/>
                <a:latin typeface="Arial" panose="020B0604020202020204" pitchFamily="34" charset="0"/>
                <a:ea typeface="Calibri" panose="020F0502020204030204" pitchFamily="34" charset="0"/>
                <a:cs typeface="Arial" panose="020B0604020202020204" pitchFamily="34" charset="0"/>
              </a:rPr>
              <a:t>Efficient handling</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5000"/>
              </a:lnSpc>
              <a:buFont typeface="Wingdings" panose="05000000000000000000" pitchFamily="2" charset="2"/>
              <a:buChar char=""/>
            </a:pPr>
            <a:r>
              <a:rPr lang="en-US" sz="1200">
                <a:effectLst/>
                <a:latin typeface="Arial" panose="020B0604020202020204" pitchFamily="34" charset="0"/>
                <a:ea typeface="Calibri" panose="020F0502020204030204" pitchFamily="34" charset="0"/>
                <a:cs typeface="Arial" panose="020B0604020202020204" pitchFamily="34" charset="0"/>
              </a:rPr>
              <a:t>Enviable esthetics</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5000"/>
              </a:lnSpc>
              <a:buFont typeface="Wingdings" panose="05000000000000000000" pitchFamily="2" charset="2"/>
              <a:buChar char=""/>
            </a:pPr>
            <a:r>
              <a:rPr lang="en-US" sz="1200">
                <a:effectLst/>
                <a:latin typeface="Arial" panose="020B0604020202020204" pitchFamily="34" charset="0"/>
                <a:ea typeface="Calibri" panose="020F0502020204030204" pitchFamily="34" charset="0"/>
                <a:cs typeface="Arial" panose="020B0604020202020204" pitchFamily="34" charset="0"/>
              </a:rPr>
              <a:t>Seamless workflow integration</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br>
              <a:rPr lang="en-US" sz="1200">
                <a:effectLst/>
                <a:latin typeface="Arial" panose="020B0604020202020204" pitchFamily="34" charset="0"/>
                <a:ea typeface="Calibri" panose="020F0502020204030204" pitchFamily="34" charset="0"/>
                <a:cs typeface="Arial" panose="020B0604020202020204" pitchFamily="34" charset="0"/>
              </a:rPr>
            </a:br>
            <a:r>
              <a:rPr lang="en-US" sz="1200">
                <a:effectLst/>
                <a:latin typeface="Arial" panose="020B0604020202020204" pitchFamily="34" charset="0"/>
                <a:ea typeface="Calibri" panose="020F0502020204030204" pitchFamily="34" charset="0"/>
                <a:cs typeface="Arial" panose="020B0604020202020204" pitchFamily="34" charset="0"/>
              </a:rPr>
              <a:t>To achieve all this, DS </a:t>
            </a: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is taking the best parts of Astra Tech Implant EV with added simplicity (to achieve stability, drilling sequence, etc.) and </a:t>
            </a:r>
            <a:r>
              <a:rPr lang="sv-SE" sz="1800" err="1">
                <a:effectLst/>
                <a:latin typeface="Calibri" panose="020F0502020204030204" pitchFamily="34" charset="0"/>
                <a:ea typeface="Calibri" panose="020F0502020204030204" pitchFamily="34" charset="0"/>
              </a:rPr>
              <a:t>more</a:t>
            </a:r>
            <a:r>
              <a:rPr lang="sv-SE" sz="1800">
                <a:effectLst/>
                <a:latin typeface="Calibri" panose="020F0502020204030204" pitchFamily="34" charset="0"/>
                <a:ea typeface="Calibri" panose="020F0502020204030204" pitchFamily="34" charset="0"/>
              </a:rPr>
              <a:t> </a:t>
            </a:r>
            <a:r>
              <a:rPr lang="sv-SE" sz="1800" err="1">
                <a:effectLst/>
                <a:latin typeface="Calibri" panose="020F0502020204030204" pitchFamily="34" charset="0"/>
                <a:ea typeface="Calibri" panose="020F0502020204030204" pitchFamily="34" charset="0"/>
              </a:rPr>
              <a:t>efficient</a:t>
            </a:r>
            <a:r>
              <a:rPr lang="sv-SE" sz="1800">
                <a:effectLst/>
                <a:latin typeface="Calibri" panose="020F0502020204030204" pitchFamily="34" charset="0"/>
                <a:ea typeface="Calibri" panose="020F0502020204030204" pitchFamily="34" charset="0"/>
              </a:rPr>
              <a:t> handling</a:t>
            </a:r>
            <a:r>
              <a:rPr lang="en-US" sz="1200">
                <a:effectLst/>
                <a:latin typeface="Arial" panose="020B0604020202020204" pitchFamily="34" charset="0"/>
                <a:ea typeface="Calibri" panose="020F0502020204030204" pitchFamily="34" charset="0"/>
                <a:cs typeface="Arial" panose="020B0604020202020204" pitchFamily="34" charset="0"/>
              </a:rPr>
              <a:t>.</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6</a:t>
            </a:fld>
            <a:endParaRPr lang="sv-SE"/>
          </a:p>
        </p:txBody>
      </p:sp>
    </p:spTree>
    <p:extLst>
      <p:ext uri="{BB962C8B-B14F-4D97-AF65-F5344CB8AC3E}">
        <p14:creationId xmlns:p14="http://schemas.microsoft.com/office/powerpoint/2010/main" val="17665685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7</a:t>
            </a:fld>
            <a:endParaRPr lang="sv-SE"/>
          </a:p>
        </p:txBody>
      </p:sp>
    </p:spTree>
    <p:extLst>
      <p:ext uri="{BB962C8B-B14F-4D97-AF65-F5344CB8AC3E}">
        <p14:creationId xmlns:p14="http://schemas.microsoft.com/office/powerpoint/2010/main" val="6165785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EV provides immediate installation stability in different bone qualities and long-term bone maintenance.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This is thanks </a:t>
            </a:r>
            <a:r>
              <a:rPr lang="en-US" sz="1200">
                <a:latin typeface="Arial" panose="020B0604020202020204" pitchFamily="34" charset="0"/>
                <a:ea typeface="Calibri" panose="020F0502020204030204" pitchFamily="34" charset="0"/>
                <a:cs typeface="Arial" panose="020B0604020202020204" pitchFamily="34" charset="0"/>
              </a:rPr>
              <a:t>to</a:t>
            </a:r>
            <a:r>
              <a:rPr lang="en-US" sz="1200">
                <a:effectLst/>
                <a:latin typeface="Arial" panose="020B0604020202020204" pitchFamily="34" charset="0"/>
                <a:ea typeface="Calibri" panose="020F0502020204030204" pitchFamily="34" charset="0"/>
                <a:cs typeface="Arial" panose="020B0604020202020204" pitchFamily="34" charset="0"/>
              </a:rPr>
              <a:t> the variable thread and flute design which provides excellent cutting efficiency and precise bone management</a:t>
            </a:r>
            <a:r>
              <a:rPr lang="en-US" sz="1200">
                <a:latin typeface="Arial" panose="020B0604020202020204" pitchFamily="34" charset="0"/>
                <a:ea typeface="Calibri" panose="020F0502020204030204" pitchFamily="34" charset="0"/>
                <a:cs typeface="Arial" panose="020B0604020202020204" pitchFamily="34" charset="0"/>
              </a:rPr>
              <a:t>, allowing for immediate installation stability during</a:t>
            </a:r>
            <a:r>
              <a:rPr lang="en-US" sz="1200">
                <a:effectLst/>
                <a:latin typeface="Arial" panose="020B0604020202020204" pitchFamily="34" charset="0"/>
                <a:ea typeface="Calibri" panose="020F0502020204030204" pitchFamily="34" charset="0"/>
                <a:cs typeface="Arial" panose="020B0604020202020204" pitchFamily="34" charset="0"/>
              </a:rPr>
              <a:t> placement in different bone qualities enabling immediate restorations.</a:t>
            </a:r>
            <a:br>
              <a:rPr lang="en-US" sz="1200">
                <a:effectLst/>
                <a:latin typeface="Arial" panose="020B0604020202020204" pitchFamily="34" charset="0"/>
                <a:ea typeface="Calibri" panose="020F0502020204030204" pitchFamily="34" charset="0"/>
                <a:cs typeface="Arial" panose="020B0604020202020204" pitchFamily="34" charset="0"/>
              </a:rPr>
            </a:br>
            <a:r>
              <a:rPr lang="en-US" sz="1200">
                <a:latin typeface="Arial" panose="020B0604020202020204" pitchFamily="34" charset="0"/>
                <a:ea typeface="Calibri" panose="020F0502020204030204" pitchFamily="34" charset="0"/>
                <a:cs typeface="Arial" panose="020B0604020202020204" pitchFamily="34" charset="0"/>
              </a:rPr>
              <a:t> </a:t>
            </a: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latin typeface="Arial" panose="020B0604020202020204" pitchFamily="34" charset="0"/>
                <a:ea typeface="Calibri" panose="020F0502020204030204" pitchFamily="34" charset="0"/>
                <a:cs typeface="Arial" panose="020B0604020202020204" pitchFamily="34" charset="0"/>
              </a:rPr>
              <a:t>The</a:t>
            </a:r>
            <a:r>
              <a:rPr lang="en-US" sz="1200">
                <a:effectLst/>
                <a:latin typeface="Arial" panose="020B0604020202020204" pitchFamily="34" charset="0"/>
                <a:ea typeface="Calibri" panose="020F0502020204030204" pitchFamily="34" charset="0"/>
                <a:cs typeface="Arial" panose="020B0604020202020204" pitchFamily="34" charset="0"/>
              </a:rPr>
              <a:t> proven and derived features and benefits from Astra Tech Implant System EV, these are: </a:t>
            </a:r>
            <a:r>
              <a:rPr lang="en-US" sz="1200" err="1">
                <a:effectLst/>
                <a:latin typeface="Arial" panose="020B0604020202020204" pitchFamily="34" charset="0"/>
                <a:ea typeface="Calibri" panose="020F0502020204030204" pitchFamily="34" charset="0"/>
                <a:cs typeface="Arial" panose="020B0604020202020204" pitchFamily="34" charset="0"/>
              </a:rPr>
              <a:t>OsseoSpeed</a:t>
            </a:r>
            <a:r>
              <a:rPr lang="en-US" sz="1200">
                <a:effectLst/>
                <a:latin typeface="Arial" panose="020B0604020202020204" pitchFamily="34" charset="0"/>
                <a:ea typeface="Calibri" panose="020F0502020204030204" pitchFamily="34" charset="0"/>
                <a:cs typeface="Arial" panose="020B0604020202020204" pitchFamily="34" charset="0"/>
              </a:rPr>
              <a:t>, </a:t>
            </a:r>
            <a:r>
              <a:rPr lang="en-US" sz="1200" err="1">
                <a:effectLst/>
                <a:latin typeface="Arial" panose="020B0604020202020204" pitchFamily="34" charset="0"/>
                <a:ea typeface="Calibri" panose="020F0502020204030204" pitchFamily="34" charset="0"/>
                <a:cs typeface="Arial" panose="020B0604020202020204" pitchFamily="34" charset="0"/>
              </a:rPr>
              <a:t>MicroThread</a:t>
            </a:r>
            <a:r>
              <a:rPr lang="en-US" sz="1200">
                <a:effectLst/>
                <a:latin typeface="Arial" panose="020B0604020202020204" pitchFamily="34" charset="0"/>
                <a:ea typeface="Calibri" panose="020F0502020204030204" pitchFamily="34" charset="0"/>
                <a:cs typeface="Arial" panose="020B0604020202020204" pitchFamily="34" charset="0"/>
              </a:rPr>
              <a:t>, and the EV Connection.</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Here we also want to mention the outstanding surface technology of </a:t>
            </a:r>
            <a:r>
              <a:rPr lang="en-US" sz="1200" err="1">
                <a:effectLst/>
                <a:latin typeface="Arial" panose="020B0604020202020204" pitchFamily="34" charset="0"/>
                <a:ea typeface="Calibri" panose="020F0502020204030204" pitchFamily="34" charset="0"/>
                <a:cs typeface="Arial" panose="020B0604020202020204" pitchFamily="34" charset="0"/>
              </a:rPr>
              <a:t>OsseoSpeed</a:t>
            </a:r>
            <a:r>
              <a:rPr lang="en-US" sz="1200">
                <a:effectLst/>
                <a:latin typeface="Arial" panose="020B0604020202020204" pitchFamily="34" charset="0"/>
                <a:ea typeface="Calibri" panose="020F0502020204030204" pitchFamily="34" charset="0"/>
                <a:cs typeface="Arial" panose="020B0604020202020204" pitchFamily="34" charset="0"/>
              </a:rPr>
              <a:t>. A recently published study by Dr. Michael Norton, UK, demonstrates that </a:t>
            </a:r>
            <a:r>
              <a:rPr lang="en-US" sz="1200" err="1">
                <a:effectLst/>
                <a:latin typeface="Arial" panose="020B0604020202020204" pitchFamily="34" charset="0"/>
                <a:ea typeface="Calibri" panose="020F0502020204030204" pitchFamily="34" charset="0"/>
                <a:cs typeface="Arial" panose="020B0604020202020204" pitchFamily="34" charset="0"/>
              </a:rPr>
              <a:t>OsseoSpeed</a:t>
            </a:r>
            <a:r>
              <a:rPr lang="en-US" sz="1200">
                <a:effectLst/>
                <a:latin typeface="Arial" panose="020B0604020202020204" pitchFamily="34" charset="0"/>
                <a:ea typeface="Calibri" panose="020F0502020204030204" pitchFamily="34" charset="0"/>
                <a:cs typeface="Arial" panose="020B0604020202020204" pitchFamily="34" charset="0"/>
              </a:rPr>
              <a:t> outperforms other major surfaces in the market for example </a:t>
            </a:r>
            <a:r>
              <a:rPr lang="en-US" sz="1200" err="1">
                <a:effectLst/>
                <a:latin typeface="Arial" panose="020B0604020202020204" pitchFamily="34" charset="0"/>
                <a:ea typeface="Calibri" panose="020F0502020204030204" pitchFamily="34" charset="0"/>
                <a:cs typeface="Arial" panose="020B0604020202020204" pitchFamily="34" charset="0"/>
              </a:rPr>
              <a:t>TiUnite</a:t>
            </a:r>
            <a:r>
              <a:rPr lang="en-US" sz="1200">
                <a:effectLst/>
                <a:latin typeface="Arial" panose="020B0604020202020204" pitchFamily="34" charset="0"/>
                <a:ea typeface="Calibri" panose="020F0502020204030204" pitchFamily="34" charset="0"/>
                <a:cs typeface="Arial" panose="020B0604020202020204" pitchFamily="34" charset="0"/>
              </a:rPr>
              <a:t> from Nobel </a:t>
            </a:r>
            <a:r>
              <a:rPr lang="en-US" sz="1200" err="1">
                <a:effectLst/>
                <a:latin typeface="Arial" panose="020B0604020202020204" pitchFamily="34" charset="0"/>
                <a:ea typeface="Calibri" panose="020F0502020204030204" pitchFamily="34" charset="0"/>
                <a:cs typeface="Arial" panose="020B0604020202020204" pitchFamily="34" charset="0"/>
              </a:rPr>
              <a:t>Biocare</a:t>
            </a:r>
            <a:r>
              <a:rPr lang="en-US" sz="1200">
                <a:effectLst/>
                <a:latin typeface="Arial" panose="020B0604020202020204" pitchFamily="34" charset="0"/>
                <a:ea typeface="Calibri" panose="020F0502020204030204" pitchFamily="34" charset="0"/>
                <a:cs typeface="Arial" panose="020B0604020202020204" pitchFamily="34" charset="0"/>
              </a:rPr>
              <a:t> as well as SLA/</a:t>
            </a:r>
            <a:r>
              <a:rPr lang="en-US" sz="1200" err="1">
                <a:effectLst/>
                <a:latin typeface="Arial" panose="020B0604020202020204" pitchFamily="34" charset="0"/>
                <a:ea typeface="Calibri" panose="020F0502020204030204" pitchFamily="34" charset="0"/>
                <a:cs typeface="Arial" panose="020B0604020202020204" pitchFamily="34" charset="0"/>
              </a:rPr>
              <a:t>SLActive</a:t>
            </a:r>
            <a:r>
              <a:rPr lang="en-US" sz="1200">
                <a:effectLst/>
                <a:latin typeface="Arial" panose="020B0604020202020204" pitchFamily="34" charset="0"/>
                <a:ea typeface="Calibri" panose="020F0502020204030204" pitchFamily="34" charset="0"/>
                <a:cs typeface="Arial" panose="020B0604020202020204" pitchFamily="34" charset="0"/>
              </a:rPr>
              <a:t> from Straumann.</a:t>
            </a:r>
            <a:r>
              <a:rPr lang="en-US" sz="1200">
                <a:latin typeface="Arial" panose="020B0604020202020204" pitchFamily="34" charset="0"/>
                <a:ea typeface="Calibri" panose="020F0502020204030204" pitchFamily="34" charset="0"/>
                <a:cs typeface="Arial" panose="020B0604020202020204" pitchFamily="34" charset="0"/>
              </a:rPr>
              <a:t>   </a:t>
            </a:r>
            <a:endParaRPr lang="sv-SE" sz="1200">
              <a:effectLst/>
              <a:latin typeface="Arial" panose="020B0604020202020204" pitchFamily="34" charset="0"/>
              <a:ea typeface="Calibri" panose="020F0502020204030204" pitchFamily="34" charset="0"/>
              <a:cs typeface="Arial" panose="020B0604020202020204" pitchFamily="34" charset="0"/>
            </a:endParaRPr>
          </a:p>
          <a:p>
            <a:endParaRPr lang="sv-SE"/>
          </a:p>
        </p:txBody>
      </p:sp>
      <p:sp>
        <p:nvSpPr>
          <p:cNvPr id="4" name="Slide Number Placeholder 3"/>
          <p:cNvSpPr>
            <a:spLocks noGrp="1"/>
          </p:cNvSpPr>
          <p:nvPr>
            <p:ph type="sldNum" sz="quarter" idx="5"/>
          </p:nvPr>
        </p:nvSpPr>
        <p:spPr/>
        <p:txBody>
          <a:bodyPr/>
          <a:lstStyle/>
          <a:p>
            <a:fld id="{E7302BA2-F1BD-4DFF-83F4-B8100C12B7F2}" type="slidenum">
              <a:rPr lang="sv-SE" smtClean="0"/>
              <a:t>8</a:t>
            </a:fld>
            <a:endParaRPr lang="sv-SE"/>
          </a:p>
        </p:txBody>
      </p:sp>
    </p:spTree>
    <p:extLst>
      <p:ext uri="{BB962C8B-B14F-4D97-AF65-F5344CB8AC3E}">
        <p14:creationId xmlns:p14="http://schemas.microsoft.com/office/powerpoint/2010/main" val="3249108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sv-SE" sz="1800">
                <a:effectLst/>
                <a:latin typeface="Calibri" panose="020F0502020204030204" pitchFamily="34" charset="0"/>
                <a:ea typeface="Calibri" panose="020F0502020204030204" pitchFamily="34" charset="0"/>
              </a:rPr>
              <a:t>Lasting </a:t>
            </a:r>
            <a:r>
              <a:rPr lang="sv-SE" sz="1800" err="1">
                <a:effectLst/>
                <a:latin typeface="Calibri" panose="020F0502020204030204" pitchFamily="34" charset="0"/>
                <a:ea typeface="Calibri" panose="020F0502020204030204" pitchFamily="34" charset="0"/>
              </a:rPr>
              <a:t>bone</a:t>
            </a:r>
            <a:r>
              <a:rPr lang="sv-SE" sz="1800">
                <a:effectLst/>
                <a:latin typeface="Calibri" panose="020F0502020204030204" pitchFamily="34" charset="0"/>
                <a:ea typeface="Calibri" panose="020F0502020204030204" pitchFamily="34" charset="0"/>
              </a:rPr>
              <a:t> </a:t>
            </a:r>
            <a:r>
              <a:rPr lang="sv-SE" sz="1800" err="1">
                <a:effectLst/>
                <a:latin typeface="Calibri" panose="020F0502020204030204" pitchFamily="34" charset="0"/>
                <a:ea typeface="Calibri" panose="020F0502020204030204" pitchFamily="34" charset="0"/>
              </a:rPr>
              <a:t>care</a:t>
            </a:r>
            <a:r>
              <a:rPr lang="sv-SE" sz="1800">
                <a:effectLst/>
                <a:latin typeface="Calibri" panose="020F0502020204030204" pitchFamily="34" charset="0"/>
                <a:ea typeface="Calibri" panose="020F0502020204030204" pitchFamily="34" charset="0"/>
              </a:rPr>
              <a:t> </a:t>
            </a:r>
            <a:r>
              <a:rPr lang="en-US" sz="1200">
                <a:effectLst/>
                <a:latin typeface="Arial" panose="020B0604020202020204" pitchFamily="34" charset="0"/>
                <a:ea typeface="Calibri" panose="020F0502020204030204" pitchFamily="34" charset="0"/>
                <a:cs typeface="Arial" panose="020B0604020202020204" pitchFamily="34" charset="0"/>
              </a:rPr>
              <a:t>is part of the design philosophy for this implant. </a:t>
            </a: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First</a:t>
            </a:r>
            <a:endParaRPr lang="sv-SE" sz="120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r>
              <a:rPr lang="en-US" sz="1200">
                <a:effectLst/>
                <a:latin typeface="Arial" panose="020B0604020202020204" pitchFamily="34" charset="0"/>
                <a:ea typeface="Calibri" panose="020F0502020204030204" pitchFamily="34" charset="0"/>
                <a:cs typeface="Arial" panose="020B0604020202020204" pitchFamily="34" charset="0"/>
              </a:rPr>
              <a:t>a progressive thread design with variable thread shape, but it also has a tapered shape. </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marL="457200">
              <a:lnSpc>
                <a:spcPct val="115000"/>
              </a:lnSpc>
            </a:pPr>
            <a:r>
              <a:rPr lang="en-US" sz="1200">
                <a:effectLst/>
                <a:latin typeface="Arial" panose="020B0604020202020204" pitchFamily="34" charset="0"/>
                <a:ea typeface="Calibri" panose="020F0502020204030204" pitchFamily="34" charset="0"/>
                <a:cs typeface="Arial" panose="020B0604020202020204" pitchFamily="34" charset="0"/>
              </a:rPr>
              <a:t> </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On the left-hand side, you see; </a:t>
            </a:r>
            <a:endParaRPr lang="sv-SE" sz="1200">
              <a:effectLst/>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buFont typeface="Wingdings" panose="05000000000000000000" pitchFamily="2" charset="2"/>
              <a:buChar char=""/>
            </a:pPr>
            <a:r>
              <a:rPr lang="en-US" sz="1200">
                <a:effectLst/>
                <a:latin typeface="Arial" panose="020B0604020202020204" pitchFamily="34" charset="0"/>
                <a:ea typeface="Calibri" panose="020F0502020204030204" pitchFamily="34" charset="0"/>
                <a:cs typeface="Arial" panose="020B0604020202020204" pitchFamily="34" charset="0"/>
              </a:rPr>
              <a:t>at the marginal portion of the implant, the micro-threaded part, </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5000"/>
              </a:lnSpc>
              <a:buFont typeface="Wingdings" panose="05000000000000000000" pitchFamily="2" charset="2"/>
              <a:buChar char=""/>
            </a:pPr>
            <a:r>
              <a:rPr lang="en-US" sz="1200">
                <a:effectLst/>
                <a:latin typeface="Arial" panose="020B0604020202020204" pitchFamily="34" charset="0"/>
                <a:ea typeface="Calibri" panose="020F0502020204030204" pitchFamily="34" charset="0"/>
                <a:cs typeface="Arial" panose="020B0604020202020204" pitchFamily="34" charset="0"/>
              </a:rPr>
              <a:t>then the squared thread shape below the micro-thread but in the upper part of the macro thread and </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nSpc>
                <a:spcPct val="115000"/>
              </a:lnSpc>
              <a:buFont typeface="Wingdings" panose="05000000000000000000" pitchFamily="2" charset="2"/>
              <a:buChar char=""/>
            </a:pPr>
            <a:r>
              <a:rPr lang="en-US" sz="1200">
                <a:effectLst/>
                <a:latin typeface="Arial" panose="020B0604020202020204" pitchFamily="34" charset="0"/>
                <a:ea typeface="Calibri" panose="020F0502020204030204" pitchFamily="34" charset="0"/>
                <a:cs typeface="Arial" panose="020B0604020202020204" pitchFamily="34" charset="0"/>
              </a:rPr>
              <a:t>at the bottom the apically more pointed threads. </a:t>
            </a:r>
            <a:endParaRPr lang="sv-SE" sz="120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 </a:t>
            </a: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The cutting capability comes mainly from threads in the apical portion and from the pronounced flute. All combined these give an effective installation for all indications.</a:t>
            </a:r>
            <a:r>
              <a:rPr lang="en-US" sz="1200">
                <a:latin typeface="Arial" panose="020B0604020202020204" pitchFamily="34" charset="0"/>
                <a:ea typeface="Calibri" panose="020F0502020204030204" pitchFamily="34" charset="0"/>
                <a:cs typeface="Arial" panose="020B0604020202020204" pitchFamily="34" charset="0"/>
              </a:rPr>
              <a:t> </a:t>
            </a:r>
            <a:r>
              <a:rPr lang="en-US" sz="1200">
                <a:effectLst/>
                <a:latin typeface="Arial" panose="020B0604020202020204" pitchFamily="34" charset="0"/>
                <a:ea typeface="Calibri" panose="020F0502020204030204" pitchFamily="34" charset="0"/>
                <a:cs typeface="Arial" panose="020B0604020202020204" pitchFamily="34" charset="0"/>
              </a:rPr>
              <a:t>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A predictable installation with a linear torque build-up and a stable and fast installation thanks to the double thread design. That means that the implant advances </a:t>
            </a:r>
            <a:r>
              <a:rPr lang="en-US" sz="1200">
                <a:latin typeface="Arial" panose="020B0604020202020204" pitchFamily="34" charset="0"/>
                <a:ea typeface="Calibri" panose="020F0502020204030204" pitchFamily="34" charset="0"/>
                <a:cs typeface="Arial" panose="020B0604020202020204" pitchFamily="34" charset="0"/>
              </a:rPr>
              <a:t>double</a:t>
            </a:r>
            <a:r>
              <a:rPr lang="en-US" sz="1200">
                <a:effectLst/>
                <a:latin typeface="Arial" panose="020B0604020202020204" pitchFamily="34" charset="0"/>
                <a:ea typeface="Calibri" panose="020F0502020204030204" pitchFamily="34" charset="0"/>
                <a:cs typeface="Arial" panose="020B0604020202020204" pitchFamily="34" charset="0"/>
              </a:rPr>
              <a:t> the pitch distance when you turn it one turn. In the case of DS </a:t>
            </a:r>
            <a:r>
              <a:rPr lang="en-US" sz="1200" err="1">
                <a:effectLst/>
                <a:latin typeface="Arial" panose="020B0604020202020204" pitchFamily="34" charset="0"/>
                <a:ea typeface="Calibri" panose="020F0502020204030204" pitchFamily="34" charset="0"/>
                <a:cs typeface="Arial" panose="020B0604020202020204" pitchFamily="34" charset="0"/>
              </a:rPr>
              <a:t>PrimeTaper</a:t>
            </a:r>
            <a:r>
              <a:rPr lang="en-US" sz="1200">
                <a:effectLst/>
                <a:latin typeface="Arial" panose="020B0604020202020204" pitchFamily="34" charset="0"/>
                <a:ea typeface="Calibri" panose="020F0502020204030204" pitchFamily="34" charset="0"/>
                <a:cs typeface="Arial" panose="020B0604020202020204" pitchFamily="34" charset="0"/>
              </a:rPr>
              <a:t>, which has a pitch of 0.75 mm, the distance you get into the osteotomy by turning the implant one turn is thus 1.5 mm.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Aft>
                <a:spcPts val="800"/>
              </a:spcAft>
            </a:pPr>
            <a:r>
              <a:rPr lang="en-US" sz="1200">
                <a:latin typeface="Arial" panose="020B0604020202020204" pitchFamily="34" charset="0"/>
                <a:ea typeface="Calibri" panose="020F0502020204030204" pitchFamily="34" charset="0"/>
                <a:cs typeface="Arial" panose="020B0604020202020204" pitchFamily="34" charset="0"/>
              </a:rPr>
              <a:t>The micro-thread</a:t>
            </a:r>
            <a:r>
              <a:rPr lang="en-US" sz="1200">
                <a:effectLst/>
                <a:latin typeface="Arial" panose="020B0604020202020204" pitchFamily="34" charset="0"/>
                <a:ea typeface="Calibri" panose="020F0502020204030204" pitchFamily="34" charset="0"/>
                <a:cs typeface="Arial" panose="020B0604020202020204" pitchFamily="34" charset="0"/>
              </a:rPr>
              <a:t> also contributes to the stability and to cortical bone stimulation. </a:t>
            </a:r>
            <a:br>
              <a:rPr lang="en-US" sz="1200">
                <a:effectLst/>
                <a:latin typeface="Arial" panose="020B0604020202020204" pitchFamily="34" charset="0"/>
                <a:ea typeface="Calibri" panose="020F0502020204030204" pitchFamily="34" charset="0"/>
                <a:cs typeface="Arial" panose="020B0604020202020204" pitchFamily="34" charset="0"/>
              </a:rPr>
            </a:br>
            <a:endParaRPr lang="sv-SE" sz="1200">
              <a:effectLst/>
              <a:latin typeface="Arial" panose="020B0604020202020204" pitchFamily="34" charset="0"/>
              <a:ea typeface="Calibri" panose="020F0502020204030204" pitchFamily="34" charset="0"/>
              <a:cs typeface="Arial" panose="020B0604020202020204" pitchFamily="34" charset="0"/>
            </a:endParaRPr>
          </a:p>
          <a:p>
            <a:r>
              <a:rPr lang="en-US" sz="1200">
                <a:effectLst/>
                <a:latin typeface="Arial" panose="020B0604020202020204" pitchFamily="34" charset="0"/>
                <a:ea typeface="Calibri" panose="020F0502020204030204" pitchFamily="34" charset="0"/>
                <a:cs typeface="Arial" panose="020B0604020202020204" pitchFamily="34" charset="0"/>
              </a:rPr>
              <a:t>All in all, this reduces the risks of spinners and of not reaching final </a:t>
            </a:r>
            <a:r>
              <a:rPr lang="en-US" sz="1200">
                <a:latin typeface="Arial" panose="020B0604020202020204" pitchFamily="34" charset="0"/>
                <a:ea typeface="Calibri" panose="020F0502020204030204" pitchFamily="34" charset="0"/>
                <a:cs typeface="Arial" panose="020B0604020202020204" pitchFamily="34" charset="0"/>
              </a:rPr>
              <a:t>position; without</a:t>
            </a:r>
            <a:r>
              <a:rPr lang="en-US" sz="1200">
                <a:effectLst/>
                <a:latin typeface="Arial" panose="020B0604020202020204" pitchFamily="34" charset="0"/>
                <a:ea typeface="Calibri" panose="020F0502020204030204" pitchFamily="34" charset="0"/>
                <a:cs typeface="Arial" panose="020B0604020202020204" pitchFamily="34" charset="0"/>
              </a:rPr>
              <a:t> the possible negative effects of the implant changing direction or finding its own way during installation. It neatly follows the osteotomy you prepared.</a:t>
            </a:r>
            <a:r>
              <a:rPr lang="en-US" sz="1200">
                <a:latin typeface="Arial" panose="020B0604020202020204" pitchFamily="34" charset="0"/>
                <a:ea typeface="Calibri" panose="020F0502020204030204" pitchFamily="34" charset="0"/>
                <a:cs typeface="Arial" panose="020B0604020202020204" pitchFamily="34" charset="0"/>
              </a:rPr>
              <a:t> </a:t>
            </a:r>
            <a:endParaRPr lang="sv-SE" sz="12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7302BA2-F1BD-4DFF-83F4-B8100C12B7F2}" type="slidenum">
              <a:rPr lang="sv-SE" smtClean="0"/>
              <a:t>9</a:t>
            </a:fld>
            <a:endParaRPr lang="sv-SE"/>
          </a:p>
        </p:txBody>
      </p:sp>
    </p:spTree>
    <p:extLst>
      <p:ext uri="{BB962C8B-B14F-4D97-AF65-F5344CB8AC3E}">
        <p14:creationId xmlns:p14="http://schemas.microsoft.com/office/powerpoint/2010/main" val="4284471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B02E3-6EE8-4657-BA21-E4A8F91A06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3D2AAD19-F843-4721-ADDF-669B3992EB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C2300784-58C1-4600-9474-E61DAFC810FC}"/>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5" name="Footer Placeholder 4">
            <a:extLst>
              <a:ext uri="{FF2B5EF4-FFF2-40B4-BE49-F238E27FC236}">
                <a16:creationId xmlns:a16="http://schemas.microsoft.com/office/drawing/2014/main" id="{FC2B23A1-66B3-4527-95F9-C2B1FF27C4CC}"/>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EEC93CFE-850C-4060-A99E-5ABB0E85B51D}"/>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2215684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C100D-46FC-4007-B99C-5DB5B5C55F77}"/>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95867534-C0EB-47A3-92A8-757A01CAC18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15B1C093-6093-4EB3-9415-DA40F0156461}"/>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5" name="Footer Placeholder 4">
            <a:extLst>
              <a:ext uri="{FF2B5EF4-FFF2-40B4-BE49-F238E27FC236}">
                <a16:creationId xmlns:a16="http://schemas.microsoft.com/office/drawing/2014/main" id="{2467EABE-1029-49CB-BADE-52D33C325412}"/>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39C7CAF0-DB7A-4E66-B234-21158D04B137}"/>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1403669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630DEA-94E0-4635-AC2B-48B6E9FB5A5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E04BAC15-1859-415E-92E3-C38F47448A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D3EC20FD-BD15-4E96-B1B9-A1DD8B914AA4}"/>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5" name="Footer Placeholder 4">
            <a:extLst>
              <a:ext uri="{FF2B5EF4-FFF2-40B4-BE49-F238E27FC236}">
                <a16:creationId xmlns:a16="http://schemas.microsoft.com/office/drawing/2014/main" id="{6C879E3B-4C19-4D0F-8BEF-8B676D2D3E5D}"/>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6EB3B667-8B4A-40A7-9D52-7190A1ECB82A}"/>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195747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noProof="0"/>
              <a:t>Click to add title</a:t>
            </a:r>
          </a:p>
        </p:txBody>
      </p:sp>
      <p:sp>
        <p:nvSpPr>
          <p:cNvPr id="3" name="Content Placeholder 2"/>
          <p:cNvSpPr>
            <a:spLocks noGrp="1"/>
          </p:cNvSpPr>
          <p:nvPr>
            <p:ph sz="half" idx="1" hasCustomPrompt="1"/>
          </p:nvPr>
        </p:nvSpPr>
        <p:spPr>
          <a:xfrm>
            <a:off x="330201" y="1825625"/>
            <a:ext cx="11530011" cy="3943350"/>
          </a:xfrm>
        </p:spPr>
        <p:txBody>
          <a:bodyPr/>
          <a:lstStyle>
            <a:lvl2pPr>
              <a:defRPr/>
            </a:lvl2pPr>
            <a:lvl3pPr>
              <a:defRPr/>
            </a:lvl3pPr>
            <a:lvl4pPr>
              <a:defRPr baseline="0"/>
            </a:lvl4pPr>
          </a:lstStyle>
          <a:p>
            <a:r>
              <a:rPr lang="en-US" noProof="0"/>
              <a:t>Click to edit</a:t>
            </a:r>
          </a:p>
          <a:p>
            <a:pPr lvl="1"/>
            <a:r>
              <a:rPr lang="en-US" noProof="0"/>
              <a:t>Click to edit</a:t>
            </a:r>
          </a:p>
          <a:p>
            <a:pPr lvl="2"/>
            <a:r>
              <a:rPr lang="en-US" noProof="0"/>
              <a:t>Click to edit</a:t>
            </a:r>
          </a:p>
          <a:p>
            <a:pPr lvl="3"/>
            <a:r>
              <a:rPr lang="en-US" noProof="0"/>
              <a:t>Click to edit</a:t>
            </a:r>
          </a:p>
        </p:txBody>
      </p:sp>
      <p:sp>
        <p:nvSpPr>
          <p:cNvPr id="10" name="Slide Number Placeholder 5"/>
          <p:cNvSpPr>
            <a:spLocks noGrp="1"/>
          </p:cNvSpPr>
          <p:nvPr>
            <p:ph type="sldNum" sz="quarter" idx="4"/>
          </p:nvPr>
        </p:nvSpPr>
        <p:spPr>
          <a:xfrm>
            <a:off x="330201" y="6498561"/>
            <a:ext cx="382599" cy="176675"/>
          </a:xfrm>
          <a:prstGeom prst="rect">
            <a:avLst/>
          </a:prstGeom>
        </p:spPr>
        <p:txBody>
          <a:bodyPr vert="horz" lIns="0" tIns="0" rIns="0" bIns="0" rtlCol="0" anchor="b" anchorCtr="0">
            <a:noAutofit/>
          </a:bodyPr>
          <a:lstStyle>
            <a:lvl1pPr algn="l">
              <a:defRPr sz="800">
                <a:solidFill>
                  <a:schemeClr val="accent3"/>
                </a:solidFill>
              </a:defRPr>
            </a:lvl1pPr>
          </a:lstStyle>
          <a:p>
            <a:fld id="{45D37B1E-C366-494F-A587-962AD9AABC83}" type="slidenum">
              <a:rPr lang="en-GB" smtClean="0"/>
              <a:pPr/>
              <a:t>‹#›</a:t>
            </a:fld>
            <a:endParaRPr lang="en-GB"/>
          </a:p>
        </p:txBody>
      </p:sp>
    </p:spTree>
    <p:extLst>
      <p:ext uri="{BB962C8B-B14F-4D97-AF65-F5344CB8AC3E}">
        <p14:creationId xmlns:p14="http://schemas.microsoft.com/office/powerpoint/2010/main" val="2293584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F3BF4-0A86-4024-9398-C7B46FD02D12}"/>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4A3611AB-C78C-4167-99B2-8E670769CC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3CD0A16E-1292-449C-A4EA-526396089F83}"/>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5" name="Footer Placeholder 4">
            <a:extLst>
              <a:ext uri="{FF2B5EF4-FFF2-40B4-BE49-F238E27FC236}">
                <a16:creationId xmlns:a16="http://schemas.microsoft.com/office/drawing/2014/main" id="{298830C1-21C5-4070-AF6F-607EA652E3CF}"/>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14438B1-96D4-4F48-A111-711BE6370874}"/>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281681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1BB4D-94BB-461B-9B2E-230B410E69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B8BCC65C-ED3C-4E57-A575-1C554E7A8D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1D09915-16E6-452E-A97E-182A61E207C0}"/>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5" name="Footer Placeholder 4">
            <a:extLst>
              <a:ext uri="{FF2B5EF4-FFF2-40B4-BE49-F238E27FC236}">
                <a16:creationId xmlns:a16="http://schemas.microsoft.com/office/drawing/2014/main" id="{53D0D812-1E74-4DF3-9B31-043F093A329E}"/>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05265484-5DF7-472E-B054-AA973D3D3F11}"/>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2143573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EC009-14DD-4B5E-86DE-21521FDA1C0A}"/>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C74BFE3B-B899-4351-BB06-2D2C5B4329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FD26807E-184F-4C1D-BDDA-6D98010B44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26A0F925-F6E4-4F80-8114-26AFAC6D2DDD}"/>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6" name="Footer Placeholder 5">
            <a:extLst>
              <a:ext uri="{FF2B5EF4-FFF2-40B4-BE49-F238E27FC236}">
                <a16:creationId xmlns:a16="http://schemas.microsoft.com/office/drawing/2014/main" id="{A921D4BA-F393-4D38-BDAE-A3C6375639A5}"/>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907B8A7D-F482-4854-B84E-4C11E7B4DF81}"/>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2557843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96056-317A-4851-BB23-1F4F68E6A774}"/>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F9EDCE87-020C-49F5-8A11-4CFF550835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347510-C400-4C63-865F-749477071D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9A33A938-5799-4473-A5CE-DE45D34342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248748-9716-4C8A-89FF-91EC3B1AC2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242FEBA3-B4F8-4D2E-A62E-86BA006E87A4}"/>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8" name="Footer Placeholder 7">
            <a:extLst>
              <a:ext uri="{FF2B5EF4-FFF2-40B4-BE49-F238E27FC236}">
                <a16:creationId xmlns:a16="http://schemas.microsoft.com/office/drawing/2014/main" id="{8C46D59D-657E-442C-B3E3-46BCE3AC5A75}"/>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DA0B6F2A-1A5A-4571-A061-27982F0C394E}"/>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1379261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620CD-F730-43ED-8247-199FB149C1A2}"/>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A17F5658-0C9F-4D91-A1B4-3A5DA51563F5}"/>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4" name="Footer Placeholder 3">
            <a:extLst>
              <a:ext uri="{FF2B5EF4-FFF2-40B4-BE49-F238E27FC236}">
                <a16:creationId xmlns:a16="http://schemas.microsoft.com/office/drawing/2014/main" id="{DFFAFE26-C2B0-4096-9AD9-57EB3E2E52E2}"/>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6CFB7847-209B-43B1-89B6-73C4D780E3C0}"/>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41216655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BA953A-B773-423E-A2E7-7EE6A99192AD}"/>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3" name="Footer Placeholder 2">
            <a:extLst>
              <a:ext uri="{FF2B5EF4-FFF2-40B4-BE49-F238E27FC236}">
                <a16:creationId xmlns:a16="http://schemas.microsoft.com/office/drawing/2014/main" id="{2B68854E-FCDF-4EF1-9FD5-660CCE283894}"/>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E2E1CC18-C324-41B5-A4A9-13F8C131A8DB}"/>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1595756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E0A99-C1C8-41C1-B320-FEBD59588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4E659441-2B81-4AEB-BF4E-319987AD34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A751A042-DEC7-48C9-9EDC-6CD66C079A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CAAF5D-AA8F-40C8-A1E9-670426FE6162}"/>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6" name="Footer Placeholder 5">
            <a:extLst>
              <a:ext uri="{FF2B5EF4-FFF2-40B4-BE49-F238E27FC236}">
                <a16:creationId xmlns:a16="http://schemas.microsoft.com/office/drawing/2014/main" id="{31736E78-49E5-4C32-976A-C645A1B8414A}"/>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B7AF51EA-AB54-4592-B141-2B6D4F9C7165}"/>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5382687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3DB1A-2FA0-4351-876E-7515D371B2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2633C5FE-292F-4FA9-A2C5-4DDD30D15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0A74B5F9-96C2-4665-A4ED-4B7CAF065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7F9B6D4-D887-4A71-9813-8595C232C694}"/>
              </a:ext>
            </a:extLst>
          </p:cNvPr>
          <p:cNvSpPr>
            <a:spLocks noGrp="1"/>
          </p:cNvSpPr>
          <p:nvPr>
            <p:ph type="dt" sz="half" idx="10"/>
          </p:nvPr>
        </p:nvSpPr>
        <p:spPr/>
        <p:txBody>
          <a:bodyPr/>
          <a:lstStyle/>
          <a:p>
            <a:fld id="{9B374C1A-22A1-4E05-A293-4944CCA1E36B}" type="datetimeFigureOut">
              <a:rPr lang="sv-SE" smtClean="0"/>
              <a:t>2022-04-05</a:t>
            </a:fld>
            <a:endParaRPr lang="sv-SE"/>
          </a:p>
        </p:txBody>
      </p:sp>
      <p:sp>
        <p:nvSpPr>
          <p:cNvPr id="6" name="Footer Placeholder 5">
            <a:extLst>
              <a:ext uri="{FF2B5EF4-FFF2-40B4-BE49-F238E27FC236}">
                <a16:creationId xmlns:a16="http://schemas.microsoft.com/office/drawing/2014/main" id="{E2B089A6-F6BF-4D56-8391-E93437BF2473}"/>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4C6F7735-DA4B-4BDA-9F71-E420928084C3}"/>
              </a:ext>
            </a:extLst>
          </p:cNvPr>
          <p:cNvSpPr>
            <a:spLocks noGrp="1"/>
          </p:cNvSpPr>
          <p:nvPr>
            <p:ph type="sldNum" sz="quarter" idx="12"/>
          </p:nvPr>
        </p:nvSpPr>
        <p:spPr/>
        <p:txBody>
          <a:bodyPr/>
          <a:lstStyle/>
          <a:p>
            <a:fld id="{3A22F352-83EB-46DA-B956-79000FE09750}" type="slidenum">
              <a:rPr lang="sv-SE" smtClean="0"/>
              <a:t>‹#›</a:t>
            </a:fld>
            <a:endParaRPr lang="sv-SE"/>
          </a:p>
        </p:txBody>
      </p:sp>
    </p:spTree>
    <p:extLst>
      <p:ext uri="{BB962C8B-B14F-4D97-AF65-F5344CB8AC3E}">
        <p14:creationId xmlns:p14="http://schemas.microsoft.com/office/powerpoint/2010/main" val="2027091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804B6-AD6E-4B72-8F84-93A2118C61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77D763F8-F0BC-4F2D-B8E7-51810C8E8B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E3F11F0E-A114-47F5-BF83-329965EEAE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74C1A-22A1-4E05-A293-4944CCA1E36B}" type="datetimeFigureOut">
              <a:rPr lang="sv-SE" smtClean="0"/>
              <a:t>2022-04-05</a:t>
            </a:fld>
            <a:endParaRPr lang="sv-SE"/>
          </a:p>
        </p:txBody>
      </p:sp>
      <p:sp>
        <p:nvSpPr>
          <p:cNvPr id="5" name="Footer Placeholder 4">
            <a:extLst>
              <a:ext uri="{FF2B5EF4-FFF2-40B4-BE49-F238E27FC236}">
                <a16:creationId xmlns:a16="http://schemas.microsoft.com/office/drawing/2014/main" id="{93585A22-B997-41E5-A4E0-A164A90361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BE8D2565-B241-490E-B8E9-1B669D794E9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22F352-83EB-46DA-B956-79000FE09750}" type="slidenum">
              <a:rPr lang="sv-SE" smtClean="0"/>
              <a:t>‹#›</a:t>
            </a:fld>
            <a:endParaRPr lang="sv-SE"/>
          </a:p>
        </p:txBody>
      </p:sp>
    </p:spTree>
    <p:extLst>
      <p:ext uri="{BB962C8B-B14F-4D97-AF65-F5344CB8AC3E}">
        <p14:creationId xmlns:p14="http://schemas.microsoft.com/office/powerpoint/2010/main" val="2787989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tiff"/></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8.tiff"/></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8.tiff"/></Relationships>
</file>

<file path=ppt/slides/_rels/slide14.xml.rels><?xml version="1.0" encoding="UTF-8" standalone="yes"?>
<Relationships xmlns="http://schemas.openxmlformats.org/package/2006/relationships"><Relationship Id="rId8" Type="http://schemas.openxmlformats.org/officeDocument/2006/relationships/image" Target="../media/image15.tiff"/><Relationship Id="rId3" Type="http://schemas.openxmlformats.org/officeDocument/2006/relationships/image" Target="../media/image24.tiff"/><Relationship Id="rId7"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f"/><Relationship Id="rId9"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25.tiff"/></Relationships>
</file>

<file path=ppt/slides/_rels/slide16.xml.rels><?xml version="1.0" encoding="UTF-8" standalone="yes"?>
<Relationships xmlns="http://schemas.openxmlformats.org/package/2006/relationships"><Relationship Id="rId3" Type="http://schemas.openxmlformats.org/officeDocument/2006/relationships/image" Target="../media/image7.tiff"/><Relationship Id="rId7" Type="http://schemas.openxmlformats.org/officeDocument/2006/relationships/image" Target="../media/image3.tiff"/><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7.tiff"/><Relationship Id="rId5" Type="http://schemas.openxmlformats.org/officeDocument/2006/relationships/image" Target="../media/image26.tiff"/><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9.tif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31.tiff"/><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tiff"/><Relationship Id="rId18" Type="http://schemas.openxmlformats.org/officeDocument/2006/relationships/image" Target="../media/image47.jpeg"/><Relationship Id="rId3" Type="http://schemas.openxmlformats.org/officeDocument/2006/relationships/image" Target="../media/image32.jpeg"/><Relationship Id="rId7" Type="http://schemas.openxmlformats.org/officeDocument/2006/relationships/image" Target="../media/image36.png"/><Relationship Id="rId12" Type="http://schemas.openxmlformats.org/officeDocument/2006/relationships/image" Target="../media/image41.tiff"/><Relationship Id="rId17" Type="http://schemas.openxmlformats.org/officeDocument/2006/relationships/image" Target="../media/image46.jpeg"/><Relationship Id="rId2" Type="http://schemas.openxmlformats.org/officeDocument/2006/relationships/notesSlide" Target="../notesSlides/notesSlide18.xml"/><Relationship Id="rId16" Type="http://schemas.openxmlformats.org/officeDocument/2006/relationships/image" Target="../media/image45.png"/><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40.jpe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50.tiff"/><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1.xml"/><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59.jpeg"/><Relationship Id="rId13" Type="http://schemas.openxmlformats.org/officeDocument/2006/relationships/image" Target="../media/image64.jpeg"/><Relationship Id="rId18" Type="http://schemas.openxmlformats.org/officeDocument/2006/relationships/image" Target="../media/image69.jpeg"/><Relationship Id="rId26" Type="http://schemas.openxmlformats.org/officeDocument/2006/relationships/image" Target="../media/image77.jpeg"/><Relationship Id="rId3" Type="http://schemas.openxmlformats.org/officeDocument/2006/relationships/image" Target="../media/image54.jpeg"/><Relationship Id="rId21" Type="http://schemas.openxmlformats.org/officeDocument/2006/relationships/image" Target="../media/image72.jpeg"/><Relationship Id="rId7" Type="http://schemas.openxmlformats.org/officeDocument/2006/relationships/image" Target="../media/image58.jpeg"/><Relationship Id="rId12" Type="http://schemas.openxmlformats.org/officeDocument/2006/relationships/image" Target="../media/image63.jpeg"/><Relationship Id="rId17" Type="http://schemas.openxmlformats.org/officeDocument/2006/relationships/image" Target="../media/image68.jpeg"/><Relationship Id="rId25" Type="http://schemas.openxmlformats.org/officeDocument/2006/relationships/image" Target="../media/image76.jpeg"/><Relationship Id="rId2" Type="http://schemas.openxmlformats.org/officeDocument/2006/relationships/notesSlide" Target="../notesSlides/notesSlide20.xml"/><Relationship Id="rId16" Type="http://schemas.openxmlformats.org/officeDocument/2006/relationships/image" Target="../media/image67.jpeg"/><Relationship Id="rId20" Type="http://schemas.openxmlformats.org/officeDocument/2006/relationships/image" Target="../media/image71.jpeg"/><Relationship Id="rId29" Type="http://schemas.openxmlformats.org/officeDocument/2006/relationships/image" Target="../media/image80.png"/><Relationship Id="rId1" Type="http://schemas.openxmlformats.org/officeDocument/2006/relationships/slideLayout" Target="../slideLayouts/slideLayout1.xml"/><Relationship Id="rId6" Type="http://schemas.openxmlformats.org/officeDocument/2006/relationships/image" Target="../media/image57.jpeg"/><Relationship Id="rId11" Type="http://schemas.openxmlformats.org/officeDocument/2006/relationships/image" Target="../media/image62.jpeg"/><Relationship Id="rId24" Type="http://schemas.openxmlformats.org/officeDocument/2006/relationships/image" Target="../media/image75.jpeg"/><Relationship Id="rId5" Type="http://schemas.openxmlformats.org/officeDocument/2006/relationships/image" Target="../media/image56.jpeg"/><Relationship Id="rId15" Type="http://schemas.openxmlformats.org/officeDocument/2006/relationships/image" Target="../media/image66.jpeg"/><Relationship Id="rId23" Type="http://schemas.openxmlformats.org/officeDocument/2006/relationships/image" Target="../media/image74.jpeg"/><Relationship Id="rId28" Type="http://schemas.openxmlformats.org/officeDocument/2006/relationships/image" Target="../media/image79.jpeg"/><Relationship Id="rId10" Type="http://schemas.openxmlformats.org/officeDocument/2006/relationships/image" Target="../media/image61.jpeg"/><Relationship Id="rId19" Type="http://schemas.openxmlformats.org/officeDocument/2006/relationships/image" Target="../media/image70.jpeg"/><Relationship Id="rId4" Type="http://schemas.openxmlformats.org/officeDocument/2006/relationships/image" Target="../media/image55.jpeg"/><Relationship Id="rId9" Type="http://schemas.openxmlformats.org/officeDocument/2006/relationships/image" Target="../media/image60.jpeg"/><Relationship Id="rId14" Type="http://schemas.openxmlformats.org/officeDocument/2006/relationships/image" Target="../media/image65.jpeg"/><Relationship Id="rId22" Type="http://schemas.openxmlformats.org/officeDocument/2006/relationships/image" Target="../media/image73.jpeg"/><Relationship Id="rId27"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 Id="rId5" Type="http://schemas.openxmlformats.org/officeDocument/2006/relationships/image" Target="../media/image31.tiff"/><Relationship Id="rId4" Type="http://schemas.openxmlformats.org/officeDocument/2006/relationships/image" Target="../media/image8.tiff"/></Relationships>
</file>

<file path=ppt/slides/_rels/slide2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86.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g"/><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81.png"/></Relationships>
</file>

<file path=ppt/slides/_rels/slide3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103.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7.png"/></Relationships>
</file>

<file path=ppt/slides/_rels/slide4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12.png"/></Relationships>
</file>

<file path=ppt/slides/_rels/slide4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3.tiff"/><Relationship Id="rId7"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5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12.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f"/></Relationships>
</file>

<file path=ppt/slides/_rels/slide6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tiff"/><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40.jp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126.png"/></Relationships>
</file>

<file path=ppt/slides/_rels/slide7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tiff"/><Relationship Id="rId5" Type="http://schemas.openxmlformats.org/officeDocument/2006/relationships/image" Target="../media/image15.tiff"/><Relationship Id="rId4" Type="http://schemas.openxmlformats.org/officeDocument/2006/relationships/image" Target="../media/image14.tiff"/></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AC7CB44B-6A23-445B-887E-C432783D60A2}"/>
              </a:ext>
            </a:extLst>
          </p:cNvPr>
          <p:cNvSpPr>
            <a:spLocks noGrp="1"/>
          </p:cNvSpPr>
          <p:nvPr>
            <p:ph idx="1"/>
          </p:nvPr>
        </p:nvSpPr>
        <p:spPr>
          <a:xfrm>
            <a:off x="672505" y="1469203"/>
            <a:ext cx="10969943" cy="5058025"/>
          </a:xfrm>
        </p:spPr>
        <p:txBody>
          <a:bodyPr>
            <a:normAutofit lnSpcReduction="10000"/>
          </a:bodyPr>
          <a:lstStyle/>
          <a:p>
            <a:r>
              <a:rPr lang="en-US" sz="2800">
                <a:solidFill>
                  <a:schemeClr val="tx1">
                    <a:lumMod val="65000"/>
                    <a:lumOff val="35000"/>
                  </a:schemeClr>
                </a:solidFill>
              </a:rPr>
              <a:t>See notes for each of the slides in the </a:t>
            </a:r>
            <a:r>
              <a:rPr lang="en-US" sz="2800">
                <a:solidFill>
                  <a:srgbClr val="0070C0"/>
                </a:solidFill>
              </a:rPr>
              <a:t>NOTES VIEW</a:t>
            </a:r>
            <a:r>
              <a:rPr lang="en-US" sz="2800"/>
              <a:t>.</a:t>
            </a:r>
          </a:p>
          <a:p>
            <a:r>
              <a:rPr lang="en-US" sz="2800">
                <a:solidFill>
                  <a:schemeClr val="tx1">
                    <a:lumMod val="65000"/>
                    <a:lumOff val="35000"/>
                  </a:schemeClr>
                </a:solidFill>
              </a:rPr>
              <a:t>This material is divided into sections. Use only what is </a:t>
            </a:r>
            <a:r>
              <a:rPr lang="en-US" sz="2800">
                <a:solidFill>
                  <a:srgbClr val="0070C0"/>
                </a:solidFill>
              </a:rPr>
              <a:t>appropriate for the location of your presentation</a:t>
            </a:r>
            <a:r>
              <a:rPr lang="en-US" sz="2800"/>
              <a:t>.</a:t>
            </a:r>
          </a:p>
          <a:p>
            <a:r>
              <a:rPr lang="en-US" sz="2800">
                <a:solidFill>
                  <a:schemeClr val="tx1">
                    <a:lumMod val="65000"/>
                    <a:lumOff val="35000"/>
                  </a:schemeClr>
                </a:solidFill>
              </a:rPr>
              <a:t>If needed you should </a:t>
            </a:r>
            <a:r>
              <a:rPr lang="en-US" sz="2800">
                <a:solidFill>
                  <a:srgbClr val="0070C0"/>
                </a:solidFill>
              </a:rPr>
              <a:t>TRANSLATE from English to your local language</a:t>
            </a:r>
            <a:r>
              <a:rPr lang="en-US" sz="2800"/>
              <a:t>.</a:t>
            </a:r>
          </a:p>
          <a:p>
            <a:r>
              <a:rPr lang="en-US" sz="2800">
                <a:solidFill>
                  <a:schemeClr val="tx1">
                    <a:lumMod val="65000"/>
                    <a:lumOff val="35000"/>
                  </a:schemeClr>
                </a:solidFill>
              </a:rPr>
              <a:t>We want you to </a:t>
            </a:r>
            <a:r>
              <a:rPr lang="en-US" sz="2800">
                <a:solidFill>
                  <a:srgbClr val="0070C0"/>
                </a:solidFill>
              </a:rPr>
              <a:t>ADD YOUR OWN CASES </a:t>
            </a:r>
            <a:r>
              <a:rPr lang="en-US" sz="2800">
                <a:solidFill>
                  <a:schemeClr val="tx1">
                    <a:lumMod val="65000"/>
                    <a:lumOff val="35000"/>
                  </a:schemeClr>
                </a:solidFill>
              </a:rPr>
              <a:t>where appropriate.</a:t>
            </a:r>
          </a:p>
          <a:p>
            <a:r>
              <a:rPr lang="en-US" sz="2800">
                <a:solidFill>
                  <a:schemeClr val="tx1">
                    <a:lumMod val="65000"/>
                    <a:lumOff val="35000"/>
                  </a:schemeClr>
                </a:solidFill>
              </a:rPr>
              <a:t>Where official directions are offered, you</a:t>
            </a:r>
            <a:r>
              <a:rPr lang="en-US" sz="2800"/>
              <a:t> </a:t>
            </a:r>
            <a:r>
              <a:rPr lang="en-US" sz="2800">
                <a:solidFill>
                  <a:srgbClr val="0070C0"/>
                </a:solidFill>
              </a:rPr>
              <a:t>must follow the manufacturer instructions (ON LABEL USAGE ONLY)</a:t>
            </a:r>
            <a:r>
              <a:rPr lang="en-US" sz="2800"/>
              <a:t>. </a:t>
            </a:r>
          </a:p>
          <a:p>
            <a:r>
              <a:rPr lang="en-US">
                <a:solidFill>
                  <a:schemeClr val="tx1">
                    <a:lumMod val="65000"/>
                    <a:lumOff val="35000"/>
                  </a:schemeClr>
                </a:solidFill>
              </a:rPr>
              <a:t>All materials are property of Dentsply Sirona or their original copyright holders. </a:t>
            </a:r>
          </a:p>
          <a:p>
            <a:r>
              <a:rPr lang="en-US">
                <a:solidFill>
                  <a:schemeClr val="tx1">
                    <a:lumMod val="65000"/>
                    <a:lumOff val="35000"/>
                  </a:schemeClr>
                </a:solidFill>
              </a:rPr>
              <a:t>Please </a:t>
            </a:r>
            <a:r>
              <a:rPr lang="en-US">
                <a:solidFill>
                  <a:schemeClr val="accent1"/>
                </a:solidFill>
              </a:rPr>
              <a:t>DO NOT PUBLISH</a:t>
            </a:r>
            <a:r>
              <a:rPr lang="en-US"/>
              <a:t> </a:t>
            </a:r>
            <a:r>
              <a:rPr lang="en-US">
                <a:solidFill>
                  <a:schemeClr val="tx1">
                    <a:lumMod val="65000"/>
                    <a:lumOff val="35000"/>
                  </a:schemeClr>
                </a:solidFill>
              </a:rPr>
              <a:t>or transfer any slides, images or videos to any other person, institution or company</a:t>
            </a:r>
            <a:r>
              <a:rPr lang="en-US" sz="2800">
                <a:solidFill>
                  <a:schemeClr val="tx1">
                    <a:lumMod val="65000"/>
                    <a:lumOff val="35000"/>
                  </a:schemeClr>
                </a:solidFill>
              </a:rPr>
              <a:t>.</a:t>
            </a:r>
          </a:p>
        </p:txBody>
      </p:sp>
      <p:sp>
        <p:nvSpPr>
          <p:cNvPr id="5" name="Title 1">
            <a:extLst>
              <a:ext uri="{FF2B5EF4-FFF2-40B4-BE49-F238E27FC236}">
                <a16:creationId xmlns:a16="http://schemas.microsoft.com/office/drawing/2014/main" id="{63F55165-8B46-4285-92F3-67B470505F2A}"/>
              </a:ext>
            </a:extLst>
          </p:cNvPr>
          <p:cNvSpPr txBox="1">
            <a:spLocks/>
          </p:cNvSpPr>
          <p:nvPr/>
        </p:nvSpPr>
        <p:spPr>
          <a:xfrm>
            <a:off x="342900" y="246063"/>
            <a:ext cx="9144000" cy="14303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4800">
                <a:solidFill>
                  <a:schemeClr val="tx1">
                    <a:lumMod val="65000"/>
                    <a:lumOff val="35000"/>
                  </a:schemeClr>
                </a:solidFill>
                <a:latin typeface="Arial" panose="020B0604020202020204" pitchFamily="34" charset="0"/>
                <a:cs typeface="Arial" panose="020B0604020202020204" pitchFamily="34" charset="0"/>
              </a:rPr>
              <a:t>Speaker </a:t>
            </a:r>
            <a:r>
              <a:rPr lang="sv-SE" sz="4800" err="1">
                <a:solidFill>
                  <a:schemeClr val="tx1">
                    <a:lumMod val="65000"/>
                    <a:lumOff val="35000"/>
                  </a:schemeClr>
                </a:solidFill>
                <a:latin typeface="Arial" panose="020B0604020202020204" pitchFamily="34" charset="0"/>
                <a:cs typeface="Arial" panose="020B0604020202020204" pitchFamily="34" charset="0"/>
              </a:rPr>
              <a:t>slide</a:t>
            </a:r>
            <a:r>
              <a:rPr lang="sv-SE" sz="4800">
                <a:solidFill>
                  <a:schemeClr val="tx1">
                    <a:lumMod val="65000"/>
                    <a:lumOff val="35000"/>
                  </a:schemeClr>
                </a:solidFill>
                <a:latin typeface="Arial" panose="020B0604020202020204" pitchFamily="34" charset="0"/>
                <a:cs typeface="Arial" panose="020B0604020202020204" pitchFamily="34" charset="0"/>
              </a:rPr>
              <a:t> </a:t>
            </a:r>
            <a:r>
              <a:rPr lang="sv-SE" sz="4800" err="1">
                <a:solidFill>
                  <a:schemeClr val="tx1">
                    <a:lumMod val="65000"/>
                    <a:lumOff val="35000"/>
                  </a:schemeClr>
                </a:solidFill>
                <a:latin typeface="Arial" panose="020B0604020202020204" pitchFamily="34" charset="0"/>
                <a:cs typeface="Arial" panose="020B0604020202020204" pitchFamily="34" charset="0"/>
              </a:rPr>
              <a:t>deck</a:t>
            </a:r>
            <a:br>
              <a:rPr lang="sv-SE" sz="4800">
                <a:solidFill>
                  <a:schemeClr val="tx1">
                    <a:lumMod val="65000"/>
                    <a:lumOff val="35000"/>
                  </a:schemeClr>
                </a:solidFill>
                <a:latin typeface="Arial" panose="020B0604020202020204" pitchFamily="34" charset="0"/>
                <a:cs typeface="Arial" panose="020B0604020202020204" pitchFamily="34" charset="0"/>
              </a:rPr>
            </a:b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03302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5">
            <a:extLst>
              <a:ext uri="{FF2B5EF4-FFF2-40B4-BE49-F238E27FC236}">
                <a16:creationId xmlns:a16="http://schemas.microsoft.com/office/drawing/2014/main" id="{4DE3C2D9-57F6-4F7C-99CA-DCEE8B9EBCC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899" y="246063"/>
            <a:ext cx="11116917" cy="1430337"/>
          </a:xfrm>
        </p:spPr>
        <p:txBody>
          <a:bodyPr>
            <a:normAutofit fontScale="90000"/>
          </a:bodyPr>
          <a:lstStyle/>
          <a:p>
            <a:pPr algn="l"/>
            <a:r>
              <a:rPr lang="sv-SE" sz="5400">
                <a:solidFill>
                  <a:schemeClr val="tx1">
                    <a:lumMod val="65000"/>
                    <a:lumOff val="35000"/>
                  </a:schemeClr>
                </a:solidFill>
                <a:latin typeface="Arial" panose="020B0604020202020204" pitchFamily="34" charset="0"/>
                <a:cs typeface="Arial" panose="020B0604020202020204" pitchFamily="34" charset="0"/>
              </a:rPr>
              <a:t>Lasting bone care</a:t>
            </a:r>
            <a:br>
              <a:rPr lang="sv-SE" sz="4800">
                <a:solidFill>
                  <a:schemeClr val="tx1">
                    <a:lumMod val="65000"/>
                    <a:lumOff val="35000"/>
                  </a:schemeClr>
                </a:solidFill>
                <a:latin typeface="Arial" panose="020B0604020202020204" pitchFamily="34" charset="0"/>
                <a:cs typeface="Arial" panose="020B0604020202020204" pitchFamily="34" charset="0"/>
              </a:rPr>
            </a:br>
            <a:r>
              <a:rPr lang="sv-SE" sz="2900">
                <a:solidFill>
                  <a:schemeClr val="tx1">
                    <a:lumMod val="65000"/>
                    <a:lumOff val="35000"/>
                  </a:schemeClr>
                </a:solidFill>
                <a:latin typeface="Arial" panose="020B0604020202020204" pitchFamily="34" charset="0"/>
                <a:cs typeface="Arial" panose="020B0604020202020204" pitchFamily="34" charset="0"/>
              </a:rPr>
              <a:t>Features backed by science, p</a:t>
            </a:r>
            <a:r>
              <a:rPr lang="en-US" sz="2900" err="1">
                <a:solidFill>
                  <a:schemeClr val="tx1">
                    <a:lumMod val="65000"/>
                    <a:lumOff val="35000"/>
                  </a:schemeClr>
                </a:solidFill>
                <a:latin typeface="Arial" panose="020B0604020202020204" pitchFamily="34" charset="0"/>
                <a:cs typeface="Arial" panose="020B0604020202020204" pitchFamily="34" charset="0"/>
              </a:rPr>
              <a:t>roven</a:t>
            </a:r>
            <a:r>
              <a:rPr lang="en-US" sz="2900">
                <a:solidFill>
                  <a:schemeClr val="tx1">
                    <a:lumMod val="65000"/>
                    <a:lumOff val="35000"/>
                  </a:schemeClr>
                </a:solidFill>
                <a:latin typeface="Arial" panose="020B0604020202020204" pitchFamily="34" charset="0"/>
                <a:cs typeface="Arial" panose="020B0604020202020204" pitchFamily="34" charset="0"/>
              </a:rPr>
              <a:t> from Astra Tech Implant System EV</a:t>
            </a:r>
            <a:endParaRPr lang="sv-SE" sz="290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Rectangle 24">
            <a:extLst>
              <a:ext uri="{FF2B5EF4-FFF2-40B4-BE49-F238E27FC236}">
                <a16:creationId xmlns:a16="http://schemas.microsoft.com/office/drawing/2014/main" id="{E9F144B8-C21F-4718-9F3E-DA260F6DD233}"/>
              </a:ext>
            </a:extLst>
          </p:cNvPr>
          <p:cNvSpPr/>
          <p:nvPr/>
        </p:nvSpPr>
        <p:spPr>
          <a:xfrm>
            <a:off x="10656177" y="15498"/>
            <a:ext cx="1535823" cy="7904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Lasting bone care</a:t>
            </a:r>
          </a:p>
        </p:txBody>
      </p:sp>
      <p:grpSp>
        <p:nvGrpSpPr>
          <p:cNvPr id="2" name="Group 1">
            <a:extLst>
              <a:ext uri="{FF2B5EF4-FFF2-40B4-BE49-F238E27FC236}">
                <a16:creationId xmlns:a16="http://schemas.microsoft.com/office/drawing/2014/main" id="{F3429A7F-C212-4BA7-B565-20E20AE581AF}"/>
              </a:ext>
            </a:extLst>
          </p:cNvPr>
          <p:cNvGrpSpPr/>
          <p:nvPr/>
        </p:nvGrpSpPr>
        <p:grpSpPr>
          <a:xfrm>
            <a:off x="1422973" y="1337332"/>
            <a:ext cx="9346054" cy="5955912"/>
            <a:chOff x="1534279" y="719324"/>
            <a:chExt cx="9346054" cy="5955912"/>
          </a:xfrm>
        </p:grpSpPr>
        <p:grpSp>
          <p:nvGrpSpPr>
            <p:cNvPr id="26" name="Group 25">
              <a:extLst>
                <a:ext uri="{FF2B5EF4-FFF2-40B4-BE49-F238E27FC236}">
                  <a16:creationId xmlns:a16="http://schemas.microsoft.com/office/drawing/2014/main" id="{3A3E1EE5-4283-4A3A-8A66-4DB7B22FB291}"/>
                </a:ext>
              </a:extLst>
            </p:cNvPr>
            <p:cNvGrpSpPr/>
            <p:nvPr/>
          </p:nvGrpSpPr>
          <p:grpSpPr>
            <a:xfrm>
              <a:off x="1534279" y="719324"/>
              <a:ext cx="9245640" cy="5955912"/>
              <a:chOff x="1471701" y="643816"/>
              <a:chExt cx="9245640" cy="5955912"/>
            </a:xfrm>
          </p:grpSpPr>
          <p:pic>
            <p:nvPicPr>
              <p:cNvPr id="27" name="Picture 26" descr="A picture containing white, dark, light&#10;&#10;Description automatically generated">
                <a:extLst>
                  <a:ext uri="{FF2B5EF4-FFF2-40B4-BE49-F238E27FC236}">
                    <a16:creationId xmlns:a16="http://schemas.microsoft.com/office/drawing/2014/main" id="{A7F33610-8E17-465F-A2DA-AAAEADC1DB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818" y="643816"/>
                <a:ext cx="5955912" cy="5955912"/>
              </a:xfrm>
              <a:prstGeom prst="rect">
                <a:avLst/>
              </a:prstGeom>
            </p:spPr>
          </p:pic>
          <p:pic>
            <p:nvPicPr>
              <p:cNvPr id="28" name="Bildobjekt 9">
                <a:extLst>
                  <a:ext uri="{FF2B5EF4-FFF2-40B4-BE49-F238E27FC236}">
                    <a16:creationId xmlns:a16="http://schemas.microsoft.com/office/drawing/2014/main" id="{FC244357-870B-4F4E-A34A-6543EEB84B46}"/>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473664" y="4165255"/>
                <a:ext cx="1572495" cy="1568400"/>
              </a:xfrm>
              <a:prstGeom prst="ellipse">
                <a:avLst/>
              </a:prstGeom>
              <a:ln w="6350">
                <a:solidFill>
                  <a:schemeClr val="tx2"/>
                </a:solidFill>
              </a:ln>
            </p:spPr>
          </p:pic>
          <p:cxnSp>
            <p:nvCxnSpPr>
              <p:cNvPr id="29" name="Vinklad  12">
                <a:extLst>
                  <a:ext uri="{FF2B5EF4-FFF2-40B4-BE49-F238E27FC236}">
                    <a16:creationId xmlns:a16="http://schemas.microsoft.com/office/drawing/2014/main" id="{0EE5B36D-AE18-47F6-8DD7-390749D64ADC}"/>
                  </a:ext>
                </a:extLst>
              </p:cNvPr>
              <p:cNvCxnSpPr>
                <a:cxnSpLocks/>
                <a:stCxn id="28" idx="6"/>
                <a:endCxn id="39" idx="2"/>
              </p:cNvCxnSpPr>
              <p:nvPr/>
            </p:nvCxnSpPr>
            <p:spPr>
              <a:xfrm flipV="1">
                <a:off x="3046159" y="4506439"/>
                <a:ext cx="2887200" cy="443016"/>
              </a:xfrm>
              <a:prstGeom prst="bentConnector3">
                <a:avLst>
                  <a:gd name="adj1" fmla="val 75956"/>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Rektangel 23">
                <a:extLst>
                  <a:ext uri="{FF2B5EF4-FFF2-40B4-BE49-F238E27FC236}">
                    <a16:creationId xmlns:a16="http://schemas.microsoft.com/office/drawing/2014/main" id="{A11E1B93-DF94-4A68-A51F-C29729BD3A35}"/>
                  </a:ext>
                </a:extLst>
              </p:cNvPr>
              <p:cNvSpPr/>
              <p:nvPr/>
            </p:nvSpPr>
            <p:spPr>
              <a:xfrm>
                <a:off x="3127473" y="4165255"/>
                <a:ext cx="1852223"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a:ea typeface="+mn-ea"/>
                    <a:cs typeface="+mn-cs"/>
                  </a:rPr>
                  <a:t>OsseoSpeed </a:t>
                </a:r>
                <a:r>
                  <a:rPr kumimoji="0" lang="en-US" sz="1200" b="0" i="0" u="none" strike="noStrike" kern="1200" cap="none" spc="0" normalizeH="0" baseline="0" noProof="0">
                    <a:ln>
                      <a:noFill/>
                    </a:ln>
                    <a:solidFill>
                      <a:schemeClr val="tx2"/>
                    </a:solidFill>
                    <a:effectLst/>
                    <a:uLnTx/>
                    <a:uFillTx/>
                    <a:latin typeface="Arial"/>
                    <a:ea typeface="+mn-ea"/>
                    <a:cs typeface="+mn-cs"/>
                  </a:rPr>
                  <a:t>stimulates early bone healing and osseointegration</a:t>
                </a:r>
              </a:p>
            </p:txBody>
          </p:sp>
          <p:sp>
            <p:nvSpPr>
              <p:cNvPr id="31" name="Rektangel 25">
                <a:extLst>
                  <a:ext uri="{FF2B5EF4-FFF2-40B4-BE49-F238E27FC236}">
                    <a16:creationId xmlns:a16="http://schemas.microsoft.com/office/drawing/2014/main" id="{ABC5E896-D88F-4FC0-936D-E199584B48FC}"/>
                  </a:ext>
                </a:extLst>
              </p:cNvPr>
              <p:cNvSpPr/>
              <p:nvPr/>
            </p:nvSpPr>
            <p:spPr>
              <a:xfrm>
                <a:off x="7373137" y="2542601"/>
                <a:ext cx="213749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a:ea typeface="+mn-ea"/>
                    <a:cs typeface="+mn-cs"/>
                  </a:rPr>
                  <a:t>EV Connection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2"/>
                    </a:solidFill>
                    <a:latin typeface="Arial"/>
                  </a:rPr>
                  <a:t>for a stable fit</a:t>
                </a:r>
              </a:p>
            </p:txBody>
          </p:sp>
          <p:sp>
            <p:nvSpPr>
              <p:cNvPr id="32" name="Rektangel 26">
                <a:extLst>
                  <a:ext uri="{FF2B5EF4-FFF2-40B4-BE49-F238E27FC236}">
                    <a16:creationId xmlns:a16="http://schemas.microsoft.com/office/drawing/2014/main" id="{D86C21D0-AAC4-41E6-9AA3-15DC5F280C22}"/>
                  </a:ext>
                </a:extLst>
              </p:cNvPr>
              <p:cNvSpPr/>
              <p:nvPr/>
            </p:nvSpPr>
            <p:spPr>
              <a:xfrm>
                <a:off x="3146107" y="2308192"/>
                <a:ext cx="157249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a:ea typeface="+mn-ea"/>
                    <a:cs typeface="+mn-cs"/>
                  </a:rPr>
                  <a:t>MicroThread </a:t>
                </a:r>
                <a:r>
                  <a:rPr kumimoji="0" lang="en-US" sz="1200" b="0" i="0" u="none" strike="noStrike" kern="1200" cap="none" spc="0" normalizeH="0" baseline="0" noProof="0">
                    <a:ln>
                      <a:noFill/>
                    </a:ln>
                    <a:solidFill>
                      <a:schemeClr val="tx2"/>
                    </a:solidFill>
                    <a:effectLst/>
                    <a:uLnTx/>
                    <a:uFillTx/>
                    <a:latin typeface="Arial"/>
                    <a:ea typeface="+mn-ea"/>
                    <a:cs typeface="+mn-cs"/>
                  </a:rPr>
                  <a:t>for long-term marginal bone maintenance</a:t>
                </a:r>
              </a:p>
            </p:txBody>
          </p:sp>
          <p:pic>
            <p:nvPicPr>
              <p:cNvPr id="33" name="Bildobjekt 32">
                <a:extLst>
                  <a:ext uri="{FF2B5EF4-FFF2-40B4-BE49-F238E27FC236}">
                    <a16:creationId xmlns:a16="http://schemas.microsoft.com/office/drawing/2014/main" id="{F7FDD834-8D23-476E-8805-6835CDFF5141}"/>
                  </a:ext>
                </a:extLst>
              </p:cNvPr>
              <p:cNvPicPr>
                <a:picLocks noChangeAspect="1"/>
              </p:cNvPicPr>
              <p:nvPr/>
            </p:nvPicPr>
            <p:blipFill rotWithShape="1">
              <a:blip r:embed="rId6">
                <a:extLst>
                  <a:ext uri="{28A0092B-C50C-407E-A947-70E740481C1C}">
                    <a14:useLocalDpi xmlns:a14="http://schemas.microsoft.com/office/drawing/2010/main" val="0"/>
                  </a:ext>
                </a:extLst>
              </a:blip>
              <a:srcRect l="872" t="1184" r="1347" b="1289"/>
              <a:stretch/>
            </p:blipFill>
            <p:spPr>
              <a:xfrm>
                <a:off x="1471701" y="2255724"/>
                <a:ext cx="1572496" cy="1568401"/>
              </a:xfrm>
              <a:prstGeom prst="ellipse">
                <a:avLst/>
              </a:prstGeom>
              <a:ln w="6350">
                <a:solidFill>
                  <a:schemeClr val="tx2"/>
                </a:solidFill>
              </a:ln>
            </p:spPr>
          </p:pic>
          <p:cxnSp>
            <p:nvCxnSpPr>
              <p:cNvPr id="34" name="Vinklad  34">
                <a:extLst>
                  <a:ext uri="{FF2B5EF4-FFF2-40B4-BE49-F238E27FC236}">
                    <a16:creationId xmlns:a16="http://schemas.microsoft.com/office/drawing/2014/main" id="{5EE6DDA4-1DE8-452C-9696-8818605EA7A4}"/>
                  </a:ext>
                </a:extLst>
              </p:cNvPr>
              <p:cNvCxnSpPr>
                <a:cxnSpLocks/>
                <a:stCxn id="33" idx="6"/>
                <a:endCxn id="40" idx="2"/>
              </p:cNvCxnSpPr>
              <p:nvPr/>
            </p:nvCxnSpPr>
            <p:spPr>
              <a:xfrm>
                <a:off x="3044197" y="3039925"/>
                <a:ext cx="2748230" cy="443393"/>
              </a:xfrm>
              <a:prstGeom prst="bentConnector3">
                <a:avLst>
                  <a:gd name="adj1" fmla="val 79270"/>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35" name="Bildobjekt 38">
                <a:extLst>
                  <a:ext uri="{FF2B5EF4-FFF2-40B4-BE49-F238E27FC236}">
                    <a16:creationId xmlns:a16="http://schemas.microsoft.com/office/drawing/2014/main" id="{4C2E3493-5B83-4BCC-8287-A99C64B5008A}"/>
                  </a:ext>
                </a:extLst>
              </p:cNvPr>
              <p:cNvPicPr>
                <a:picLocks noChangeAspect="1"/>
              </p:cNvPicPr>
              <p:nvPr/>
            </p:nvPicPr>
            <p:blipFill>
              <a:blip r:embed="rId7">
                <a:extLst>
                  <a:ext uri="{28A0092B-C50C-407E-A947-70E740481C1C}">
                    <a14:useLocalDpi xmlns:a14="http://schemas.microsoft.com/office/drawing/2010/main" val="0"/>
                  </a:ext>
                </a:extLst>
              </a:blip>
              <a:srcRect t="130" b="130"/>
              <a:stretch/>
            </p:blipFill>
            <p:spPr>
              <a:xfrm>
                <a:off x="9144846" y="1758401"/>
                <a:ext cx="1572495" cy="1568400"/>
              </a:xfrm>
              <a:prstGeom prst="ellipse">
                <a:avLst/>
              </a:prstGeom>
              <a:ln w="6350">
                <a:solidFill>
                  <a:schemeClr val="tx2"/>
                </a:solidFill>
              </a:ln>
            </p:spPr>
          </p:pic>
          <p:sp>
            <p:nvSpPr>
              <p:cNvPr id="36" name="Ellips 60">
                <a:extLst>
                  <a:ext uri="{FF2B5EF4-FFF2-40B4-BE49-F238E27FC236}">
                    <a16:creationId xmlns:a16="http://schemas.microsoft.com/office/drawing/2014/main" id="{8710B5B9-D4E6-4D09-A687-73B7788E974C}"/>
                  </a:ext>
                </a:extLst>
              </p:cNvPr>
              <p:cNvSpPr/>
              <p:nvPr/>
            </p:nvSpPr>
            <p:spPr>
              <a:xfrm>
                <a:off x="6332714" y="3163251"/>
                <a:ext cx="202383" cy="202383"/>
              </a:xfrm>
              <a:prstGeom prst="ellipse">
                <a:avLst/>
              </a:prstGeom>
              <a:solidFill>
                <a:schemeClr val="bg1">
                  <a:alpha val="41652"/>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37" name="Vinklad  61">
                <a:extLst>
                  <a:ext uri="{FF2B5EF4-FFF2-40B4-BE49-F238E27FC236}">
                    <a16:creationId xmlns:a16="http://schemas.microsoft.com/office/drawing/2014/main" id="{84AEBBFD-44A6-4107-8A57-6B1378F4C0CA}"/>
                  </a:ext>
                </a:extLst>
              </p:cNvPr>
              <p:cNvCxnSpPr>
                <a:cxnSpLocks/>
                <a:stCxn id="35" idx="3"/>
                <a:endCxn id="36" idx="6"/>
              </p:cNvCxnSpPr>
              <p:nvPr/>
            </p:nvCxnSpPr>
            <p:spPr>
              <a:xfrm rot="5400000">
                <a:off x="7871451" y="1760760"/>
                <a:ext cx="167329" cy="2840036"/>
              </a:xfrm>
              <a:prstGeom prst="bentConnector4">
                <a:avLst>
                  <a:gd name="adj1" fmla="val 102462"/>
                  <a:gd name="adj2" fmla="val 5405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8" name="Ellips 30">
                <a:extLst>
                  <a:ext uri="{FF2B5EF4-FFF2-40B4-BE49-F238E27FC236}">
                    <a16:creationId xmlns:a16="http://schemas.microsoft.com/office/drawing/2014/main" id="{AEC87AAB-5EEF-4A93-86DC-F5CBF68FCB0D}"/>
                  </a:ext>
                </a:extLst>
              </p:cNvPr>
              <p:cNvSpPr/>
              <p:nvPr/>
            </p:nvSpPr>
            <p:spPr>
              <a:xfrm>
                <a:off x="5775184" y="5041413"/>
                <a:ext cx="202383" cy="202383"/>
              </a:xfrm>
              <a:prstGeom prst="ellipse">
                <a:avLst/>
              </a:prstGeom>
              <a:solidFill>
                <a:schemeClr val="bg1">
                  <a:alpha val="41652"/>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Ellips 35">
                <a:extLst>
                  <a:ext uri="{FF2B5EF4-FFF2-40B4-BE49-F238E27FC236}">
                    <a16:creationId xmlns:a16="http://schemas.microsoft.com/office/drawing/2014/main" id="{0E73CEC9-18AD-4072-9426-F74CE0757648}"/>
                  </a:ext>
                </a:extLst>
              </p:cNvPr>
              <p:cNvSpPr/>
              <p:nvPr/>
            </p:nvSpPr>
            <p:spPr>
              <a:xfrm>
                <a:off x="5933359" y="4405247"/>
                <a:ext cx="202383" cy="202383"/>
              </a:xfrm>
              <a:prstGeom prst="ellipse">
                <a:avLst/>
              </a:prstGeom>
              <a:solidFill>
                <a:schemeClr val="bg1">
                  <a:alpha val="41652"/>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0" name="Ellips 41">
                <a:extLst>
                  <a:ext uri="{FF2B5EF4-FFF2-40B4-BE49-F238E27FC236}">
                    <a16:creationId xmlns:a16="http://schemas.microsoft.com/office/drawing/2014/main" id="{C7F1ABC7-8E75-48B3-BF5D-601816C51EB7}"/>
                  </a:ext>
                </a:extLst>
              </p:cNvPr>
              <p:cNvSpPr/>
              <p:nvPr/>
            </p:nvSpPr>
            <p:spPr>
              <a:xfrm>
                <a:off x="5792427" y="3382126"/>
                <a:ext cx="202383" cy="202383"/>
              </a:xfrm>
              <a:prstGeom prst="ellipse">
                <a:avLst/>
              </a:prstGeom>
              <a:solidFill>
                <a:schemeClr val="bg1">
                  <a:alpha val="41652"/>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Rektangel 25">
                <a:extLst>
                  <a:ext uri="{FF2B5EF4-FFF2-40B4-BE49-F238E27FC236}">
                    <a16:creationId xmlns:a16="http://schemas.microsoft.com/office/drawing/2014/main" id="{1C4F18C5-25CB-4613-8C2E-4BAE11453D18}"/>
                  </a:ext>
                </a:extLst>
              </p:cNvPr>
              <p:cNvSpPr/>
              <p:nvPr/>
            </p:nvSpPr>
            <p:spPr>
              <a:xfrm>
                <a:off x="7508831" y="4208322"/>
                <a:ext cx="2137498"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tx2"/>
                    </a:solidFill>
                    <a:effectLst/>
                    <a:uLnTx/>
                    <a:uFillTx/>
                    <a:latin typeface="Arial"/>
                    <a:ea typeface="+mn-ea"/>
                    <a:cs typeface="+mn-cs"/>
                  </a:rPr>
                  <a:t>Progressive taper </a:t>
                </a:r>
                <a:br>
                  <a:rPr kumimoji="0" lang="en-US" sz="1200" b="1" i="0" u="none" strike="noStrike" kern="1200" cap="none" spc="0" normalizeH="0" baseline="0" noProof="0">
                    <a:ln>
                      <a:noFill/>
                    </a:ln>
                    <a:solidFill>
                      <a:schemeClr val="tx2"/>
                    </a:solidFill>
                    <a:effectLst/>
                    <a:uLnTx/>
                    <a:uFillTx/>
                    <a:latin typeface="Arial"/>
                    <a:ea typeface="+mn-ea"/>
                    <a:cs typeface="+mn-cs"/>
                  </a:rPr>
                </a:br>
                <a:r>
                  <a:rPr kumimoji="0" lang="en-US" sz="1200" b="1" i="0" u="none" strike="noStrike" kern="1200" cap="none" spc="0" normalizeH="0" baseline="0" noProof="0">
                    <a:ln>
                      <a:noFill/>
                    </a:ln>
                    <a:solidFill>
                      <a:schemeClr val="tx2"/>
                    </a:solidFill>
                    <a:effectLst/>
                    <a:uLnTx/>
                    <a:uFillTx/>
                    <a:latin typeface="Arial"/>
                    <a:ea typeface="+mn-ea"/>
                    <a:cs typeface="+mn-cs"/>
                  </a:rPr>
                  <a:t>and thread design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chemeClr val="tx2"/>
                  </a:solidFill>
                  <a:effectLst/>
                  <a:uLnTx/>
                  <a:uFillTx/>
                  <a:latin typeface="Arial"/>
                  <a:ea typeface="+mn-ea"/>
                  <a:cs typeface="+mn-cs"/>
                </a:endParaRPr>
              </a:p>
            </p:txBody>
          </p:sp>
          <p:cxnSp>
            <p:nvCxnSpPr>
              <p:cNvPr id="42" name="Vinklad  40">
                <a:extLst>
                  <a:ext uri="{FF2B5EF4-FFF2-40B4-BE49-F238E27FC236}">
                    <a16:creationId xmlns:a16="http://schemas.microsoft.com/office/drawing/2014/main" id="{2A29D33C-AB9F-4B60-A44A-567F1943FAE9}"/>
                  </a:ext>
                </a:extLst>
              </p:cNvPr>
              <p:cNvCxnSpPr>
                <a:cxnSpLocks/>
              </p:cNvCxnSpPr>
              <p:nvPr/>
            </p:nvCxnSpPr>
            <p:spPr>
              <a:xfrm rot="10800000" flipV="1">
                <a:off x="6033423" y="4727945"/>
                <a:ext cx="3477213" cy="425771"/>
              </a:xfrm>
              <a:prstGeom prst="bentConnector3">
                <a:avLst>
                  <a:gd name="adj1" fmla="val 64244"/>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43" name="Picture 42" descr="Icon&#10;&#10;Description automatically generated">
              <a:extLst>
                <a:ext uri="{FF2B5EF4-FFF2-40B4-BE49-F238E27FC236}">
                  <a16:creationId xmlns:a16="http://schemas.microsoft.com/office/drawing/2014/main" id="{47FBD5B8-8265-4D5C-8026-2BC8C1BCBD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95160" y="3834884"/>
              <a:ext cx="1585173" cy="1568399"/>
            </a:xfrm>
            <a:prstGeom prst="rect">
              <a:avLst/>
            </a:prstGeom>
          </p:spPr>
        </p:pic>
      </p:grpSp>
    </p:spTree>
    <p:extLst>
      <p:ext uri="{BB962C8B-B14F-4D97-AF65-F5344CB8AC3E}">
        <p14:creationId xmlns:p14="http://schemas.microsoft.com/office/powerpoint/2010/main" val="117467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5">
            <a:extLst>
              <a:ext uri="{FF2B5EF4-FFF2-40B4-BE49-F238E27FC236}">
                <a16:creationId xmlns:a16="http://schemas.microsoft.com/office/drawing/2014/main" id="{C2871252-A0BF-48C1-9883-0C37D1685D1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08126"/>
            <a:ext cx="12192000" cy="5349874"/>
          </a:xfrm>
          <a:prstGeom prst="rect">
            <a:avLst/>
          </a:prstGeom>
        </p:spPr>
      </p:pic>
      <p:pic>
        <p:nvPicPr>
          <p:cNvPr id="5" name="Picture 4" descr="A picture containing white, dark, light&#10;&#10;Description automatically generated">
            <a:extLst>
              <a:ext uri="{FF2B5EF4-FFF2-40B4-BE49-F238E27FC236}">
                <a16:creationId xmlns:a16="http://schemas.microsoft.com/office/drawing/2014/main" id="{B30F5514-B23B-40BD-B463-9DE85A6DFA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1793" y="1485900"/>
            <a:ext cx="5955912" cy="5955912"/>
          </a:xfrm>
          <a:prstGeom prst="rect">
            <a:avLst/>
          </a:prstGeom>
        </p:spPr>
      </p:pic>
      <p:pic>
        <p:nvPicPr>
          <p:cNvPr id="6" name="Bildobjekt 9">
            <a:extLst>
              <a:ext uri="{FF2B5EF4-FFF2-40B4-BE49-F238E27FC236}">
                <a16:creationId xmlns:a16="http://schemas.microsoft.com/office/drawing/2014/main" id="{91F0D174-505D-407C-947B-90AAEB26827C}"/>
              </a:ext>
            </a:extLst>
          </p:cNvPr>
          <p:cNvPicPr>
            <a:picLocks noChangeAspect="1"/>
          </p:cNvPicPr>
          <p:nvPr/>
        </p:nvPicPr>
        <p:blipFill rotWithShape="1">
          <a:blip r:embed="rId5">
            <a:extLst>
              <a:ext uri="{28A0092B-C50C-407E-A947-70E740481C1C}">
                <a14:useLocalDpi xmlns:a14="http://schemas.microsoft.com/office/drawing/2010/main" val="0"/>
              </a:ext>
            </a:extLst>
          </a:blip>
          <a:srcRect l="872" t="1184" r="1347" b="1289"/>
          <a:stretch/>
        </p:blipFill>
        <p:spPr>
          <a:xfrm>
            <a:off x="6697513" y="3250609"/>
            <a:ext cx="3171478" cy="3163219"/>
          </a:xfrm>
          <a:prstGeom prst="ellipse">
            <a:avLst/>
          </a:prstGeom>
          <a:ln>
            <a:solidFill>
              <a:schemeClr val="tx2"/>
            </a:solidFill>
          </a:ln>
        </p:spPr>
      </p:pic>
      <p:cxnSp>
        <p:nvCxnSpPr>
          <p:cNvPr id="7" name="Vinklad  12">
            <a:extLst>
              <a:ext uri="{FF2B5EF4-FFF2-40B4-BE49-F238E27FC236}">
                <a16:creationId xmlns:a16="http://schemas.microsoft.com/office/drawing/2014/main" id="{8B893DE8-7CC6-4DD2-AD11-A4C191EF9AA4}"/>
              </a:ext>
            </a:extLst>
          </p:cNvPr>
          <p:cNvCxnSpPr>
            <a:cxnSpLocks/>
            <a:stCxn id="6" idx="6"/>
          </p:cNvCxnSpPr>
          <p:nvPr/>
        </p:nvCxnSpPr>
        <p:spPr>
          <a:xfrm flipV="1">
            <a:off x="9868991" y="4298736"/>
            <a:ext cx="645547" cy="533483"/>
          </a:xfrm>
          <a:prstGeom prst="bentConnector3">
            <a:avLst>
              <a:gd name="adj1" fmla="val 41480"/>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Ellips 17">
            <a:extLst>
              <a:ext uri="{FF2B5EF4-FFF2-40B4-BE49-F238E27FC236}">
                <a16:creationId xmlns:a16="http://schemas.microsoft.com/office/drawing/2014/main" id="{B0E6DC5C-BCF8-4894-B4CE-8CAB2AC962AA}"/>
              </a:ext>
            </a:extLst>
          </p:cNvPr>
          <p:cNvSpPr/>
          <p:nvPr/>
        </p:nvSpPr>
        <p:spPr>
          <a:xfrm>
            <a:off x="10200761" y="4031995"/>
            <a:ext cx="549249" cy="533482"/>
          </a:xfrm>
          <a:prstGeom prst="ellipse">
            <a:avLst/>
          </a:prstGeom>
          <a:solidFill>
            <a:schemeClr val="bg1">
              <a:alpha val="41652"/>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err="1"/>
          </a:p>
        </p:txBody>
      </p:sp>
      <p:sp>
        <p:nvSpPr>
          <p:cNvPr id="9" name="Title 4">
            <a:extLst>
              <a:ext uri="{FF2B5EF4-FFF2-40B4-BE49-F238E27FC236}">
                <a16:creationId xmlns:a16="http://schemas.microsoft.com/office/drawing/2014/main" id="{B19A534C-1554-4CC6-B7DE-AD977D5312D8}"/>
              </a:ext>
            </a:extLst>
          </p:cNvPr>
          <p:cNvSpPr txBox="1">
            <a:spLocks/>
          </p:cNvSpPr>
          <p:nvPr/>
        </p:nvSpPr>
        <p:spPr>
          <a:xfrm>
            <a:off x="463181" y="1508126"/>
            <a:ext cx="11285821"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sv-SE"/>
          </a:p>
        </p:txBody>
      </p:sp>
      <p:sp>
        <p:nvSpPr>
          <p:cNvPr id="10" name="Content Placeholder 5">
            <a:extLst>
              <a:ext uri="{FF2B5EF4-FFF2-40B4-BE49-F238E27FC236}">
                <a16:creationId xmlns:a16="http://schemas.microsoft.com/office/drawing/2014/main" id="{2FBAA03A-612C-4C53-A2A7-C6C89B45994F}"/>
              </a:ext>
            </a:extLst>
          </p:cNvPr>
          <p:cNvSpPr txBox="1">
            <a:spLocks/>
          </p:cNvSpPr>
          <p:nvPr/>
        </p:nvSpPr>
        <p:spPr>
          <a:xfrm>
            <a:off x="463182" y="2230437"/>
            <a:ext cx="5408829" cy="408798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chemeClr val="tx1">
                    <a:lumMod val="65000"/>
                    <a:lumOff val="35000"/>
                  </a:schemeClr>
                </a:solidFill>
                <a:latin typeface="Arial" panose="020B0604020202020204" pitchFamily="34" charset="0"/>
                <a:cs typeface="Arial" panose="020B0604020202020204" pitchFamily="34" charset="0"/>
              </a:rPr>
              <a:t>Minute threads on implant neck delivers biomechanical bone stimulation and maintained marginal bone levels over the long term.</a:t>
            </a:r>
            <a:endParaRPr lang="en-US" sz="1400">
              <a:solidFill>
                <a:schemeClr val="tx1">
                  <a:lumMod val="65000"/>
                  <a:lumOff val="35000"/>
                </a:schemeClr>
              </a:solidFill>
              <a:latin typeface="Arial" panose="020B0604020202020204" pitchFamily="34" charset="0"/>
              <a:cs typeface="Arial" panose="020B0604020202020204" pitchFamily="34" charset="0"/>
            </a:endParaRPr>
          </a:p>
          <a:p>
            <a:pPr marL="171450" indent="-171450" algn="l" fontAlgn="base">
              <a:lnSpc>
                <a:spcPct val="107000"/>
              </a:lnSpc>
              <a:spcAft>
                <a:spcPts val="800"/>
              </a:spcAft>
              <a:buFont typeface="Arial" panose="020B0604020202020204" pitchFamily="34" charset="0"/>
              <a:buChar char="•"/>
            </a:pPr>
            <a:r>
              <a:rPr lang="en-US" sz="1050">
                <a:solidFill>
                  <a:schemeClr val="tx1">
                    <a:lumMod val="65000"/>
                    <a:lumOff val="35000"/>
                  </a:schemeClr>
                </a:solidFill>
                <a:latin typeface="Arial" panose="020B0604020202020204" pitchFamily="34" charset="0"/>
                <a:cs typeface="Arial" panose="020B0604020202020204" pitchFamily="34" charset="0"/>
              </a:rPr>
              <a:t>Lee DW, Choi YS, Park KH, Kim CS, Moon IS. Effect of </a:t>
            </a:r>
            <a:r>
              <a:rPr lang="en-US" sz="1050" err="1">
                <a:solidFill>
                  <a:schemeClr val="tx1">
                    <a:lumMod val="65000"/>
                    <a:lumOff val="35000"/>
                  </a:schemeClr>
                </a:solidFill>
                <a:latin typeface="Arial" panose="020B0604020202020204" pitchFamily="34" charset="0"/>
                <a:cs typeface="Arial" panose="020B0604020202020204" pitchFamily="34" charset="0"/>
              </a:rPr>
              <a:t>microthread</a:t>
            </a:r>
            <a:r>
              <a:rPr lang="en-US" sz="1050">
                <a:solidFill>
                  <a:schemeClr val="tx1">
                    <a:lumMod val="65000"/>
                    <a:lumOff val="35000"/>
                  </a:schemeClr>
                </a:solidFill>
                <a:latin typeface="Arial" panose="020B0604020202020204" pitchFamily="34" charset="0"/>
                <a:cs typeface="Arial" panose="020B0604020202020204" pitchFamily="34" charset="0"/>
              </a:rPr>
              <a:t> on </a:t>
            </a:r>
            <a:br>
              <a:rPr lang="en-US" sz="1050">
                <a:solidFill>
                  <a:schemeClr val="tx1">
                    <a:lumMod val="65000"/>
                    <a:lumOff val="35000"/>
                  </a:schemeClr>
                </a:solidFill>
                <a:latin typeface="Arial" panose="020B0604020202020204" pitchFamily="34" charset="0"/>
                <a:cs typeface="Arial" panose="020B0604020202020204" pitchFamily="34" charset="0"/>
              </a:rPr>
            </a:br>
            <a:r>
              <a:rPr lang="en-US" sz="1050">
                <a:solidFill>
                  <a:schemeClr val="tx1">
                    <a:lumMod val="65000"/>
                    <a:lumOff val="35000"/>
                  </a:schemeClr>
                </a:solidFill>
                <a:latin typeface="Arial" panose="020B0604020202020204" pitchFamily="34" charset="0"/>
                <a:cs typeface="Arial" panose="020B0604020202020204" pitchFamily="34" charset="0"/>
              </a:rPr>
              <a:t>the maintenance of marginal bone level: a 3-year prospective study.</a:t>
            </a:r>
            <a:br>
              <a:rPr lang="en-US" sz="1050">
                <a:solidFill>
                  <a:schemeClr val="tx1">
                    <a:lumMod val="65000"/>
                    <a:lumOff val="35000"/>
                  </a:schemeClr>
                </a:solidFill>
                <a:latin typeface="Arial" panose="020B0604020202020204" pitchFamily="34" charset="0"/>
                <a:cs typeface="Arial" panose="020B0604020202020204" pitchFamily="34" charset="0"/>
              </a:rPr>
            </a:br>
            <a:r>
              <a:rPr lang="en-US" sz="1050">
                <a:solidFill>
                  <a:schemeClr val="tx1">
                    <a:lumMod val="65000"/>
                    <a:lumOff val="35000"/>
                  </a:schemeClr>
                </a:solidFill>
                <a:latin typeface="Arial" panose="020B0604020202020204" pitchFamily="34" charset="0"/>
                <a:cs typeface="Arial" panose="020B0604020202020204" pitchFamily="34" charset="0"/>
              </a:rPr>
              <a:t>Clin Oral Implants Res 2007;18(4):465-70.  </a:t>
            </a:r>
          </a:p>
          <a:p>
            <a:pPr marL="171450" indent="-171450" algn="l" fontAlgn="base">
              <a:lnSpc>
                <a:spcPct val="107000"/>
              </a:lnSpc>
              <a:spcAft>
                <a:spcPts val="800"/>
              </a:spcAft>
              <a:buFont typeface="Arial" panose="020B0604020202020204" pitchFamily="34" charset="0"/>
              <a:buChar char="•"/>
            </a:pPr>
            <a:r>
              <a:rPr lang="en-US" sz="1050">
                <a:solidFill>
                  <a:schemeClr val="tx1">
                    <a:lumMod val="65000"/>
                    <a:lumOff val="35000"/>
                  </a:schemeClr>
                </a:solidFill>
                <a:latin typeface="Arial" panose="020B0604020202020204" pitchFamily="34" charset="0"/>
                <a:cs typeface="Arial" panose="020B0604020202020204" pitchFamily="34" charset="0"/>
              </a:rPr>
              <a:t>Abrahamsson I, </a:t>
            </a:r>
            <a:r>
              <a:rPr lang="en-US" sz="1050" err="1">
                <a:solidFill>
                  <a:schemeClr val="tx1">
                    <a:lumMod val="65000"/>
                    <a:lumOff val="35000"/>
                  </a:schemeClr>
                </a:solidFill>
                <a:latin typeface="Arial" panose="020B0604020202020204" pitchFamily="34" charset="0"/>
                <a:cs typeface="Arial" panose="020B0604020202020204" pitchFamily="34" charset="0"/>
              </a:rPr>
              <a:t>Berglundh</a:t>
            </a:r>
            <a:r>
              <a:rPr lang="en-US" sz="1050">
                <a:solidFill>
                  <a:schemeClr val="tx1">
                    <a:lumMod val="65000"/>
                    <a:lumOff val="35000"/>
                  </a:schemeClr>
                </a:solidFill>
                <a:latin typeface="Arial" panose="020B0604020202020204" pitchFamily="34" charset="0"/>
                <a:cs typeface="Arial" panose="020B0604020202020204" pitchFamily="34" charset="0"/>
              </a:rPr>
              <a:t> T. Tissue characteristics at </a:t>
            </a:r>
            <a:r>
              <a:rPr lang="en-US" sz="1050" err="1">
                <a:solidFill>
                  <a:schemeClr val="tx1">
                    <a:lumMod val="65000"/>
                    <a:lumOff val="35000"/>
                  </a:schemeClr>
                </a:solidFill>
                <a:latin typeface="Arial" panose="020B0604020202020204" pitchFamily="34" charset="0"/>
                <a:cs typeface="Arial" panose="020B0604020202020204" pitchFamily="34" charset="0"/>
              </a:rPr>
              <a:t>microthreaded</a:t>
            </a:r>
            <a:r>
              <a:rPr lang="en-US" sz="1050">
                <a:solidFill>
                  <a:schemeClr val="tx1">
                    <a:lumMod val="65000"/>
                    <a:lumOff val="35000"/>
                  </a:schemeClr>
                </a:solidFill>
                <a:latin typeface="Arial" panose="020B0604020202020204" pitchFamily="34" charset="0"/>
                <a:cs typeface="Arial" panose="020B0604020202020204" pitchFamily="34" charset="0"/>
              </a:rPr>
              <a:t> implants: </a:t>
            </a:r>
            <a:br>
              <a:rPr lang="en-US" sz="1050">
                <a:solidFill>
                  <a:schemeClr val="tx1">
                    <a:lumMod val="65000"/>
                    <a:lumOff val="35000"/>
                  </a:schemeClr>
                </a:solidFill>
                <a:latin typeface="Arial" panose="020B0604020202020204" pitchFamily="34" charset="0"/>
                <a:cs typeface="Arial" panose="020B0604020202020204" pitchFamily="34" charset="0"/>
              </a:rPr>
            </a:br>
            <a:r>
              <a:rPr lang="en-US" sz="1050">
                <a:solidFill>
                  <a:schemeClr val="tx1">
                    <a:lumMod val="65000"/>
                    <a:lumOff val="35000"/>
                  </a:schemeClr>
                </a:solidFill>
                <a:latin typeface="Arial" panose="020B0604020202020204" pitchFamily="34" charset="0"/>
                <a:cs typeface="Arial" panose="020B0604020202020204" pitchFamily="34" charset="0"/>
              </a:rPr>
              <a:t>An experimental study in dogs. Clin Implant Dent </a:t>
            </a:r>
            <a:r>
              <a:rPr lang="en-US" sz="1050" err="1">
                <a:solidFill>
                  <a:schemeClr val="tx1">
                    <a:lumMod val="65000"/>
                    <a:lumOff val="35000"/>
                  </a:schemeClr>
                </a:solidFill>
                <a:latin typeface="Arial" panose="020B0604020202020204" pitchFamily="34" charset="0"/>
                <a:cs typeface="Arial" panose="020B0604020202020204" pitchFamily="34" charset="0"/>
              </a:rPr>
              <a:t>Relat</a:t>
            </a:r>
            <a:r>
              <a:rPr lang="en-US" sz="1050">
                <a:solidFill>
                  <a:schemeClr val="tx1">
                    <a:lumMod val="65000"/>
                    <a:lumOff val="35000"/>
                  </a:schemeClr>
                </a:solidFill>
                <a:latin typeface="Arial" panose="020B0604020202020204" pitchFamily="34" charset="0"/>
                <a:cs typeface="Arial" panose="020B0604020202020204" pitchFamily="34" charset="0"/>
              </a:rPr>
              <a:t> Res 2006;8(3):107-13.</a:t>
            </a:r>
          </a:p>
          <a:p>
            <a:pPr marL="171450" indent="-171450" algn="l" fontAlgn="base">
              <a:lnSpc>
                <a:spcPct val="107000"/>
              </a:lnSpc>
              <a:spcAft>
                <a:spcPts val="800"/>
              </a:spcAft>
              <a:buFont typeface="Arial" panose="020B0604020202020204" pitchFamily="34" charset="0"/>
              <a:buChar char="•"/>
            </a:pPr>
            <a:r>
              <a:rPr lang="en-US" sz="1050">
                <a:solidFill>
                  <a:schemeClr val="tx1">
                    <a:lumMod val="65000"/>
                    <a:lumOff val="35000"/>
                  </a:schemeClr>
                </a:solidFill>
                <a:latin typeface="Arial" panose="020B0604020202020204" pitchFamily="34" charset="0"/>
                <a:cs typeface="Arial" panose="020B0604020202020204" pitchFamily="34" charset="0"/>
              </a:rPr>
              <a:t>Hansson S, Werke M. The implant thread as a retention element in cortical bone: </a:t>
            </a:r>
            <a:br>
              <a:rPr lang="en-US" sz="1050">
                <a:solidFill>
                  <a:schemeClr val="tx1">
                    <a:lumMod val="65000"/>
                    <a:lumOff val="35000"/>
                  </a:schemeClr>
                </a:solidFill>
                <a:latin typeface="Arial" panose="020B0604020202020204" pitchFamily="34" charset="0"/>
                <a:cs typeface="Arial" panose="020B0604020202020204" pitchFamily="34" charset="0"/>
              </a:rPr>
            </a:br>
            <a:r>
              <a:rPr lang="en-US" sz="1050">
                <a:solidFill>
                  <a:schemeClr val="tx1">
                    <a:lumMod val="65000"/>
                    <a:lumOff val="35000"/>
                  </a:schemeClr>
                </a:solidFill>
                <a:latin typeface="Arial" panose="020B0604020202020204" pitchFamily="34" charset="0"/>
                <a:cs typeface="Arial" panose="020B0604020202020204" pitchFamily="34" charset="0"/>
              </a:rPr>
              <a:t>the effect of thread size and thread profile: a finite element study. </a:t>
            </a:r>
            <a:br>
              <a:rPr lang="en-US" sz="1050">
                <a:solidFill>
                  <a:schemeClr val="tx1">
                    <a:lumMod val="65000"/>
                    <a:lumOff val="35000"/>
                  </a:schemeClr>
                </a:solidFill>
                <a:latin typeface="Arial" panose="020B0604020202020204" pitchFamily="34" charset="0"/>
                <a:cs typeface="Arial" panose="020B0604020202020204" pitchFamily="34" charset="0"/>
              </a:rPr>
            </a:br>
            <a:r>
              <a:rPr lang="en-US" sz="1050">
                <a:solidFill>
                  <a:schemeClr val="tx1">
                    <a:lumMod val="65000"/>
                    <a:lumOff val="35000"/>
                  </a:schemeClr>
                </a:solidFill>
                <a:latin typeface="Arial" panose="020B0604020202020204" pitchFamily="34" charset="0"/>
                <a:cs typeface="Arial" panose="020B0604020202020204" pitchFamily="34" charset="0"/>
              </a:rPr>
              <a:t>J </a:t>
            </a:r>
            <a:r>
              <a:rPr lang="en-US" sz="1050" err="1">
                <a:solidFill>
                  <a:schemeClr val="tx1">
                    <a:lumMod val="65000"/>
                    <a:lumOff val="35000"/>
                  </a:schemeClr>
                </a:solidFill>
                <a:latin typeface="Arial" panose="020B0604020202020204" pitchFamily="34" charset="0"/>
                <a:cs typeface="Arial" panose="020B0604020202020204" pitchFamily="34" charset="0"/>
              </a:rPr>
              <a:t>Biomech</a:t>
            </a:r>
            <a:r>
              <a:rPr lang="en-US" sz="1050">
                <a:solidFill>
                  <a:schemeClr val="tx1">
                    <a:lumMod val="65000"/>
                    <a:lumOff val="35000"/>
                  </a:schemeClr>
                </a:solidFill>
                <a:latin typeface="Arial" panose="020B0604020202020204" pitchFamily="34" charset="0"/>
                <a:cs typeface="Arial" panose="020B0604020202020204" pitchFamily="34" charset="0"/>
              </a:rPr>
              <a:t> 2003;36(9):1247-58. </a:t>
            </a:r>
          </a:p>
          <a:p>
            <a:pPr marL="171450" indent="-171450" algn="l" fontAlgn="base">
              <a:lnSpc>
                <a:spcPct val="107000"/>
              </a:lnSpc>
              <a:spcAft>
                <a:spcPts val="800"/>
              </a:spcAft>
              <a:buFont typeface="Arial" panose="020B0604020202020204" pitchFamily="34" charset="0"/>
              <a:buChar char="•"/>
            </a:pPr>
            <a:r>
              <a:rPr lang="en-US" sz="1050">
                <a:solidFill>
                  <a:schemeClr val="tx1">
                    <a:lumMod val="65000"/>
                    <a:lumOff val="35000"/>
                  </a:schemeClr>
                </a:solidFill>
                <a:latin typeface="Arial" panose="020B0604020202020204" pitchFamily="34" charset="0"/>
                <a:cs typeface="Arial" panose="020B0604020202020204" pitchFamily="34" charset="0"/>
              </a:rPr>
              <a:t>Hansson S. The implant neck: smooth or provided with retention elements. </a:t>
            </a:r>
            <a:br>
              <a:rPr lang="en-US" sz="1050">
                <a:solidFill>
                  <a:schemeClr val="tx1">
                    <a:lumMod val="65000"/>
                    <a:lumOff val="35000"/>
                  </a:schemeClr>
                </a:solidFill>
                <a:latin typeface="Arial" panose="020B0604020202020204" pitchFamily="34" charset="0"/>
                <a:cs typeface="Arial" panose="020B0604020202020204" pitchFamily="34" charset="0"/>
              </a:rPr>
            </a:br>
            <a:r>
              <a:rPr lang="en-US" sz="1050">
                <a:solidFill>
                  <a:schemeClr val="tx1">
                    <a:lumMod val="65000"/>
                    <a:lumOff val="35000"/>
                  </a:schemeClr>
                </a:solidFill>
                <a:latin typeface="Arial" panose="020B0604020202020204" pitchFamily="34" charset="0"/>
                <a:cs typeface="Arial" panose="020B0604020202020204" pitchFamily="34" charset="0"/>
              </a:rPr>
              <a:t>A biomechanical approach. Clin Oral Implants Res 1999;10(5):394-405</a:t>
            </a:r>
          </a:p>
        </p:txBody>
      </p:sp>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Lasting bone care</a:t>
            </a:r>
            <a:br>
              <a:rPr lang="sv-SE" sz="4400">
                <a:solidFill>
                  <a:schemeClr val="tx1">
                    <a:lumMod val="65000"/>
                    <a:lumOff val="35000"/>
                  </a:schemeClr>
                </a:solidFill>
                <a:highlight>
                  <a:srgbClr val="FFFF00"/>
                </a:highlight>
                <a:latin typeface="Arial" panose="020B0604020202020204" pitchFamily="34" charset="0"/>
                <a:cs typeface="Arial" panose="020B0604020202020204" pitchFamily="34" charset="0"/>
              </a:rPr>
            </a:br>
            <a:r>
              <a:rPr lang="en-US" sz="2800" err="1">
                <a:solidFill>
                  <a:schemeClr val="tx1">
                    <a:lumMod val="65000"/>
                    <a:lumOff val="35000"/>
                  </a:schemeClr>
                </a:solidFill>
                <a:latin typeface="Arial" panose="020B0604020202020204" pitchFamily="34" charset="0"/>
                <a:cs typeface="Arial" panose="020B0604020202020204" pitchFamily="34" charset="0"/>
              </a:rPr>
              <a:t>MicroThread</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ADBF96C6-F830-4BD7-892C-0D1CC09EB504}"/>
              </a:ext>
            </a:extLst>
          </p:cNvPr>
          <p:cNvSpPr/>
          <p:nvPr/>
        </p:nvSpPr>
        <p:spPr>
          <a:xfrm>
            <a:off x="10656177" y="15498"/>
            <a:ext cx="1535823" cy="7904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Lasting bone care</a:t>
            </a:r>
          </a:p>
        </p:txBody>
      </p:sp>
    </p:spTree>
    <p:extLst>
      <p:ext uri="{BB962C8B-B14F-4D97-AF65-F5344CB8AC3E}">
        <p14:creationId xmlns:p14="http://schemas.microsoft.com/office/powerpoint/2010/main" val="2655863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5">
            <a:extLst>
              <a:ext uri="{FF2B5EF4-FFF2-40B4-BE49-F238E27FC236}">
                <a16:creationId xmlns:a16="http://schemas.microsoft.com/office/drawing/2014/main" id="{910EF25E-1035-4FEA-AE71-EAC6B615E7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64524"/>
            <a:ext cx="12192000" cy="5293475"/>
          </a:xfrm>
          <a:prstGeom prst="rect">
            <a:avLst/>
          </a:prstGeom>
        </p:spPr>
      </p:pic>
      <p:pic>
        <p:nvPicPr>
          <p:cNvPr id="5" name="Picture 4" descr="A picture containing white, dark, light&#10;&#10;Description automatically generated">
            <a:extLst>
              <a:ext uri="{FF2B5EF4-FFF2-40B4-BE49-F238E27FC236}">
                <a16:creationId xmlns:a16="http://schemas.microsoft.com/office/drawing/2014/main" id="{0E153969-A88A-4338-9E68-24E3B0D2E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2408" y="1485900"/>
            <a:ext cx="5955912" cy="5955912"/>
          </a:xfrm>
          <a:prstGeom prst="rect">
            <a:avLst/>
          </a:prstGeom>
        </p:spPr>
      </p:pic>
      <p:pic>
        <p:nvPicPr>
          <p:cNvPr id="6" name="Bildobjekt 9">
            <a:extLst>
              <a:ext uri="{FF2B5EF4-FFF2-40B4-BE49-F238E27FC236}">
                <a16:creationId xmlns:a16="http://schemas.microsoft.com/office/drawing/2014/main" id="{ABC03056-4541-4F52-B79E-EA14F59122F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6588128" y="3250609"/>
            <a:ext cx="3171478" cy="3163219"/>
          </a:xfrm>
          <a:prstGeom prst="ellipse">
            <a:avLst/>
          </a:prstGeom>
          <a:ln w="6350">
            <a:solidFill>
              <a:schemeClr val="tx2"/>
            </a:solidFill>
          </a:ln>
        </p:spPr>
      </p:pic>
      <p:cxnSp>
        <p:nvCxnSpPr>
          <p:cNvPr id="7" name="Vinklad  12">
            <a:extLst>
              <a:ext uri="{FF2B5EF4-FFF2-40B4-BE49-F238E27FC236}">
                <a16:creationId xmlns:a16="http://schemas.microsoft.com/office/drawing/2014/main" id="{72642580-D0BA-4E5D-9CB4-AFCE55EFD6C5}"/>
              </a:ext>
            </a:extLst>
          </p:cNvPr>
          <p:cNvCxnSpPr>
            <a:cxnSpLocks/>
            <a:stCxn id="6" idx="6"/>
          </p:cNvCxnSpPr>
          <p:nvPr/>
        </p:nvCxnSpPr>
        <p:spPr>
          <a:xfrm>
            <a:off x="9759606" y="4832219"/>
            <a:ext cx="644582" cy="228878"/>
          </a:xfrm>
          <a:prstGeom prst="bentConnector3">
            <a:avLst>
              <a:gd name="adj1" fmla="val 3515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 name="Ellips 16">
            <a:extLst>
              <a:ext uri="{FF2B5EF4-FFF2-40B4-BE49-F238E27FC236}">
                <a16:creationId xmlns:a16="http://schemas.microsoft.com/office/drawing/2014/main" id="{14917320-A855-4AC4-9ABC-AE0A7387AB26}"/>
              </a:ext>
            </a:extLst>
          </p:cNvPr>
          <p:cNvSpPr/>
          <p:nvPr/>
        </p:nvSpPr>
        <p:spPr>
          <a:xfrm>
            <a:off x="10164725" y="4832219"/>
            <a:ext cx="561753" cy="542073"/>
          </a:xfrm>
          <a:prstGeom prst="ellipse">
            <a:avLst/>
          </a:prstGeom>
          <a:solidFill>
            <a:schemeClr val="bg1">
              <a:alpha val="41652"/>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err="1"/>
          </a:p>
        </p:txBody>
      </p:sp>
      <p:sp>
        <p:nvSpPr>
          <p:cNvPr id="9" name="Content Placeholder 5">
            <a:extLst>
              <a:ext uri="{FF2B5EF4-FFF2-40B4-BE49-F238E27FC236}">
                <a16:creationId xmlns:a16="http://schemas.microsoft.com/office/drawing/2014/main" id="{833BCC71-7359-435C-92FE-DB8EE13856B2}"/>
              </a:ext>
            </a:extLst>
          </p:cNvPr>
          <p:cNvSpPr txBox="1">
            <a:spLocks/>
          </p:cNvSpPr>
          <p:nvPr/>
        </p:nvSpPr>
        <p:spPr>
          <a:xfrm>
            <a:off x="492127" y="2339975"/>
            <a:ext cx="5603874" cy="3943350"/>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200">
                <a:solidFill>
                  <a:schemeClr val="tx1">
                    <a:lumMod val="65000"/>
                    <a:lumOff val="35000"/>
                  </a:schemeClr>
                </a:solidFill>
                <a:latin typeface="Arial" panose="020B0604020202020204" pitchFamily="34" charset="0"/>
                <a:cs typeface="Arial" panose="020B0604020202020204" pitchFamily="34" charset="0"/>
              </a:rPr>
              <a:t>A chemically modified titanium surface with a unique topography that stimulates early bone healing and speeds up the bone healing process. </a:t>
            </a:r>
            <a:endParaRPr lang="en-US" sz="1200">
              <a:latin typeface="Arial" panose="020B0604020202020204" pitchFamily="34" charset="0"/>
              <a:cs typeface="Arial" panose="020B0604020202020204" pitchFamily="34" charset="0"/>
            </a:endParaRPr>
          </a:p>
          <a:p>
            <a:pPr marL="171450" indent="-171450" algn="l" fontAlgn="base">
              <a:lnSpc>
                <a:spcPct val="107000"/>
              </a:lnSpc>
              <a:spcAft>
                <a:spcPts val="800"/>
              </a:spcAft>
              <a:buFont typeface="Arial" panose="020B0604020202020204" pitchFamily="34" charset="0"/>
              <a:buChar char="•"/>
            </a:pPr>
            <a:r>
              <a:rPr lang="en-US" sz="1100" err="1">
                <a:solidFill>
                  <a:schemeClr val="tx1">
                    <a:lumMod val="65000"/>
                    <a:lumOff val="35000"/>
                  </a:schemeClr>
                </a:solidFill>
                <a:latin typeface="Arial" panose="020B0604020202020204" pitchFamily="34" charset="0"/>
                <a:cs typeface="Arial" panose="020B0604020202020204" pitchFamily="34" charset="0"/>
              </a:rPr>
              <a:t>Ellingsen</a:t>
            </a:r>
            <a:r>
              <a:rPr lang="en-US" sz="1100">
                <a:solidFill>
                  <a:schemeClr val="tx1">
                    <a:lumMod val="65000"/>
                    <a:lumOff val="35000"/>
                  </a:schemeClr>
                </a:solidFill>
                <a:latin typeface="Arial" panose="020B0604020202020204" pitchFamily="34" charset="0"/>
                <a:cs typeface="Arial" panose="020B0604020202020204" pitchFamily="34" charset="0"/>
              </a:rPr>
              <a:t> JE, Johansson CB, </a:t>
            </a:r>
            <a:r>
              <a:rPr lang="en-US" sz="1100" err="1">
                <a:solidFill>
                  <a:schemeClr val="tx1">
                    <a:lumMod val="65000"/>
                    <a:lumOff val="35000"/>
                  </a:schemeClr>
                </a:solidFill>
                <a:latin typeface="Arial" panose="020B0604020202020204" pitchFamily="34" charset="0"/>
                <a:cs typeface="Arial" panose="020B0604020202020204" pitchFamily="34" charset="0"/>
              </a:rPr>
              <a:t>Wennerberg</a:t>
            </a:r>
            <a:r>
              <a:rPr lang="en-US" sz="1100">
                <a:solidFill>
                  <a:schemeClr val="tx1">
                    <a:lumMod val="65000"/>
                    <a:lumOff val="35000"/>
                  </a:schemeClr>
                </a:solidFill>
                <a:latin typeface="Arial" panose="020B0604020202020204" pitchFamily="34" charset="0"/>
                <a:cs typeface="Arial" panose="020B0604020202020204" pitchFamily="34" charset="0"/>
              </a:rPr>
              <a:t> A, </a:t>
            </a:r>
            <a:r>
              <a:rPr lang="en-US" sz="1100" err="1">
                <a:solidFill>
                  <a:schemeClr val="tx1">
                    <a:lumMod val="65000"/>
                    <a:lumOff val="35000"/>
                  </a:schemeClr>
                </a:solidFill>
                <a:latin typeface="Arial" panose="020B0604020202020204" pitchFamily="34" charset="0"/>
                <a:cs typeface="Arial" panose="020B0604020202020204" pitchFamily="34" charset="0"/>
              </a:rPr>
              <a:t>Holmén</a:t>
            </a:r>
            <a:r>
              <a:rPr lang="en-US" sz="1100">
                <a:solidFill>
                  <a:schemeClr val="tx1">
                    <a:lumMod val="65000"/>
                    <a:lumOff val="35000"/>
                  </a:schemeClr>
                </a:solidFill>
                <a:latin typeface="Arial" panose="020B0604020202020204" pitchFamily="34" charset="0"/>
                <a:cs typeface="Arial" panose="020B0604020202020204" pitchFamily="34" charset="0"/>
              </a:rPr>
              <a:t> A. Improved retention and </a:t>
            </a:r>
            <a:br>
              <a:rPr lang="en-US" sz="1100">
                <a:solidFill>
                  <a:schemeClr val="tx1">
                    <a:lumMod val="65000"/>
                    <a:lumOff val="35000"/>
                  </a:schemeClr>
                </a:solidFill>
                <a:latin typeface="Arial" panose="020B0604020202020204" pitchFamily="34" charset="0"/>
                <a:cs typeface="Arial" panose="020B0604020202020204" pitchFamily="34" charset="0"/>
              </a:rPr>
            </a:br>
            <a:r>
              <a:rPr lang="en-US" sz="1100">
                <a:solidFill>
                  <a:schemeClr val="tx1">
                    <a:lumMod val="65000"/>
                    <a:lumOff val="35000"/>
                  </a:schemeClr>
                </a:solidFill>
                <a:latin typeface="Arial" panose="020B0604020202020204" pitchFamily="34" charset="0"/>
                <a:cs typeface="Arial" panose="020B0604020202020204" pitchFamily="34" charset="0"/>
              </a:rPr>
              <a:t>bone-to-implant contact with fluoride-modified titanium implants. </a:t>
            </a:r>
            <a:br>
              <a:rPr lang="en-US" sz="1100">
                <a:solidFill>
                  <a:schemeClr val="tx1">
                    <a:lumMod val="65000"/>
                    <a:lumOff val="35000"/>
                  </a:schemeClr>
                </a:solidFill>
                <a:latin typeface="Arial" panose="020B0604020202020204" pitchFamily="34" charset="0"/>
                <a:cs typeface="Arial" panose="020B0604020202020204" pitchFamily="34" charset="0"/>
              </a:rPr>
            </a:br>
            <a:r>
              <a:rPr lang="en-US" sz="1100">
                <a:solidFill>
                  <a:schemeClr val="tx1">
                    <a:lumMod val="65000"/>
                    <a:lumOff val="35000"/>
                  </a:schemeClr>
                </a:solidFill>
                <a:latin typeface="Arial" panose="020B0604020202020204" pitchFamily="34" charset="0"/>
                <a:cs typeface="Arial" panose="020B0604020202020204" pitchFamily="34" charset="0"/>
              </a:rPr>
              <a:t>Int J Oral </a:t>
            </a:r>
            <a:r>
              <a:rPr lang="en-US" sz="1100" err="1">
                <a:solidFill>
                  <a:schemeClr val="tx1">
                    <a:lumMod val="65000"/>
                    <a:lumOff val="35000"/>
                  </a:schemeClr>
                </a:solidFill>
                <a:latin typeface="Arial" panose="020B0604020202020204" pitchFamily="34" charset="0"/>
                <a:cs typeface="Arial" panose="020B0604020202020204" pitchFamily="34" charset="0"/>
              </a:rPr>
              <a:t>Maxillofac</a:t>
            </a:r>
            <a:r>
              <a:rPr lang="en-US" sz="1100">
                <a:solidFill>
                  <a:schemeClr val="tx1">
                    <a:lumMod val="65000"/>
                    <a:lumOff val="35000"/>
                  </a:schemeClr>
                </a:solidFill>
                <a:latin typeface="Arial" panose="020B0604020202020204" pitchFamily="34" charset="0"/>
                <a:cs typeface="Arial" panose="020B0604020202020204" pitchFamily="34" charset="0"/>
              </a:rPr>
              <a:t> Implants 2004;19(5):659-66.  </a:t>
            </a:r>
          </a:p>
          <a:p>
            <a:pPr marL="171450" indent="-171450" algn="l" fontAlgn="base">
              <a:lnSpc>
                <a:spcPct val="107000"/>
              </a:lnSpc>
              <a:spcAft>
                <a:spcPts val="800"/>
              </a:spcAft>
              <a:buFont typeface="Arial" panose="020B0604020202020204" pitchFamily="34" charset="0"/>
              <a:buChar char="•"/>
            </a:pPr>
            <a:r>
              <a:rPr lang="en-US" sz="1100" err="1">
                <a:solidFill>
                  <a:schemeClr val="tx1">
                    <a:lumMod val="65000"/>
                    <a:lumOff val="35000"/>
                  </a:schemeClr>
                </a:solidFill>
                <a:latin typeface="Arial" panose="020B0604020202020204" pitchFamily="34" charset="0"/>
                <a:cs typeface="Arial" panose="020B0604020202020204" pitchFamily="34" charset="0"/>
              </a:rPr>
              <a:t>Berglundh</a:t>
            </a:r>
            <a:r>
              <a:rPr lang="en-US" sz="1100">
                <a:solidFill>
                  <a:schemeClr val="tx1">
                    <a:lumMod val="65000"/>
                    <a:lumOff val="35000"/>
                  </a:schemeClr>
                </a:solidFill>
                <a:latin typeface="Arial" panose="020B0604020202020204" pitchFamily="34" charset="0"/>
                <a:cs typeface="Arial" panose="020B0604020202020204" pitchFamily="34" charset="0"/>
              </a:rPr>
              <a:t> T, Abrahamsson I, </a:t>
            </a:r>
            <a:r>
              <a:rPr lang="en-US" sz="1100" err="1">
                <a:solidFill>
                  <a:schemeClr val="tx1">
                    <a:lumMod val="65000"/>
                    <a:lumOff val="35000"/>
                  </a:schemeClr>
                </a:solidFill>
                <a:latin typeface="Arial" panose="020B0604020202020204" pitchFamily="34" charset="0"/>
                <a:cs typeface="Arial" panose="020B0604020202020204" pitchFamily="34" charset="0"/>
              </a:rPr>
              <a:t>Albouy</a:t>
            </a:r>
            <a:r>
              <a:rPr lang="en-US" sz="1100">
                <a:solidFill>
                  <a:schemeClr val="tx1">
                    <a:lumMod val="65000"/>
                    <a:lumOff val="35000"/>
                  </a:schemeClr>
                </a:solidFill>
                <a:latin typeface="Arial" panose="020B0604020202020204" pitchFamily="34" charset="0"/>
                <a:cs typeface="Arial" panose="020B0604020202020204" pitchFamily="34" charset="0"/>
              </a:rPr>
              <a:t> JP, </a:t>
            </a:r>
            <a:r>
              <a:rPr lang="en-US" sz="1100" err="1">
                <a:solidFill>
                  <a:schemeClr val="tx1">
                    <a:lumMod val="65000"/>
                    <a:lumOff val="35000"/>
                  </a:schemeClr>
                </a:solidFill>
                <a:latin typeface="Arial" panose="020B0604020202020204" pitchFamily="34" charset="0"/>
                <a:cs typeface="Arial" panose="020B0604020202020204" pitchFamily="34" charset="0"/>
              </a:rPr>
              <a:t>Lindhe</a:t>
            </a:r>
            <a:r>
              <a:rPr lang="en-US" sz="1100">
                <a:solidFill>
                  <a:schemeClr val="tx1">
                    <a:lumMod val="65000"/>
                    <a:lumOff val="35000"/>
                  </a:schemeClr>
                </a:solidFill>
                <a:latin typeface="Arial" panose="020B0604020202020204" pitchFamily="34" charset="0"/>
                <a:cs typeface="Arial" panose="020B0604020202020204" pitchFamily="34" charset="0"/>
              </a:rPr>
              <a:t> J. Bone healing at implants </a:t>
            </a:r>
            <a:br>
              <a:rPr lang="en-US" sz="1100">
                <a:solidFill>
                  <a:schemeClr val="tx1">
                    <a:lumMod val="65000"/>
                    <a:lumOff val="35000"/>
                  </a:schemeClr>
                </a:solidFill>
                <a:latin typeface="Arial" panose="020B0604020202020204" pitchFamily="34" charset="0"/>
                <a:cs typeface="Arial" panose="020B0604020202020204" pitchFamily="34" charset="0"/>
              </a:rPr>
            </a:br>
            <a:r>
              <a:rPr lang="en-US" sz="1100">
                <a:solidFill>
                  <a:schemeClr val="tx1">
                    <a:lumMod val="65000"/>
                    <a:lumOff val="35000"/>
                  </a:schemeClr>
                </a:solidFill>
                <a:latin typeface="Arial" panose="020B0604020202020204" pitchFamily="34" charset="0"/>
                <a:cs typeface="Arial" panose="020B0604020202020204" pitchFamily="34" charset="0"/>
              </a:rPr>
              <a:t>with a fluoride-modified surface: an experimental study in dogs. </a:t>
            </a:r>
            <a:br>
              <a:rPr lang="en-US" sz="1100">
                <a:solidFill>
                  <a:schemeClr val="tx1">
                    <a:lumMod val="65000"/>
                    <a:lumOff val="35000"/>
                  </a:schemeClr>
                </a:solidFill>
                <a:latin typeface="Arial" panose="020B0604020202020204" pitchFamily="34" charset="0"/>
                <a:cs typeface="Arial" panose="020B0604020202020204" pitchFamily="34" charset="0"/>
              </a:rPr>
            </a:br>
            <a:r>
              <a:rPr lang="en-US" sz="1100">
                <a:solidFill>
                  <a:schemeClr val="tx1">
                    <a:lumMod val="65000"/>
                    <a:lumOff val="35000"/>
                  </a:schemeClr>
                </a:solidFill>
                <a:latin typeface="Arial" panose="020B0604020202020204" pitchFamily="34" charset="0"/>
                <a:cs typeface="Arial" panose="020B0604020202020204" pitchFamily="34" charset="0"/>
              </a:rPr>
              <a:t>Clin Oral Implants Res 2007;18(2):147-52 </a:t>
            </a:r>
          </a:p>
          <a:p>
            <a:pPr marL="171450" indent="-171450" algn="l" fontAlgn="base">
              <a:lnSpc>
                <a:spcPct val="107000"/>
              </a:lnSpc>
              <a:spcAft>
                <a:spcPts val="800"/>
              </a:spcAft>
              <a:buFont typeface="Arial" panose="020B0604020202020204" pitchFamily="34" charset="0"/>
              <a:buChar char="•"/>
            </a:pPr>
            <a:r>
              <a:rPr lang="en-US" sz="1100" err="1">
                <a:solidFill>
                  <a:schemeClr val="tx1">
                    <a:lumMod val="65000"/>
                    <a:lumOff val="35000"/>
                  </a:schemeClr>
                </a:solidFill>
                <a:latin typeface="Arial" panose="020B0604020202020204" pitchFamily="34" charset="0"/>
                <a:cs typeface="Arial" panose="020B0604020202020204" pitchFamily="34" charset="0"/>
              </a:rPr>
              <a:t>Geckili</a:t>
            </a:r>
            <a:r>
              <a:rPr lang="en-US" sz="1100">
                <a:solidFill>
                  <a:schemeClr val="tx1">
                    <a:lumMod val="65000"/>
                    <a:lumOff val="35000"/>
                  </a:schemeClr>
                </a:solidFill>
                <a:latin typeface="Arial" panose="020B0604020202020204" pitchFamily="34" charset="0"/>
                <a:cs typeface="Arial" panose="020B0604020202020204" pitchFamily="34" charset="0"/>
              </a:rPr>
              <a:t> O, </a:t>
            </a:r>
            <a:r>
              <a:rPr lang="en-US" sz="1100" err="1">
                <a:solidFill>
                  <a:schemeClr val="tx1">
                    <a:lumMod val="65000"/>
                    <a:lumOff val="35000"/>
                  </a:schemeClr>
                </a:solidFill>
                <a:latin typeface="Arial" panose="020B0604020202020204" pitchFamily="34" charset="0"/>
                <a:cs typeface="Arial" panose="020B0604020202020204" pitchFamily="34" charset="0"/>
              </a:rPr>
              <a:t>Bilhan</a:t>
            </a:r>
            <a:r>
              <a:rPr lang="en-US" sz="1100">
                <a:solidFill>
                  <a:schemeClr val="tx1">
                    <a:lumMod val="65000"/>
                    <a:lumOff val="35000"/>
                  </a:schemeClr>
                </a:solidFill>
                <a:latin typeface="Arial" panose="020B0604020202020204" pitchFamily="34" charset="0"/>
                <a:cs typeface="Arial" panose="020B0604020202020204" pitchFamily="34" charset="0"/>
              </a:rPr>
              <a:t> H, </a:t>
            </a:r>
            <a:r>
              <a:rPr lang="en-US" sz="1100" err="1">
                <a:solidFill>
                  <a:schemeClr val="tx1">
                    <a:lumMod val="65000"/>
                    <a:lumOff val="35000"/>
                  </a:schemeClr>
                </a:solidFill>
                <a:latin typeface="Arial" panose="020B0604020202020204" pitchFamily="34" charset="0"/>
                <a:cs typeface="Arial" panose="020B0604020202020204" pitchFamily="34" charset="0"/>
              </a:rPr>
              <a:t>Bilgin</a:t>
            </a:r>
            <a:r>
              <a:rPr lang="en-US" sz="1100">
                <a:solidFill>
                  <a:schemeClr val="tx1">
                    <a:lumMod val="65000"/>
                    <a:lumOff val="35000"/>
                  </a:schemeClr>
                </a:solidFill>
                <a:latin typeface="Arial" panose="020B0604020202020204" pitchFamily="34" charset="0"/>
                <a:cs typeface="Arial" panose="020B0604020202020204" pitchFamily="34" charset="0"/>
              </a:rPr>
              <a:t> T. A 24-week prospective study comparing the stability </a:t>
            </a:r>
            <a:br>
              <a:rPr lang="en-US" sz="1100">
                <a:solidFill>
                  <a:schemeClr val="tx1">
                    <a:lumMod val="65000"/>
                    <a:lumOff val="35000"/>
                  </a:schemeClr>
                </a:solidFill>
                <a:latin typeface="Arial" panose="020B0604020202020204" pitchFamily="34" charset="0"/>
                <a:cs typeface="Arial" panose="020B0604020202020204" pitchFamily="34" charset="0"/>
              </a:rPr>
            </a:br>
            <a:r>
              <a:rPr lang="en-US" sz="1100">
                <a:solidFill>
                  <a:schemeClr val="tx1">
                    <a:lumMod val="65000"/>
                    <a:lumOff val="35000"/>
                  </a:schemeClr>
                </a:solidFill>
                <a:latin typeface="Arial" panose="020B0604020202020204" pitchFamily="34" charset="0"/>
                <a:cs typeface="Arial" panose="020B0604020202020204" pitchFamily="34" charset="0"/>
              </a:rPr>
              <a:t>of titanium dioxide grit-blasted dental implants with and without fluoride treatment. </a:t>
            </a:r>
            <a:br>
              <a:rPr lang="en-US" sz="1100">
                <a:solidFill>
                  <a:schemeClr val="tx1">
                    <a:lumMod val="65000"/>
                    <a:lumOff val="35000"/>
                  </a:schemeClr>
                </a:solidFill>
                <a:latin typeface="Arial" panose="020B0604020202020204" pitchFamily="34" charset="0"/>
                <a:cs typeface="Arial" panose="020B0604020202020204" pitchFamily="34" charset="0"/>
              </a:rPr>
            </a:br>
            <a:r>
              <a:rPr lang="en-US" sz="1100">
                <a:solidFill>
                  <a:schemeClr val="tx1">
                    <a:lumMod val="65000"/>
                    <a:lumOff val="35000"/>
                  </a:schemeClr>
                </a:solidFill>
                <a:latin typeface="Arial" panose="020B0604020202020204" pitchFamily="34" charset="0"/>
                <a:cs typeface="Arial" panose="020B0604020202020204" pitchFamily="34" charset="0"/>
              </a:rPr>
              <a:t>Int J Oral </a:t>
            </a:r>
            <a:r>
              <a:rPr lang="en-US" sz="1100" err="1">
                <a:solidFill>
                  <a:schemeClr val="tx1">
                    <a:lumMod val="65000"/>
                    <a:lumOff val="35000"/>
                  </a:schemeClr>
                </a:solidFill>
                <a:latin typeface="Arial" panose="020B0604020202020204" pitchFamily="34" charset="0"/>
                <a:cs typeface="Arial" panose="020B0604020202020204" pitchFamily="34" charset="0"/>
              </a:rPr>
              <a:t>Maxillofac</a:t>
            </a:r>
            <a:r>
              <a:rPr lang="en-US" sz="1100">
                <a:solidFill>
                  <a:schemeClr val="tx1">
                    <a:lumMod val="65000"/>
                    <a:lumOff val="35000"/>
                  </a:schemeClr>
                </a:solidFill>
                <a:latin typeface="Arial" panose="020B0604020202020204" pitchFamily="34" charset="0"/>
                <a:cs typeface="Arial" panose="020B0604020202020204" pitchFamily="34" charset="0"/>
              </a:rPr>
              <a:t> Implants 2009;24(4):684-88.  </a:t>
            </a:r>
          </a:p>
          <a:p>
            <a:pPr marL="171450" indent="-171450" algn="l" fontAlgn="base">
              <a:lnSpc>
                <a:spcPct val="107000"/>
              </a:lnSpc>
              <a:spcAft>
                <a:spcPts val="800"/>
              </a:spcAft>
              <a:buFont typeface="Arial" panose="020B0604020202020204" pitchFamily="34" charset="0"/>
              <a:buChar char="•"/>
            </a:pPr>
            <a:r>
              <a:rPr lang="en-US" sz="1100" err="1">
                <a:solidFill>
                  <a:schemeClr val="tx1">
                    <a:lumMod val="65000"/>
                    <a:lumOff val="35000"/>
                  </a:schemeClr>
                </a:solidFill>
                <a:latin typeface="Arial" panose="020B0604020202020204" pitchFamily="34" charset="0"/>
                <a:cs typeface="Arial" panose="020B0604020202020204" pitchFamily="34" charset="0"/>
              </a:rPr>
              <a:t>Barewal</a:t>
            </a:r>
            <a:r>
              <a:rPr lang="en-US" sz="1100">
                <a:solidFill>
                  <a:schemeClr val="tx1">
                    <a:lumMod val="65000"/>
                    <a:lumOff val="35000"/>
                  </a:schemeClr>
                </a:solidFill>
                <a:latin typeface="Arial" panose="020B0604020202020204" pitchFamily="34" charset="0"/>
                <a:cs typeface="Arial" panose="020B0604020202020204" pitchFamily="34" charset="0"/>
              </a:rPr>
              <a:t> RM, Stanford C, </a:t>
            </a:r>
            <a:r>
              <a:rPr lang="en-US" sz="1100" err="1">
                <a:solidFill>
                  <a:schemeClr val="tx1">
                    <a:lumMod val="65000"/>
                    <a:lumOff val="35000"/>
                  </a:schemeClr>
                </a:solidFill>
                <a:latin typeface="Arial" panose="020B0604020202020204" pitchFamily="34" charset="0"/>
                <a:cs typeface="Arial" panose="020B0604020202020204" pitchFamily="34" charset="0"/>
              </a:rPr>
              <a:t>Weesner</a:t>
            </a:r>
            <a:r>
              <a:rPr lang="en-US" sz="1100">
                <a:solidFill>
                  <a:schemeClr val="tx1">
                    <a:lumMod val="65000"/>
                    <a:lumOff val="35000"/>
                  </a:schemeClr>
                </a:solidFill>
                <a:latin typeface="Arial" panose="020B0604020202020204" pitchFamily="34" charset="0"/>
                <a:cs typeface="Arial" panose="020B0604020202020204" pitchFamily="34" charset="0"/>
              </a:rPr>
              <a:t> TC. A randomized controlled clinical trial </a:t>
            </a:r>
            <a:br>
              <a:rPr lang="en-US" sz="1100">
                <a:solidFill>
                  <a:schemeClr val="tx1">
                    <a:lumMod val="65000"/>
                    <a:lumOff val="35000"/>
                  </a:schemeClr>
                </a:solidFill>
                <a:latin typeface="Arial" panose="020B0604020202020204" pitchFamily="34" charset="0"/>
                <a:cs typeface="Arial" panose="020B0604020202020204" pitchFamily="34" charset="0"/>
              </a:rPr>
            </a:br>
            <a:r>
              <a:rPr lang="en-US" sz="1100">
                <a:solidFill>
                  <a:schemeClr val="tx1">
                    <a:lumMod val="65000"/>
                    <a:lumOff val="35000"/>
                  </a:schemeClr>
                </a:solidFill>
                <a:latin typeface="Arial" panose="020B0604020202020204" pitchFamily="34" charset="0"/>
                <a:cs typeface="Arial" panose="020B0604020202020204" pitchFamily="34" charset="0"/>
              </a:rPr>
              <a:t>comparing the effects of three loading protocols on dental implant stability. </a:t>
            </a:r>
            <a:br>
              <a:rPr lang="en-US" sz="1100">
                <a:solidFill>
                  <a:schemeClr val="tx1">
                    <a:lumMod val="65000"/>
                    <a:lumOff val="35000"/>
                  </a:schemeClr>
                </a:solidFill>
                <a:latin typeface="Arial" panose="020B0604020202020204" pitchFamily="34" charset="0"/>
                <a:cs typeface="Arial" panose="020B0604020202020204" pitchFamily="34" charset="0"/>
              </a:rPr>
            </a:br>
            <a:r>
              <a:rPr lang="en-US" sz="1100">
                <a:solidFill>
                  <a:schemeClr val="tx1">
                    <a:lumMod val="65000"/>
                    <a:lumOff val="35000"/>
                  </a:schemeClr>
                </a:solidFill>
                <a:latin typeface="Arial" panose="020B0604020202020204" pitchFamily="34" charset="0"/>
                <a:cs typeface="Arial" panose="020B0604020202020204" pitchFamily="34" charset="0"/>
              </a:rPr>
              <a:t>Int J Oral </a:t>
            </a:r>
            <a:r>
              <a:rPr lang="en-US" sz="1100" err="1">
                <a:solidFill>
                  <a:schemeClr val="tx1">
                    <a:lumMod val="65000"/>
                    <a:lumOff val="35000"/>
                  </a:schemeClr>
                </a:solidFill>
                <a:latin typeface="Arial" panose="020B0604020202020204" pitchFamily="34" charset="0"/>
                <a:cs typeface="Arial" panose="020B0604020202020204" pitchFamily="34" charset="0"/>
              </a:rPr>
              <a:t>Maxillofac</a:t>
            </a:r>
            <a:r>
              <a:rPr lang="en-US" sz="1100">
                <a:solidFill>
                  <a:schemeClr val="tx1">
                    <a:lumMod val="65000"/>
                    <a:lumOff val="35000"/>
                  </a:schemeClr>
                </a:solidFill>
                <a:latin typeface="Arial" panose="020B0604020202020204" pitchFamily="34" charset="0"/>
                <a:cs typeface="Arial" panose="020B0604020202020204" pitchFamily="34" charset="0"/>
              </a:rPr>
              <a:t> Implants. 2012;27(4):945-956. </a:t>
            </a:r>
          </a:p>
          <a:p>
            <a:pPr algn="l"/>
            <a:endParaRPr lang="en-US">
              <a:latin typeface="Arial" panose="020B0604020202020204" pitchFamily="34" charset="0"/>
              <a:cs typeface="Arial" panose="020B0604020202020204" pitchFamily="34" charset="0"/>
            </a:endParaRPr>
          </a:p>
        </p:txBody>
      </p:sp>
      <p:sp>
        <p:nvSpPr>
          <p:cNvPr id="10" name="Title 4">
            <a:extLst>
              <a:ext uri="{FF2B5EF4-FFF2-40B4-BE49-F238E27FC236}">
                <a16:creationId xmlns:a16="http://schemas.microsoft.com/office/drawing/2014/main" id="{3922ABD8-0244-42D7-92BA-FC2421ED341F}"/>
              </a:ext>
            </a:extLst>
          </p:cNvPr>
          <p:cNvSpPr txBox="1">
            <a:spLocks/>
          </p:cNvSpPr>
          <p:nvPr/>
        </p:nvSpPr>
        <p:spPr>
          <a:xfrm>
            <a:off x="463181" y="1508126"/>
            <a:ext cx="11285821"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sv-SE"/>
          </a:p>
        </p:txBody>
      </p:sp>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Lasting bone care</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err="1">
                <a:solidFill>
                  <a:schemeClr val="tx1">
                    <a:lumMod val="65000"/>
                    <a:lumOff val="35000"/>
                  </a:schemeClr>
                </a:solidFill>
                <a:latin typeface="Arial" panose="020B0604020202020204" pitchFamily="34" charset="0"/>
                <a:cs typeface="Arial" panose="020B0604020202020204" pitchFamily="34" charset="0"/>
              </a:rPr>
              <a:t>OsseoSpeed</a:t>
            </a:r>
            <a:r>
              <a:rPr lang="en-US" sz="2800">
                <a:solidFill>
                  <a:schemeClr val="tx1">
                    <a:lumMod val="65000"/>
                    <a:lumOff val="35000"/>
                  </a:schemeClr>
                </a:solidFill>
                <a:latin typeface="Arial" panose="020B0604020202020204" pitchFamily="34" charset="0"/>
                <a:cs typeface="Arial" panose="020B0604020202020204" pitchFamily="34" charset="0"/>
              </a:rPr>
              <a:t> </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60224B5-EA23-4024-98EF-AB2D788C006C}"/>
              </a:ext>
            </a:extLst>
          </p:cNvPr>
          <p:cNvSpPr/>
          <p:nvPr/>
        </p:nvSpPr>
        <p:spPr>
          <a:xfrm>
            <a:off x="10656177" y="15498"/>
            <a:ext cx="1535823" cy="7904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Lasting bone care</a:t>
            </a:r>
          </a:p>
        </p:txBody>
      </p:sp>
    </p:spTree>
    <p:extLst>
      <p:ext uri="{BB962C8B-B14F-4D97-AF65-F5344CB8AC3E}">
        <p14:creationId xmlns:p14="http://schemas.microsoft.com/office/powerpoint/2010/main" val="3763076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Lasting bone care</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EV connection</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Bildobjekt 5">
            <a:extLst>
              <a:ext uri="{FF2B5EF4-FFF2-40B4-BE49-F238E27FC236}">
                <a16:creationId xmlns:a16="http://schemas.microsoft.com/office/drawing/2014/main" id="{F5672CA0-C128-4EE7-97AD-B2443CE266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508126"/>
            <a:ext cx="12192000" cy="5349874"/>
          </a:xfrm>
          <a:prstGeom prst="rect">
            <a:avLst/>
          </a:prstGeom>
        </p:spPr>
      </p:pic>
      <p:sp>
        <p:nvSpPr>
          <p:cNvPr id="10" name="Title 4">
            <a:extLst>
              <a:ext uri="{FF2B5EF4-FFF2-40B4-BE49-F238E27FC236}">
                <a16:creationId xmlns:a16="http://schemas.microsoft.com/office/drawing/2014/main" id="{8A1FC486-A179-437A-92EA-EB8ED81A65DC}"/>
              </a:ext>
            </a:extLst>
          </p:cNvPr>
          <p:cNvSpPr txBox="1">
            <a:spLocks/>
          </p:cNvSpPr>
          <p:nvPr/>
        </p:nvSpPr>
        <p:spPr>
          <a:xfrm>
            <a:off x="463181" y="1508126"/>
            <a:ext cx="11285821" cy="1001712"/>
          </a:xfrm>
          <a:prstGeom prst="rect">
            <a:avLst/>
          </a:prstGeom>
        </p:spPr>
        <p:txBody>
          <a:bodyPr vert="horz" lIns="91440" tIns="45720" rIns="91440" bIns="45720"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a:br>
            <a:endParaRPr lang="sv-SE" i="1">
              <a:solidFill>
                <a:schemeClr val="tx2"/>
              </a:solidFill>
            </a:endParaRPr>
          </a:p>
        </p:txBody>
      </p:sp>
      <p:sp>
        <p:nvSpPr>
          <p:cNvPr id="14" name="Rectangle 13">
            <a:extLst>
              <a:ext uri="{FF2B5EF4-FFF2-40B4-BE49-F238E27FC236}">
                <a16:creationId xmlns:a16="http://schemas.microsoft.com/office/drawing/2014/main" id="{FA471C23-732B-4F3E-AF91-8486822C1681}"/>
              </a:ext>
            </a:extLst>
          </p:cNvPr>
          <p:cNvSpPr/>
          <p:nvPr/>
        </p:nvSpPr>
        <p:spPr>
          <a:xfrm>
            <a:off x="10656177" y="15498"/>
            <a:ext cx="1535823" cy="7904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Lasting bone care</a:t>
            </a:r>
          </a:p>
        </p:txBody>
      </p:sp>
      <p:sp>
        <p:nvSpPr>
          <p:cNvPr id="15" name="Content Placeholder 5">
            <a:extLst>
              <a:ext uri="{FF2B5EF4-FFF2-40B4-BE49-F238E27FC236}">
                <a16:creationId xmlns:a16="http://schemas.microsoft.com/office/drawing/2014/main" id="{96924995-2C52-4A21-A383-8304F004B626}"/>
              </a:ext>
            </a:extLst>
          </p:cNvPr>
          <p:cNvSpPr txBox="1">
            <a:spLocks/>
          </p:cNvSpPr>
          <p:nvPr/>
        </p:nvSpPr>
        <p:spPr>
          <a:xfrm>
            <a:off x="342900" y="3428999"/>
            <a:ext cx="5132867" cy="32543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spcAft>
                <a:spcPts val="800"/>
              </a:spcAft>
              <a:buClr>
                <a:srgbClr val="F8A700"/>
              </a:buClr>
            </a:pPr>
            <a:r>
              <a:rPr lang="en-US" sz="2000">
                <a:solidFill>
                  <a:schemeClr val="tx1">
                    <a:lumMod val="65000"/>
                    <a:lumOff val="35000"/>
                  </a:schemeClr>
                </a:solidFill>
                <a:latin typeface="Arial" panose="020B0604020202020204" pitchFamily="34" charset="0"/>
                <a:cs typeface="Arial" panose="020B0604020202020204" pitchFamily="34" charset="0"/>
              </a:rPr>
              <a:t>The EV Connection with its stable fit offers </a:t>
            </a:r>
            <a:br>
              <a:rPr lang="en-US" sz="2000">
                <a:solidFill>
                  <a:schemeClr val="tx1">
                    <a:lumMod val="65000"/>
                    <a:lumOff val="35000"/>
                  </a:schemeClr>
                </a:solidFill>
                <a:latin typeface="Arial" panose="020B0604020202020204" pitchFamily="34" charset="0"/>
                <a:cs typeface="Arial" panose="020B0604020202020204" pitchFamily="34" charset="0"/>
              </a:rPr>
            </a:br>
            <a:r>
              <a:rPr lang="en-US" sz="2000">
                <a:solidFill>
                  <a:schemeClr val="tx1">
                    <a:lumMod val="65000"/>
                    <a:lumOff val="35000"/>
                  </a:schemeClr>
                </a:solidFill>
                <a:latin typeface="Arial" panose="020B0604020202020204" pitchFamily="34" charset="0"/>
                <a:cs typeface="Arial" panose="020B0604020202020204" pitchFamily="34" charset="0"/>
              </a:rPr>
              <a:t>an easy and straight forward abutment connection and scanning/ impression procedures.</a:t>
            </a:r>
          </a:p>
        </p:txBody>
      </p:sp>
      <p:pic>
        <p:nvPicPr>
          <p:cNvPr id="16" name="Picture 15" descr="A picture containing white, dark, light&#10;&#10;Description automatically generated">
            <a:extLst>
              <a:ext uri="{FF2B5EF4-FFF2-40B4-BE49-F238E27FC236}">
                <a16:creationId xmlns:a16="http://schemas.microsoft.com/office/drawing/2014/main" id="{0C696E89-0744-4BEA-9FFA-2370A943A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41247" y="1325708"/>
            <a:ext cx="5955912" cy="5955912"/>
          </a:xfrm>
          <a:prstGeom prst="rect">
            <a:avLst/>
          </a:prstGeom>
        </p:spPr>
      </p:pic>
      <p:pic>
        <p:nvPicPr>
          <p:cNvPr id="17" name="Bildobjekt 9">
            <a:extLst>
              <a:ext uri="{FF2B5EF4-FFF2-40B4-BE49-F238E27FC236}">
                <a16:creationId xmlns:a16="http://schemas.microsoft.com/office/drawing/2014/main" id="{1C7D50DC-8C05-43D8-8959-FF9988BD08A2}"/>
              </a:ext>
            </a:extLst>
          </p:cNvPr>
          <p:cNvPicPr>
            <a:picLocks noChangeAspect="1"/>
          </p:cNvPicPr>
          <p:nvPr/>
        </p:nvPicPr>
        <p:blipFill>
          <a:blip r:embed="rId5">
            <a:extLst>
              <a:ext uri="{28A0092B-C50C-407E-A947-70E740481C1C}">
                <a14:useLocalDpi xmlns:a14="http://schemas.microsoft.com/office/drawing/2010/main" val="0"/>
              </a:ext>
            </a:extLst>
          </a:blip>
          <a:srcRect t="130" b="130"/>
          <a:stretch/>
        </p:blipFill>
        <p:spPr>
          <a:xfrm>
            <a:off x="6217590" y="3140727"/>
            <a:ext cx="3171478" cy="3163219"/>
          </a:xfrm>
          <a:prstGeom prst="ellipse">
            <a:avLst/>
          </a:prstGeom>
          <a:ln w="6350">
            <a:solidFill>
              <a:schemeClr val="tx2"/>
            </a:solidFill>
          </a:ln>
        </p:spPr>
      </p:pic>
      <p:cxnSp>
        <p:nvCxnSpPr>
          <p:cNvPr id="18" name="Vinklad  12">
            <a:extLst>
              <a:ext uri="{FF2B5EF4-FFF2-40B4-BE49-F238E27FC236}">
                <a16:creationId xmlns:a16="http://schemas.microsoft.com/office/drawing/2014/main" id="{55C8B4F9-EBEB-409E-986B-94F646E4D07E}"/>
              </a:ext>
            </a:extLst>
          </p:cNvPr>
          <p:cNvCxnSpPr>
            <a:cxnSpLocks/>
            <a:stCxn id="17" idx="6"/>
          </p:cNvCxnSpPr>
          <p:nvPr/>
        </p:nvCxnSpPr>
        <p:spPr>
          <a:xfrm flipV="1">
            <a:off x="9389068" y="4093535"/>
            <a:ext cx="924513" cy="628802"/>
          </a:xfrm>
          <a:prstGeom prst="bentConnector3">
            <a:avLst>
              <a:gd name="adj1" fmla="val 50000"/>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Ellips 16">
            <a:extLst>
              <a:ext uri="{FF2B5EF4-FFF2-40B4-BE49-F238E27FC236}">
                <a16:creationId xmlns:a16="http://schemas.microsoft.com/office/drawing/2014/main" id="{0A00FB35-039D-4291-8792-AFF9179615DD}"/>
              </a:ext>
            </a:extLst>
          </p:cNvPr>
          <p:cNvSpPr/>
          <p:nvPr/>
        </p:nvSpPr>
        <p:spPr>
          <a:xfrm>
            <a:off x="10027454" y="3779134"/>
            <a:ext cx="665445" cy="628802"/>
          </a:xfrm>
          <a:prstGeom prst="ellipse">
            <a:avLst/>
          </a:prstGeom>
          <a:solidFill>
            <a:schemeClr val="bg1">
              <a:alpha val="41652"/>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sv-SE" err="1"/>
          </a:p>
        </p:txBody>
      </p:sp>
    </p:spTree>
    <p:extLst>
      <p:ext uri="{BB962C8B-B14F-4D97-AF65-F5344CB8AC3E}">
        <p14:creationId xmlns:p14="http://schemas.microsoft.com/office/powerpoint/2010/main" val="52234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2E36B34E-3537-4899-A750-9B06EE1B8724}"/>
              </a:ext>
            </a:extLst>
          </p:cNvPr>
          <p:cNvSpPr txBox="1">
            <a:spLocks/>
          </p:cNvSpPr>
          <p:nvPr/>
        </p:nvSpPr>
        <p:spPr>
          <a:xfrm>
            <a:off x="359767" y="2085469"/>
            <a:ext cx="7755533" cy="394335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chemeClr val="tx1">
                    <a:lumMod val="65000"/>
                    <a:lumOff val="35000"/>
                  </a:schemeClr>
                </a:solidFill>
                <a:latin typeface="Arial"/>
                <a:cs typeface="Arial"/>
              </a:rPr>
              <a:t>DS </a:t>
            </a:r>
            <a:r>
              <a:rPr lang="en-US" sz="2000" err="1">
                <a:solidFill>
                  <a:schemeClr val="tx1">
                    <a:lumMod val="65000"/>
                    <a:lumOff val="35000"/>
                  </a:schemeClr>
                </a:solidFill>
                <a:latin typeface="Arial"/>
                <a:cs typeface="Arial"/>
              </a:rPr>
              <a:t>PrimeTaper</a:t>
            </a:r>
            <a:r>
              <a:rPr lang="en-US" sz="2000">
                <a:solidFill>
                  <a:schemeClr val="tx1">
                    <a:lumMod val="65000"/>
                    <a:lumOff val="35000"/>
                  </a:schemeClr>
                </a:solidFill>
                <a:latin typeface="Arial"/>
                <a:cs typeface="Arial"/>
              </a:rPr>
              <a:t> implants deliver immediate installation stability</a:t>
            </a:r>
            <a:r>
              <a:rPr lang="en-US" sz="2000">
                <a:solidFill>
                  <a:srgbClr val="FF0000"/>
                </a:solidFill>
                <a:latin typeface="Arial"/>
                <a:cs typeface="Arial"/>
              </a:rPr>
              <a:t> </a:t>
            </a:r>
            <a:r>
              <a:rPr lang="en-US" sz="2000">
                <a:solidFill>
                  <a:schemeClr val="tx1">
                    <a:lumMod val="65000"/>
                    <a:lumOff val="35000"/>
                  </a:schemeClr>
                </a:solidFill>
                <a:latin typeface="Arial"/>
                <a:cs typeface="Arial"/>
              </a:rPr>
              <a:t>and can be used in all clinical indications, including extraction sockets.</a:t>
            </a:r>
            <a:br>
              <a:rPr lang="en-US" sz="2000">
                <a:latin typeface="Arial" panose="020B0604020202020204" pitchFamily="34" charset="0"/>
                <a:cs typeface="Arial" panose="020B0604020202020204" pitchFamily="34" charset="0"/>
              </a:rPr>
            </a:br>
            <a:endParaRPr lang="en-US" sz="2000">
              <a:solidFill>
                <a:schemeClr val="tx1">
                  <a:lumMod val="65000"/>
                  <a:lumOff val="3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a:solidFill>
                  <a:schemeClr val="tx1">
                    <a:lumMod val="65000"/>
                    <a:lumOff val="35000"/>
                  </a:schemeClr>
                </a:solidFill>
                <a:latin typeface="Arial"/>
                <a:cs typeface="Arial"/>
              </a:rPr>
              <a:t>The progressive tapered design provides sufficient stability allowing </a:t>
            </a:r>
            <a:br>
              <a:rPr lang="en-US" sz="1800">
                <a:latin typeface="Arial" panose="020B0604020202020204" pitchFamily="34" charset="0"/>
                <a:cs typeface="Arial" panose="020B0604020202020204" pitchFamily="34" charset="0"/>
              </a:rPr>
            </a:br>
            <a:r>
              <a:rPr lang="en-US" sz="1800">
                <a:solidFill>
                  <a:schemeClr val="tx1">
                    <a:lumMod val="65000"/>
                    <a:lumOff val="35000"/>
                  </a:schemeClr>
                </a:solidFill>
                <a:latin typeface="Arial"/>
                <a:cs typeface="Arial"/>
              </a:rPr>
              <a:t>for immediate loading and temporization</a:t>
            </a:r>
          </a:p>
          <a:p>
            <a:pPr marL="342900" indent="-342900" algn="l">
              <a:buFont typeface="Arial" panose="020B0604020202020204" pitchFamily="34" charset="0"/>
              <a:buChar char="•"/>
            </a:pPr>
            <a:r>
              <a:rPr lang="en-US" sz="1800">
                <a:solidFill>
                  <a:schemeClr val="tx1">
                    <a:lumMod val="65000"/>
                    <a:lumOff val="35000"/>
                  </a:schemeClr>
                </a:solidFill>
                <a:latin typeface="Arial"/>
                <a:cs typeface="Arial"/>
              </a:rPr>
              <a:t>Long-term stability and bone preservation, ensured through proven </a:t>
            </a:r>
            <a:br>
              <a:rPr lang="en-US" sz="1800">
                <a:latin typeface="Arial" panose="020B0604020202020204" pitchFamily="34" charset="0"/>
                <a:cs typeface="Arial" panose="020B0604020202020204" pitchFamily="34" charset="0"/>
              </a:rPr>
            </a:br>
            <a:r>
              <a:rPr lang="en-US" sz="1800">
                <a:solidFill>
                  <a:schemeClr val="tx1">
                    <a:lumMod val="65000"/>
                    <a:lumOff val="35000"/>
                  </a:schemeClr>
                </a:solidFill>
                <a:latin typeface="Arial"/>
                <a:cs typeface="Arial"/>
              </a:rPr>
              <a:t>features derived from Astra Tech Implant System EV</a:t>
            </a:r>
          </a:p>
          <a:p>
            <a:pPr marL="342900" indent="-342900" algn="l">
              <a:buFont typeface="Arial" panose="020B0604020202020204" pitchFamily="34" charset="0"/>
              <a:buChar char="•"/>
            </a:pPr>
            <a:endParaRPr lang="en-US" sz="1200">
              <a:solidFill>
                <a:schemeClr val="tx1">
                  <a:lumMod val="65000"/>
                  <a:lumOff val="35000"/>
                </a:schemeClr>
              </a:solidFill>
              <a:latin typeface="Arial"/>
              <a:cs typeface="Arial"/>
            </a:endParaRPr>
          </a:p>
          <a:p>
            <a:pPr marL="800100" lvl="1" indent="-342900" algn="l">
              <a:buFont typeface="Arial" panose="020B0604020202020204" pitchFamily="34" charset="0"/>
              <a:buChar char="•"/>
            </a:pPr>
            <a:r>
              <a:rPr lang="en-US" sz="1600" err="1">
                <a:solidFill>
                  <a:schemeClr val="tx1">
                    <a:lumMod val="65000"/>
                    <a:lumOff val="35000"/>
                  </a:schemeClr>
                </a:solidFill>
                <a:latin typeface="Arial"/>
                <a:cs typeface="Arial"/>
              </a:rPr>
              <a:t>OsseoSpeed</a:t>
            </a:r>
            <a:endParaRPr lang="en-US" sz="1600">
              <a:solidFill>
                <a:schemeClr val="tx1">
                  <a:lumMod val="65000"/>
                  <a:lumOff val="35000"/>
                </a:schemeClr>
              </a:solidFill>
              <a:latin typeface="Arial"/>
              <a:cs typeface="Arial"/>
            </a:endParaRPr>
          </a:p>
          <a:p>
            <a:pPr marL="800100" lvl="1" indent="-342900" algn="l">
              <a:buFont typeface="Arial" panose="020B0604020202020204" pitchFamily="34" charset="0"/>
              <a:buChar char="•"/>
            </a:pPr>
            <a:r>
              <a:rPr lang="en-US" sz="1600" err="1">
                <a:solidFill>
                  <a:schemeClr val="tx1">
                    <a:lumMod val="65000"/>
                    <a:lumOff val="35000"/>
                  </a:schemeClr>
                </a:solidFill>
                <a:latin typeface="Arial"/>
                <a:cs typeface="Arial"/>
              </a:rPr>
              <a:t>MicroThread</a:t>
            </a:r>
            <a:endParaRPr lang="en-US" sz="1600">
              <a:solidFill>
                <a:schemeClr val="tx1">
                  <a:lumMod val="65000"/>
                  <a:lumOff val="35000"/>
                </a:schemeClr>
              </a:solidFill>
              <a:latin typeface="Arial"/>
              <a:cs typeface="Arial"/>
            </a:endParaRPr>
          </a:p>
          <a:p>
            <a:pPr marL="800100" lvl="1" indent="-342900" algn="l">
              <a:buFont typeface="Arial" panose="020B0604020202020204" pitchFamily="34" charset="0"/>
              <a:buChar char="•"/>
            </a:pPr>
            <a:r>
              <a:rPr lang="en-US" sz="1600">
                <a:solidFill>
                  <a:schemeClr val="tx1">
                    <a:lumMod val="65000"/>
                    <a:lumOff val="35000"/>
                  </a:schemeClr>
                </a:solidFill>
                <a:latin typeface="Arial" panose="020B0604020202020204" pitchFamily="34" charset="0"/>
                <a:cs typeface="Arial" panose="020B0604020202020204" pitchFamily="34" charset="0"/>
              </a:rPr>
              <a:t>EV Connection</a:t>
            </a:r>
            <a:endParaRPr lang="en-US" sz="1600">
              <a:solidFill>
                <a:schemeClr val="tx1">
                  <a:lumMod val="95000"/>
                  <a:lumOff val="5000"/>
                </a:schemeClr>
              </a:solidFill>
              <a:latin typeface="Arial" panose="020B0604020202020204" pitchFamily="34" charset="0"/>
              <a:cs typeface="Arial" panose="020B0604020202020204" pitchFamily="34" charset="0"/>
            </a:endParaRPr>
          </a:p>
          <a:p>
            <a:pPr algn="l"/>
            <a:endParaRPr lang="sv-SE" sz="1800">
              <a:solidFill>
                <a:schemeClr val="tx1">
                  <a:lumMod val="95000"/>
                  <a:lumOff val="5000"/>
                </a:schemeClr>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083C1EBC-36B3-462C-AB72-5B0B6273C418}"/>
              </a:ext>
            </a:extLst>
          </p:cNvPr>
          <p:cNvSpPr txBox="1"/>
          <p:nvPr/>
        </p:nvSpPr>
        <p:spPr>
          <a:xfrm>
            <a:off x="93675" y="6628389"/>
            <a:ext cx="3802050" cy="153888"/>
          </a:xfrm>
          <a:prstGeom prst="rect">
            <a:avLst/>
          </a:prstGeom>
          <a:noFill/>
        </p:spPr>
        <p:txBody>
          <a:bodyPr wrap="square" lIns="0" tIns="0" rIns="0" bIns="0" rtlCol="0">
            <a:spAutoFit/>
          </a:bodyPr>
          <a:lstStyle/>
          <a:p>
            <a:r>
              <a:rPr lang="en-US" sz="1000" i="1">
                <a:solidFill>
                  <a:schemeClr val="tx2"/>
                </a:solidFill>
              </a:rPr>
              <a:t>*Previously called Connective Contour</a:t>
            </a:r>
            <a:endParaRPr lang="sv-SE" sz="1000" i="1">
              <a:solidFill>
                <a:schemeClr val="tx2"/>
              </a:solidFill>
            </a:endParaRPr>
          </a:p>
        </p:txBody>
      </p:sp>
      <p:sp>
        <p:nvSpPr>
          <p:cNvPr id="18" name="Title 1">
            <a:extLst>
              <a:ext uri="{FF2B5EF4-FFF2-40B4-BE49-F238E27FC236}">
                <a16:creationId xmlns:a16="http://schemas.microsoft.com/office/drawing/2014/main" id="{875D5769-DDC9-40ED-87B2-780C05BA483B}"/>
              </a:ext>
            </a:extLst>
          </p:cNvPr>
          <p:cNvSpPr txBox="1">
            <a:spLocks/>
          </p:cNvSpPr>
          <p:nvPr/>
        </p:nvSpPr>
        <p:spPr>
          <a:xfrm>
            <a:off x="495300" y="398463"/>
            <a:ext cx="9144000" cy="123983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Lasting bone care</a:t>
            </a:r>
            <a:br>
              <a:rPr lang="sv-SE" sz="4400">
                <a:solidFill>
                  <a:schemeClr val="tx1">
                    <a:lumMod val="65000"/>
                    <a:lumOff val="35000"/>
                  </a:schemeClr>
                </a:solidFill>
                <a:latin typeface="Arial" panose="020B0604020202020204" pitchFamily="34" charset="0"/>
                <a:cs typeface="Arial" panose="020B0604020202020204" pitchFamily="34" charset="0"/>
              </a:rPr>
            </a:b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8C49477-54AA-4D53-9F2B-782CD2619445}"/>
              </a:ext>
            </a:extLst>
          </p:cNvPr>
          <p:cNvSpPr/>
          <p:nvPr/>
        </p:nvSpPr>
        <p:spPr>
          <a:xfrm>
            <a:off x="10656177" y="15498"/>
            <a:ext cx="1535823" cy="7904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Lasting bone care</a:t>
            </a:r>
          </a:p>
        </p:txBody>
      </p:sp>
      <p:pic>
        <p:nvPicPr>
          <p:cNvPr id="20" name="Picture 19">
            <a:extLst>
              <a:ext uri="{FF2B5EF4-FFF2-40B4-BE49-F238E27FC236}">
                <a16:creationId xmlns:a16="http://schemas.microsoft.com/office/drawing/2014/main" id="{CA6F2B15-FBD4-4B57-8727-9893994C1718}"/>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10630" y="1421108"/>
            <a:ext cx="2019494" cy="4913806"/>
          </a:xfrm>
          <a:prstGeom prst="rect">
            <a:avLst/>
          </a:prstGeom>
        </p:spPr>
      </p:pic>
      <p:grpSp>
        <p:nvGrpSpPr>
          <p:cNvPr id="21" name="Group 20">
            <a:extLst>
              <a:ext uri="{FF2B5EF4-FFF2-40B4-BE49-F238E27FC236}">
                <a16:creationId xmlns:a16="http://schemas.microsoft.com/office/drawing/2014/main" id="{B69F5F5F-D1EC-4D76-A0F3-62D0263FE9CB}"/>
              </a:ext>
            </a:extLst>
          </p:cNvPr>
          <p:cNvGrpSpPr>
            <a:grpSpLocks noChangeAspect="1"/>
          </p:cNvGrpSpPr>
          <p:nvPr/>
        </p:nvGrpSpPr>
        <p:grpSpPr>
          <a:xfrm rot="5400000">
            <a:off x="4066525" y="3593262"/>
            <a:ext cx="880270" cy="2536995"/>
            <a:chOff x="10342851" y="2514077"/>
            <a:chExt cx="1023744" cy="2950501"/>
          </a:xfrm>
        </p:grpSpPr>
        <p:pic>
          <p:nvPicPr>
            <p:cNvPr id="22" name="Picture 21" descr="A picture containing plate, gear&#10;&#10;Description automatically generated">
              <a:extLst>
                <a:ext uri="{FF2B5EF4-FFF2-40B4-BE49-F238E27FC236}">
                  <a16:creationId xmlns:a16="http://schemas.microsoft.com/office/drawing/2014/main" id="{84753E59-A05E-4DA3-889B-86D816A2BE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92805">
              <a:off x="10346908" y="2510020"/>
              <a:ext cx="1015629" cy="1023744"/>
            </a:xfrm>
            <a:prstGeom prst="rect">
              <a:avLst/>
            </a:prstGeom>
          </p:spPr>
        </p:pic>
        <p:pic>
          <p:nvPicPr>
            <p:cNvPr id="23" name="Picture 22">
              <a:extLst>
                <a:ext uri="{FF2B5EF4-FFF2-40B4-BE49-F238E27FC236}">
                  <a16:creationId xmlns:a16="http://schemas.microsoft.com/office/drawing/2014/main" id="{D83BB35C-BEB3-4D36-B8D0-77E45940890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10419066" y="3609535"/>
              <a:ext cx="889637" cy="889635"/>
            </a:xfrm>
            <a:prstGeom prst="rect">
              <a:avLst/>
            </a:prstGeom>
            <a:effectLst>
              <a:outerShdw blurRad="63500" sx="102000" sy="102000" algn="ctr" rotWithShape="0">
                <a:prstClr val="black">
                  <a:alpha val="40000"/>
                </a:prstClr>
              </a:outerShdw>
            </a:effectLst>
          </p:spPr>
        </p:pic>
        <p:pic>
          <p:nvPicPr>
            <p:cNvPr id="24" name="Picture 23" descr="A picture containing dark, close&#10;&#10;Description automatically generated">
              <a:extLst>
                <a:ext uri="{FF2B5EF4-FFF2-40B4-BE49-F238E27FC236}">
                  <a16:creationId xmlns:a16="http://schemas.microsoft.com/office/drawing/2014/main" id="{B4378EBD-D1D3-46AE-83AD-EC222B82240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10419066" y="4574942"/>
              <a:ext cx="889637" cy="889635"/>
            </a:xfrm>
            <a:prstGeom prst="rect">
              <a:avLst/>
            </a:prstGeom>
            <a:effectLst>
              <a:outerShdw blurRad="63500" sx="102000" sy="102000" algn="ctr" rotWithShape="0">
                <a:prstClr val="black">
                  <a:alpha val="40000"/>
                </a:prstClr>
              </a:outerShdw>
            </a:effectLst>
          </p:spPr>
        </p:pic>
      </p:grpSp>
      <p:grpSp>
        <p:nvGrpSpPr>
          <p:cNvPr id="25" name="Group 24">
            <a:extLst>
              <a:ext uri="{FF2B5EF4-FFF2-40B4-BE49-F238E27FC236}">
                <a16:creationId xmlns:a16="http://schemas.microsoft.com/office/drawing/2014/main" id="{C2A1DDE8-C35C-4B4E-BC1F-FDC7DEBBBE30}"/>
              </a:ext>
            </a:extLst>
          </p:cNvPr>
          <p:cNvGrpSpPr>
            <a:grpSpLocks noChangeAspect="1"/>
          </p:cNvGrpSpPr>
          <p:nvPr/>
        </p:nvGrpSpPr>
        <p:grpSpPr>
          <a:xfrm>
            <a:off x="9117558" y="3372203"/>
            <a:ext cx="855321" cy="2738459"/>
            <a:chOff x="8366742" y="2609995"/>
            <a:chExt cx="789398" cy="2527393"/>
          </a:xfrm>
        </p:grpSpPr>
        <p:pic>
          <p:nvPicPr>
            <p:cNvPr id="26" name="Picture 25" descr="A picture containing hat&#10;&#10;Description automatically generated">
              <a:extLst>
                <a:ext uri="{FF2B5EF4-FFF2-40B4-BE49-F238E27FC236}">
                  <a16:creationId xmlns:a16="http://schemas.microsoft.com/office/drawing/2014/main" id="{6643CC73-5D5E-4B4A-BEBF-EF11EF4C0D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66742" y="2609995"/>
              <a:ext cx="789398" cy="781045"/>
            </a:xfrm>
            <a:prstGeom prst="rect">
              <a:avLst/>
            </a:prstGeom>
          </p:spPr>
        </p:pic>
        <p:pic>
          <p:nvPicPr>
            <p:cNvPr id="27" name="Picture 26" descr="Icon&#10;&#10;Description automatically generated">
              <a:extLst>
                <a:ext uri="{FF2B5EF4-FFF2-40B4-BE49-F238E27FC236}">
                  <a16:creationId xmlns:a16="http://schemas.microsoft.com/office/drawing/2014/main" id="{4B2D20F1-BA07-4BAD-ACFF-E53EEFBB29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66742" y="4356343"/>
              <a:ext cx="789398" cy="781045"/>
            </a:xfrm>
            <a:prstGeom prst="rect">
              <a:avLst/>
            </a:prstGeom>
          </p:spPr>
        </p:pic>
        <p:pic>
          <p:nvPicPr>
            <p:cNvPr id="28" name="Picture 27">
              <a:extLst>
                <a:ext uri="{FF2B5EF4-FFF2-40B4-BE49-F238E27FC236}">
                  <a16:creationId xmlns:a16="http://schemas.microsoft.com/office/drawing/2014/main" id="{09DA6285-57D4-4FBF-B384-6C645C844B7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66742" y="3483169"/>
              <a:ext cx="789398" cy="781045"/>
            </a:xfrm>
            <a:prstGeom prst="rect">
              <a:avLst/>
            </a:prstGeom>
          </p:spPr>
        </p:pic>
      </p:grpSp>
    </p:spTree>
    <p:extLst>
      <p:ext uri="{BB962C8B-B14F-4D97-AF65-F5344CB8AC3E}">
        <p14:creationId xmlns:p14="http://schemas.microsoft.com/office/powerpoint/2010/main" val="21178107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9ED317-C14D-43D4-8C1A-F266AC3ED70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800" b="0" i="0" u="none" strike="noStrike" kern="1200" cap="none" spc="0" normalizeH="0" baseline="0" noProof="0" smtClean="0">
                <a:ln>
                  <a:noFill/>
                </a:ln>
                <a:solidFill>
                  <a:srgbClr val="53585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GB" sz="800" b="0" i="0" u="none" strike="noStrike" kern="1200" cap="none" spc="0" normalizeH="0" baseline="0" noProof="0">
              <a:ln>
                <a:noFill/>
              </a:ln>
              <a:solidFill>
                <a:srgbClr val="53585B"/>
              </a:solidFill>
              <a:effectLst/>
              <a:uLnTx/>
              <a:uFillTx/>
              <a:latin typeface="Arial"/>
              <a:ea typeface="+mn-ea"/>
              <a:cs typeface="+mn-cs"/>
            </a:endParaRPr>
          </a:p>
        </p:txBody>
      </p:sp>
      <p:sp>
        <p:nvSpPr>
          <p:cNvPr id="9" name="Rectangle 8">
            <a:extLst>
              <a:ext uri="{FF2B5EF4-FFF2-40B4-BE49-F238E27FC236}">
                <a16:creationId xmlns:a16="http://schemas.microsoft.com/office/drawing/2014/main" id="{29BB578A-8EDC-4601-BE3E-F94D6D97DF05}"/>
              </a:ext>
            </a:extLst>
          </p:cNvPr>
          <p:cNvSpPr/>
          <p:nvPr/>
        </p:nvSpPr>
        <p:spPr>
          <a:xfrm>
            <a:off x="2354618" y="2801843"/>
            <a:ext cx="1535823" cy="12669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Efficient handling</a:t>
            </a:r>
          </a:p>
        </p:txBody>
      </p:sp>
      <p:grpSp>
        <p:nvGrpSpPr>
          <p:cNvPr id="10" name="Group 9">
            <a:extLst>
              <a:ext uri="{FF2B5EF4-FFF2-40B4-BE49-F238E27FC236}">
                <a16:creationId xmlns:a16="http://schemas.microsoft.com/office/drawing/2014/main" id="{B31D6F03-036A-4F43-8F52-B5934F01AFA8}"/>
              </a:ext>
            </a:extLst>
          </p:cNvPr>
          <p:cNvGrpSpPr/>
          <p:nvPr/>
        </p:nvGrpSpPr>
        <p:grpSpPr>
          <a:xfrm>
            <a:off x="589006" y="2773365"/>
            <a:ext cx="1535824" cy="1266915"/>
            <a:chOff x="2880508" y="4384042"/>
            <a:chExt cx="1535824" cy="1266915"/>
          </a:xfrm>
        </p:grpSpPr>
        <p:pic>
          <p:nvPicPr>
            <p:cNvPr id="11" name="Bildobjekt 6">
              <a:extLst>
                <a:ext uri="{FF2B5EF4-FFF2-40B4-BE49-F238E27FC236}">
                  <a16:creationId xmlns:a16="http://schemas.microsoft.com/office/drawing/2014/main" id="{693F117C-2046-42C9-88B7-FE031411CEC9}"/>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614E0F91-0F3A-4DF6-BB26-983ED64D505E}"/>
                </a:ext>
              </a:extLst>
            </p:cNvPr>
            <p:cNvSpPr txBox="1"/>
            <p:nvPr/>
          </p:nvSpPr>
          <p:spPr>
            <a:xfrm>
              <a:off x="2880508" y="4746800"/>
              <a:ext cx="1535824" cy="553998"/>
            </a:xfrm>
            <a:prstGeom prst="rect">
              <a:avLst/>
            </a:prstGeom>
            <a:noFill/>
          </p:spPr>
          <p:txBody>
            <a:bodyPr wrap="square" lIns="0" tIns="0" rIns="0" bIns="0" rtlCol="0" anchor="t">
              <a:spAutoFit/>
            </a:bodyPr>
            <a:lstStyle/>
            <a:p>
              <a:pPr algn="ctr">
                <a:defRPr/>
              </a:pPr>
              <a:r>
                <a:rPr lang="en-US">
                  <a:latin typeface="Arial"/>
                </a:rPr>
                <a:t>Lasting bone</a:t>
              </a:r>
              <a:r>
                <a:rPr kumimoji="0" lang="en-US" sz="1800" b="0" i="0" u="none" strike="noStrike" kern="1200" cap="none" spc="0" normalizeH="0" baseline="0" noProof="0">
                  <a:ln>
                    <a:noFill/>
                  </a:ln>
                  <a:effectLst/>
                  <a:uLnTx/>
                  <a:uFillTx/>
                  <a:latin typeface="Arial"/>
                  <a:ea typeface="+mn-ea"/>
                  <a:cs typeface="+mn-cs"/>
                </a:rPr>
                <a:t> care</a:t>
              </a:r>
            </a:p>
          </p:txBody>
        </p:sp>
      </p:grpSp>
      <p:grpSp>
        <p:nvGrpSpPr>
          <p:cNvPr id="13" name="Group 12">
            <a:extLst>
              <a:ext uri="{FF2B5EF4-FFF2-40B4-BE49-F238E27FC236}">
                <a16:creationId xmlns:a16="http://schemas.microsoft.com/office/drawing/2014/main" id="{3FC2C2CC-075A-4ED4-B087-5986F90D05F5}"/>
              </a:ext>
            </a:extLst>
          </p:cNvPr>
          <p:cNvGrpSpPr/>
          <p:nvPr/>
        </p:nvGrpSpPr>
        <p:grpSpPr>
          <a:xfrm>
            <a:off x="5885841" y="2795543"/>
            <a:ext cx="1535824" cy="1266915"/>
            <a:chOff x="2880508" y="4384042"/>
            <a:chExt cx="1535824" cy="1266915"/>
          </a:xfrm>
        </p:grpSpPr>
        <p:pic>
          <p:nvPicPr>
            <p:cNvPr id="14" name="Bildobjekt 6">
              <a:extLst>
                <a:ext uri="{FF2B5EF4-FFF2-40B4-BE49-F238E27FC236}">
                  <a16:creationId xmlns:a16="http://schemas.microsoft.com/office/drawing/2014/main" id="{AC34DBFE-7330-4414-B525-956D50F2CF0F}"/>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15" name="TextBox 14">
              <a:extLst>
                <a:ext uri="{FF2B5EF4-FFF2-40B4-BE49-F238E27FC236}">
                  <a16:creationId xmlns:a16="http://schemas.microsoft.com/office/drawing/2014/main" id="{9F2BBD5E-8FB3-4E1A-8236-BE8B13FA737B}"/>
                </a:ext>
              </a:extLst>
            </p:cNvPr>
            <p:cNvSpPr txBox="1"/>
            <p:nvPr/>
          </p:nvSpPr>
          <p:spPr>
            <a:xfrm>
              <a:off x="2880508" y="4599320"/>
              <a:ext cx="1535824"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Seamless workflow integration</a:t>
              </a:r>
            </a:p>
          </p:txBody>
        </p:sp>
      </p:grpSp>
      <p:grpSp>
        <p:nvGrpSpPr>
          <p:cNvPr id="16" name="Group 15">
            <a:extLst>
              <a:ext uri="{FF2B5EF4-FFF2-40B4-BE49-F238E27FC236}">
                <a16:creationId xmlns:a16="http://schemas.microsoft.com/office/drawing/2014/main" id="{7D990272-D52D-410D-B90A-6BF6085D2334}"/>
              </a:ext>
            </a:extLst>
          </p:cNvPr>
          <p:cNvGrpSpPr/>
          <p:nvPr/>
        </p:nvGrpSpPr>
        <p:grpSpPr>
          <a:xfrm>
            <a:off x="4120229" y="2795543"/>
            <a:ext cx="1535824" cy="1266915"/>
            <a:chOff x="2880508" y="4384042"/>
            <a:chExt cx="1535824" cy="1266915"/>
          </a:xfrm>
        </p:grpSpPr>
        <p:pic>
          <p:nvPicPr>
            <p:cNvPr id="17" name="Bildobjekt 6">
              <a:extLst>
                <a:ext uri="{FF2B5EF4-FFF2-40B4-BE49-F238E27FC236}">
                  <a16:creationId xmlns:a16="http://schemas.microsoft.com/office/drawing/2014/main" id="{648E1529-4CFA-415F-85AF-705F7C05ECA0}"/>
                </a:ext>
              </a:extLst>
            </p:cNvPr>
            <p:cNvPicPr>
              <a:picLocks noChangeAspect="1"/>
            </p:cNvPicPr>
            <p:nvPr/>
          </p:nvPicPr>
          <p:blipFill rotWithShape="1">
            <a:blip r:embed="rId2">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03DE35A1-870D-4524-B9E6-4077A3496E62}"/>
                </a:ext>
              </a:extLst>
            </p:cNvPr>
            <p:cNvSpPr txBox="1"/>
            <p:nvPr/>
          </p:nvSpPr>
          <p:spPr>
            <a:xfrm>
              <a:off x="2880508" y="4746800"/>
              <a:ext cx="153582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Enviable esthetics</a:t>
              </a:r>
            </a:p>
          </p:txBody>
        </p:sp>
      </p:grpSp>
      <p:pic>
        <p:nvPicPr>
          <p:cNvPr id="19" name="Bildobjekt 13">
            <a:extLst>
              <a:ext uri="{FF2B5EF4-FFF2-40B4-BE49-F238E27FC236}">
                <a16:creationId xmlns:a16="http://schemas.microsoft.com/office/drawing/2014/main" id="{77D3E41A-E0CA-4D16-A801-0350823DD76F}"/>
              </a:ext>
            </a:extLst>
          </p:cNvPr>
          <p:cNvPicPr>
            <a:picLocks noChangeAspect="1"/>
          </p:cNvPicPr>
          <p:nvPr/>
        </p:nvPicPr>
        <p:blipFill>
          <a:blip r:embed="rId3">
            <a:alphaModFix/>
          </a:blip>
          <a:stretch>
            <a:fillRect/>
          </a:stretch>
        </p:blipFill>
        <p:spPr>
          <a:xfrm>
            <a:off x="10125501" y="3344463"/>
            <a:ext cx="1706283" cy="1927639"/>
          </a:xfrm>
          <a:prstGeom prst="rect">
            <a:avLst/>
          </a:prstGeom>
        </p:spPr>
      </p:pic>
      <p:pic>
        <p:nvPicPr>
          <p:cNvPr id="20" name="Picture 2" descr="N:\Dep\MD\GLOBAL PRODUCT BRAND COMMUNICATION\Patrik\EV Communication\Implant_Interface 2.tif">
            <a:extLst>
              <a:ext uri="{FF2B5EF4-FFF2-40B4-BE49-F238E27FC236}">
                <a16:creationId xmlns:a16="http://schemas.microsoft.com/office/drawing/2014/main" id="{C8D1EDEA-E1A1-4EEA-A855-B3AF4B8B318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287452" y="1835375"/>
            <a:ext cx="1322927" cy="1322926"/>
          </a:xfrm>
          <a:prstGeom prst="rect">
            <a:avLst/>
          </a:prstGeom>
          <a:noFill/>
          <a:extLst>
            <a:ext uri="{909E8E84-426E-40DD-AFC4-6F175D3DCCD1}">
              <a14:hiddenFill xmlns:a14="http://schemas.microsoft.com/office/drawing/2010/main">
                <a:solidFill>
                  <a:srgbClr val="FFFFFF"/>
                </a:solidFill>
              </a14:hiddenFill>
            </a:ext>
          </a:extLst>
        </p:spPr>
      </p:pic>
      <p:sp>
        <p:nvSpPr>
          <p:cNvPr id="21" name="Title 1">
            <a:extLst>
              <a:ext uri="{FF2B5EF4-FFF2-40B4-BE49-F238E27FC236}">
                <a16:creationId xmlns:a16="http://schemas.microsoft.com/office/drawing/2014/main" id="{5FBA35FD-AAAA-49CD-A646-269D92F7E6F7}"/>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a:solidFill>
                  <a:schemeClr val="tx1">
                    <a:lumMod val="65000"/>
                    <a:lumOff val="35000"/>
                  </a:schemeClr>
                </a:solidFill>
                <a:latin typeface="Arial" panose="020B0604020202020204" pitchFamily="34" charset="0"/>
                <a:cs typeface="Arial" panose="020B0604020202020204" pitchFamily="34" charset="0"/>
              </a:rPr>
              <a:t>DS </a:t>
            </a:r>
            <a:r>
              <a:rPr lang="sv-SE" err="1">
                <a:solidFill>
                  <a:schemeClr val="tx1">
                    <a:lumMod val="65000"/>
                    <a:lumOff val="35000"/>
                  </a:schemeClr>
                </a:solidFill>
                <a:latin typeface="Arial" panose="020B0604020202020204" pitchFamily="34" charset="0"/>
                <a:cs typeface="Arial" panose="020B0604020202020204" pitchFamily="34" charset="0"/>
              </a:rPr>
              <a:t>PrimeTaper</a:t>
            </a:r>
            <a:br>
              <a:rPr lang="sv-SE">
                <a:solidFill>
                  <a:schemeClr val="tx1">
                    <a:lumMod val="65000"/>
                    <a:lumOff val="35000"/>
                  </a:schemeClr>
                </a:solidFill>
                <a:latin typeface="Arial" panose="020B0604020202020204" pitchFamily="34" charset="0"/>
                <a:cs typeface="Arial" panose="020B0604020202020204" pitchFamily="34" charset="0"/>
              </a:rPr>
            </a:br>
            <a:r>
              <a:rPr lang="sv-SE" sz="2800" err="1">
                <a:solidFill>
                  <a:schemeClr val="tx1">
                    <a:lumMod val="65000"/>
                    <a:lumOff val="35000"/>
                  </a:schemeClr>
                </a:solidFill>
                <a:latin typeface="Arial" panose="020B0604020202020204" pitchFamily="34" charset="0"/>
                <a:cs typeface="Arial" panose="020B0604020202020204" pitchFamily="34" charset="0"/>
              </a:rPr>
              <a:t>Efficient</a:t>
            </a:r>
            <a:r>
              <a:rPr lang="sv-SE" sz="2800">
                <a:solidFill>
                  <a:schemeClr val="tx1">
                    <a:lumMod val="65000"/>
                    <a:lumOff val="35000"/>
                  </a:schemeClr>
                </a:solidFill>
                <a:latin typeface="Arial" panose="020B0604020202020204" pitchFamily="34" charset="0"/>
                <a:cs typeface="Arial" panose="020B0604020202020204" pitchFamily="34" charset="0"/>
              </a:rPr>
              <a:t> handling</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22" name="Picture 21" descr="A picture containing dark, light&#10;&#10;Description automatically generated">
            <a:extLst>
              <a:ext uri="{FF2B5EF4-FFF2-40B4-BE49-F238E27FC236}">
                <a16:creationId xmlns:a16="http://schemas.microsoft.com/office/drawing/2014/main" id="{7C854BFB-BC20-4EAD-8F4F-603518059A6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425196" y="862187"/>
            <a:ext cx="3227527" cy="5128264"/>
          </a:xfrm>
          <a:prstGeom prst="rect">
            <a:avLst/>
          </a:prstGeom>
        </p:spPr>
      </p:pic>
    </p:spTree>
    <p:extLst>
      <p:ext uri="{BB962C8B-B14F-4D97-AF65-F5344CB8AC3E}">
        <p14:creationId xmlns:p14="http://schemas.microsoft.com/office/powerpoint/2010/main" val="2727496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err="1">
                <a:solidFill>
                  <a:schemeClr val="tx1">
                    <a:lumMod val="65000"/>
                    <a:lumOff val="35000"/>
                  </a:schemeClr>
                </a:solidFill>
                <a:latin typeface="Arial" panose="020B0604020202020204" pitchFamily="34" charset="0"/>
                <a:cs typeface="Arial" panose="020B0604020202020204" pitchFamily="34" charset="0"/>
              </a:rPr>
              <a:t>Efficient</a:t>
            </a:r>
            <a:r>
              <a:rPr lang="sv-SE" sz="4400">
                <a:solidFill>
                  <a:schemeClr val="tx1">
                    <a:lumMod val="65000"/>
                    <a:lumOff val="35000"/>
                  </a:schemeClr>
                </a:solidFill>
                <a:latin typeface="Arial" panose="020B0604020202020204" pitchFamily="34" charset="0"/>
                <a:cs typeface="Arial" panose="020B0604020202020204" pitchFamily="34" charset="0"/>
              </a:rPr>
              <a:t> handling </a:t>
            </a:r>
            <a:r>
              <a:rPr lang="sv-SE" sz="4400" err="1">
                <a:solidFill>
                  <a:schemeClr val="tx1">
                    <a:lumMod val="65000"/>
                    <a:lumOff val="35000"/>
                  </a:schemeClr>
                </a:solidFill>
                <a:latin typeface="Arial" panose="020B0604020202020204" pitchFamily="34" charset="0"/>
                <a:cs typeface="Arial" panose="020B0604020202020204" pitchFamily="34" charset="0"/>
              </a:rPr>
              <a:t>experience</a:t>
            </a:r>
            <a:br>
              <a:rPr lang="sv-SE" sz="4400">
                <a:solidFill>
                  <a:schemeClr val="tx1">
                    <a:lumMod val="65000"/>
                    <a:lumOff val="35000"/>
                  </a:schemeClr>
                </a:solidFill>
                <a:latin typeface="Arial" panose="020B0604020202020204" pitchFamily="34" charset="0"/>
                <a:cs typeface="Arial" panose="020B0604020202020204" pitchFamily="34" charset="0"/>
              </a:rPr>
            </a:b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04200B4-5374-4B18-96C7-445F85F85BFA}"/>
              </a:ext>
            </a:extLst>
          </p:cNvPr>
          <p:cNvSpPr/>
          <p:nvPr/>
        </p:nvSpPr>
        <p:spPr>
          <a:xfrm>
            <a:off x="10656177" y="0"/>
            <a:ext cx="1535823" cy="628650"/>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600">
                <a:solidFill>
                  <a:schemeClr val="bg1"/>
                </a:solidFill>
                <a:latin typeface="Arial" panose="020B0604020202020204" pitchFamily="34" charset="0"/>
                <a:cs typeface="Arial" panose="020B0604020202020204" pitchFamily="34" charset="0"/>
              </a:rPr>
              <a:t>Efficient handling</a:t>
            </a:r>
          </a:p>
        </p:txBody>
      </p:sp>
      <p:sp>
        <p:nvSpPr>
          <p:cNvPr id="6" name="Title 4">
            <a:extLst>
              <a:ext uri="{FF2B5EF4-FFF2-40B4-BE49-F238E27FC236}">
                <a16:creationId xmlns:a16="http://schemas.microsoft.com/office/drawing/2014/main" id="{46357DD1-3E29-4AA3-9995-CDA99D308E2E}"/>
              </a:ext>
            </a:extLst>
          </p:cNvPr>
          <p:cNvSpPr txBox="1">
            <a:spLocks/>
          </p:cNvSpPr>
          <p:nvPr/>
        </p:nvSpPr>
        <p:spPr>
          <a:xfrm>
            <a:off x="1" y="1231902"/>
            <a:ext cx="11285821"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p>
        </p:txBody>
      </p:sp>
      <p:sp>
        <p:nvSpPr>
          <p:cNvPr id="7" name="Content Placeholder 5">
            <a:extLst>
              <a:ext uri="{FF2B5EF4-FFF2-40B4-BE49-F238E27FC236}">
                <a16:creationId xmlns:a16="http://schemas.microsoft.com/office/drawing/2014/main" id="{2768498A-EC15-461F-8770-F59BADCE4069}"/>
              </a:ext>
            </a:extLst>
          </p:cNvPr>
          <p:cNvSpPr txBox="1">
            <a:spLocks/>
          </p:cNvSpPr>
          <p:nvPr/>
        </p:nvSpPr>
        <p:spPr>
          <a:xfrm>
            <a:off x="581025" y="2073276"/>
            <a:ext cx="7753350" cy="39269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chemeClr val="tx1">
                    <a:lumMod val="65000"/>
                    <a:lumOff val="35000"/>
                  </a:schemeClr>
                </a:solidFill>
                <a:latin typeface="Arial" panose="020B0604020202020204" pitchFamily="34" charset="0"/>
                <a:cs typeface="Arial" panose="020B0604020202020204" pitchFamily="34" charset="0"/>
              </a:rPr>
              <a:t>DS </a:t>
            </a:r>
            <a:r>
              <a:rPr lang="en-US" sz="2000" err="1">
                <a:solidFill>
                  <a:schemeClr val="tx1">
                    <a:lumMod val="65000"/>
                    <a:lumOff val="35000"/>
                  </a:schemeClr>
                </a:solidFill>
                <a:latin typeface="Arial" panose="020B0604020202020204" pitchFamily="34" charset="0"/>
                <a:cs typeface="Arial" panose="020B0604020202020204" pitchFamily="34" charset="0"/>
              </a:rPr>
              <a:t>PrimeTaper</a:t>
            </a:r>
            <a:r>
              <a:rPr lang="en-US" sz="2000">
                <a:solidFill>
                  <a:schemeClr val="tx1">
                    <a:lumMod val="65000"/>
                    <a:lumOff val="35000"/>
                  </a:schemeClr>
                </a:solidFill>
                <a:latin typeface="Arial" panose="020B0604020202020204" pitchFamily="34" charset="0"/>
                <a:cs typeface="Arial" panose="020B0604020202020204" pitchFamily="34" charset="0"/>
              </a:rPr>
              <a:t> implants support an efficient handling </a:t>
            </a:r>
            <a:br>
              <a:rPr lang="en-US" sz="2000">
                <a:solidFill>
                  <a:schemeClr val="tx1">
                    <a:lumMod val="65000"/>
                    <a:lumOff val="35000"/>
                  </a:schemeClr>
                </a:solidFill>
                <a:latin typeface="Arial" panose="020B0604020202020204" pitchFamily="34" charset="0"/>
                <a:cs typeface="Arial" panose="020B0604020202020204" pitchFamily="34" charset="0"/>
              </a:rPr>
            </a:br>
            <a:r>
              <a:rPr lang="en-US" sz="2000">
                <a:solidFill>
                  <a:schemeClr val="tx1">
                    <a:lumMod val="65000"/>
                    <a:lumOff val="35000"/>
                  </a:schemeClr>
                </a:solidFill>
                <a:latin typeface="Arial" panose="020B0604020202020204" pitchFamily="34" charset="0"/>
                <a:cs typeface="Arial" panose="020B0604020202020204" pitchFamily="34" charset="0"/>
              </a:rPr>
              <a:t>for the whole treatment team.</a:t>
            </a:r>
            <a:br>
              <a:rPr lang="en-US" sz="2000">
                <a:solidFill>
                  <a:schemeClr val="tx1">
                    <a:lumMod val="65000"/>
                    <a:lumOff val="35000"/>
                  </a:schemeClr>
                </a:solidFill>
                <a:latin typeface="Arial" panose="020B0604020202020204" pitchFamily="34" charset="0"/>
                <a:cs typeface="Arial" panose="020B0604020202020204" pitchFamily="34" charset="0"/>
              </a:rPr>
            </a:br>
            <a:endParaRPr lang="en-US" sz="2000">
              <a:solidFill>
                <a:schemeClr val="tx1">
                  <a:lumMod val="65000"/>
                  <a:lumOff val="3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Fast implant installation due to the double thread design</a:t>
            </a:r>
          </a:p>
          <a:p>
            <a:pPr marL="285750" indent="-28575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Intuitive and easy drilling protocol in a logical tray layout</a:t>
            </a:r>
          </a:p>
          <a:p>
            <a:pPr marL="285750" indent="-28575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Drilling protocol delivers flexibility in osteotomy preparation, </a:t>
            </a:r>
            <a:br>
              <a:rPr lang="en-US" sz="1800">
                <a:solidFill>
                  <a:schemeClr val="tx1">
                    <a:lumMod val="65000"/>
                    <a:lumOff val="35000"/>
                  </a:schemeClr>
                </a:solidFill>
                <a:latin typeface="Arial" panose="020B0604020202020204" pitchFamily="34" charset="0"/>
                <a:cs typeface="Arial" panose="020B0604020202020204" pitchFamily="34" charset="0"/>
              </a:rPr>
            </a:br>
            <a:r>
              <a:rPr lang="en-US" sz="1800">
                <a:solidFill>
                  <a:schemeClr val="tx1">
                    <a:lumMod val="65000"/>
                    <a:lumOff val="35000"/>
                  </a:schemeClr>
                </a:solidFill>
                <a:latin typeface="Arial" panose="020B0604020202020204" pitchFamily="34" charset="0"/>
                <a:cs typeface="Arial" panose="020B0604020202020204" pitchFamily="34" charset="0"/>
              </a:rPr>
              <a:t>with few drills providing efficiency for the practice </a:t>
            </a:r>
          </a:p>
          <a:p>
            <a:pPr marL="285750" indent="-28575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Predictable abutment installation due to one-position-only </a:t>
            </a:r>
            <a:br>
              <a:rPr lang="en-US" sz="1800">
                <a:solidFill>
                  <a:schemeClr val="tx1">
                    <a:lumMod val="65000"/>
                    <a:lumOff val="35000"/>
                  </a:schemeClr>
                </a:solidFill>
                <a:latin typeface="Arial" panose="020B0604020202020204" pitchFamily="34" charset="0"/>
                <a:cs typeface="Arial" panose="020B0604020202020204" pitchFamily="34" charset="0"/>
              </a:rPr>
            </a:br>
            <a:r>
              <a:rPr lang="en-US" sz="1800">
                <a:solidFill>
                  <a:schemeClr val="tx1">
                    <a:lumMod val="65000"/>
                    <a:lumOff val="35000"/>
                  </a:schemeClr>
                </a:solidFill>
                <a:latin typeface="Arial" panose="020B0604020202020204" pitchFamily="34" charset="0"/>
                <a:cs typeface="Arial" panose="020B0604020202020204" pitchFamily="34" charset="0"/>
              </a:rPr>
              <a:t>connection</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Easy and efficient handling in digital implant workflows</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Predictable and a perfect fit of single- and multiple-unit </a:t>
            </a:r>
            <a:br>
              <a:rPr lang="en-US" sz="1400">
                <a:solidFill>
                  <a:schemeClr val="tx1">
                    <a:lumMod val="65000"/>
                    <a:lumOff val="35000"/>
                  </a:schemeClr>
                </a:solidFill>
                <a:latin typeface="Arial" panose="020B0604020202020204" pitchFamily="34" charset="0"/>
                <a:cs typeface="Arial" panose="020B0604020202020204" pitchFamily="34" charset="0"/>
              </a:rPr>
            </a:br>
            <a:r>
              <a:rPr lang="en-US" sz="1400">
                <a:solidFill>
                  <a:schemeClr val="tx1">
                    <a:lumMod val="65000"/>
                    <a:lumOff val="35000"/>
                  </a:schemeClr>
                </a:solidFill>
                <a:latin typeface="Arial" panose="020B0604020202020204" pitchFamily="34" charset="0"/>
                <a:cs typeface="Arial" panose="020B0604020202020204" pitchFamily="34" charset="0"/>
              </a:rPr>
              <a:t>Atlantis solutions using </a:t>
            </a:r>
            <a:r>
              <a:rPr lang="en-US" sz="1400" err="1">
                <a:solidFill>
                  <a:schemeClr val="tx1">
                    <a:lumMod val="65000"/>
                    <a:lumOff val="35000"/>
                  </a:schemeClr>
                </a:solidFill>
                <a:latin typeface="Arial" panose="020B0604020202020204" pitchFamily="34" charset="0"/>
                <a:cs typeface="Arial" panose="020B0604020202020204" pitchFamily="34" charset="0"/>
              </a:rPr>
              <a:t>Primescan</a:t>
            </a:r>
            <a:r>
              <a:rPr lang="en-US" sz="1400">
                <a:solidFill>
                  <a:schemeClr val="tx1">
                    <a:lumMod val="65000"/>
                    <a:lumOff val="35000"/>
                  </a:schemeClr>
                </a:solidFill>
                <a:latin typeface="Arial" panose="020B0604020202020204" pitchFamily="34" charset="0"/>
                <a:cs typeface="Arial" panose="020B0604020202020204" pitchFamily="34" charset="0"/>
              </a:rPr>
              <a:t> intraoral scanner</a:t>
            </a:r>
          </a:p>
        </p:txBody>
      </p:sp>
      <p:pic>
        <p:nvPicPr>
          <p:cNvPr id="10" name="Bildobjekt 13">
            <a:extLst>
              <a:ext uri="{FF2B5EF4-FFF2-40B4-BE49-F238E27FC236}">
                <a16:creationId xmlns:a16="http://schemas.microsoft.com/office/drawing/2014/main" id="{B599F924-0D91-4140-86C3-FDF633611FA8}"/>
              </a:ext>
            </a:extLst>
          </p:cNvPr>
          <p:cNvPicPr>
            <a:picLocks noChangeAspect="1"/>
          </p:cNvPicPr>
          <p:nvPr/>
        </p:nvPicPr>
        <p:blipFill>
          <a:blip r:embed="rId3">
            <a:alphaModFix/>
          </a:blip>
          <a:stretch>
            <a:fillRect/>
          </a:stretch>
        </p:blipFill>
        <p:spPr>
          <a:xfrm>
            <a:off x="9450044" y="3453059"/>
            <a:ext cx="2140851" cy="2418584"/>
          </a:xfrm>
          <a:prstGeom prst="rect">
            <a:avLst/>
          </a:prstGeom>
        </p:spPr>
      </p:pic>
      <p:pic>
        <p:nvPicPr>
          <p:cNvPr id="12" name="Picture 2" descr="N:\Dep\MD\GLOBAL PRODUCT BRAND COMMUNICATION\Patrik\EV Communication\Implant_Interface 2.tif">
            <a:extLst>
              <a:ext uri="{FF2B5EF4-FFF2-40B4-BE49-F238E27FC236}">
                <a16:creationId xmlns:a16="http://schemas.microsoft.com/office/drawing/2014/main" id="{0899D1D8-668C-43CA-AF83-9ECEF0D7BBF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564198" y="1677359"/>
            <a:ext cx="1322927" cy="132292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A1C4143-075F-4926-AFB4-08BA8C7B13AC}"/>
              </a:ext>
            </a:extLst>
          </p:cNvPr>
          <p:cNvSpPr txBox="1"/>
          <p:nvPr/>
        </p:nvSpPr>
        <p:spPr>
          <a:xfrm>
            <a:off x="7478034" y="2907092"/>
            <a:ext cx="1495253"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solidFill>
                  <a:schemeClr val="tx2"/>
                </a:solidFill>
              </a:rPr>
              <a:t>One-position-only</a:t>
            </a:r>
          </a:p>
        </p:txBody>
      </p:sp>
      <p:pic>
        <p:nvPicPr>
          <p:cNvPr id="14" name="Picture 13" descr="A picture containing indoor, dark, chessman&#10;&#10;Description automatically generated">
            <a:extLst>
              <a:ext uri="{FF2B5EF4-FFF2-40B4-BE49-F238E27FC236}">
                <a16:creationId xmlns:a16="http://schemas.microsoft.com/office/drawing/2014/main" id="{40067E66-FB32-4F58-AEA4-31296F23F531}"/>
              </a:ext>
            </a:extLst>
          </p:cNvPr>
          <p:cNvPicPr>
            <a:picLocks noChangeAspect="1"/>
          </p:cNvPicPr>
          <p:nvPr/>
        </p:nvPicPr>
        <p:blipFill rotWithShape="1">
          <a:blip r:embed="rId5">
            <a:extLst>
              <a:ext uri="{28A0092B-C50C-407E-A947-70E740481C1C}">
                <a14:useLocalDpi xmlns:a14="http://schemas.microsoft.com/office/drawing/2010/main" val="0"/>
              </a:ext>
            </a:extLst>
          </a:blip>
          <a:srcRect l="10749" r="14286"/>
          <a:stretch/>
        </p:blipFill>
        <p:spPr>
          <a:xfrm>
            <a:off x="8631192" y="1044995"/>
            <a:ext cx="3510971" cy="2963741"/>
          </a:xfrm>
          <a:prstGeom prst="rect">
            <a:avLst/>
          </a:prstGeom>
        </p:spPr>
      </p:pic>
      <p:pic>
        <p:nvPicPr>
          <p:cNvPr id="15" name="Picture 14">
            <a:extLst>
              <a:ext uri="{FF2B5EF4-FFF2-40B4-BE49-F238E27FC236}">
                <a16:creationId xmlns:a16="http://schemas.microsoft.com/office/drawing/2014/main" id="{489BB980-5839-423A-9415-F33B86C45F4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688335" y="3586624"/>
            <a:ext cx="1009794" cy="2413555"/>
          </a:xfrm>
          <a:prstGeom prst="rect">
            <a:avLst/>
          </a:prstGeom>
        </p:spPr>
      </p:pic>
      <p:pic>
        <p:nvPicPr>
          <p:cNvPr id="16" name="Picture 6">
            <a:extLst>
              <a:ext uri="{FF2B5EF4-FFF2-40B4-BE49-F238E27FC236}">
                <a16:creationId xmlns:a16="http://schemas.microsoft.com/office/drawing/2014/main" id="{A0178FBD-6E5A-44C5-8E30-AD01A4EEDA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9727" y="3576356"/>
            <a:ext cx="481632" cy="2393092"/>
          </a:xfrm>
          <a:prstGeom prst="rect">
            <a:avLst/>
          </a:prstGeom>
        </p:spPr>
      </p:pic>
    </p:spTree>
    <p:extLst>
      <p:ext uri="{BB962C8B-B14F-4D97-AF65-F5344CB8AC3E}">
        <p14:creationId xmlns:p14="http://schemas.microsoft.com/office/powerpoint/2010/main" val="30898853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err="1">
                <a:solidFill>
                  <a:schemeClr val="tx1">
                    <a:lumMod val="65000"/>
                    <a:lumOff val="35000"/>
                  </a:schemeClr>
                </a:solidFill>
                <a:latin typeface="Arial" panose="020B0604020202020204" pitchFamily="34" charset="0"/>
                <a:cs typeface="Arial" panose="020B0604020202020204" pitchFamily="34" charset="0"/>
              </a:rPr>
              <a:t>Efficient</a:t>
            </a:r>
            <a:r>
              <a:rPr lang="sv-SE" sz="4400">
                <a:solidFill>
                  <a:schemeClr val="tx1">
                    <a:lumMod val="65000"/>
                    <a:lumOff val="35000"/>
                  </a:schemeClr>
                </a:solidFill>
                <a:latin typeface="Arial" panose="020B0604020202020204" pitchFamily="34" charset="0"/>
                <a:cs typeface="Arial" panose="020B0604020202020204" pitchFamily="34" charset="0"/>
              </a:rPr>
              <a:t> handling </a:t>
            </a:r>
            <a:r>
              <a:rPr lang="sv-SE" sz="4400" err="1">
                <a:solidFill>
                  <a:schemeClr val="tx1">
                    <a:lumMod val="65000"/>
                    <a:lumOff val="35000"/>
                  </a:schemeClr>
                </a:solidFill>
                <a:latin typeface="Arial" panose="020B0604020202020204" pitchFamily="34" charset="0"/>
                <a:cs typeface="Arial" panose="020B0604020202020204" pitchFamily="34" charset="0"/>
              </a:rPr>
              <a:t>experience</a:t>
            </a:r>
            <a:br>
              <a:rPr lang="sv-SE" sz="4400">
                <a:solidFill>
                  <a:schemeClr val="tx1">
                    <a:lumMod val="65000"/>
                    <a:lumOff val="35000"/>
                  </a:schemeClr>
                </a:solidFill>
                <a:latin typeface="Arial" panose="020B0604020202020204" pitchFamily="34" charset="0"/>
                <a:cs typeface="Arial" panose="020B0604020202020204" pitchFamily="34" charset="0"/>
              </a:rPr>
            </a:br>
            <a:r>
              <a:rPr lang="sv-SE" sz="2800" err="1">
                <a:solidFill>
                  <a:schemeClr val="tx1">
                    <a:lumMod val="65000"/>
                    <a:lumOff val="35000"/>
                  </a:schemeClr>
                </a:solidFill>
                <a:latin typeface="Arial" panose="020B0604020202020204" pitchFamily="34" charset="0"/>
                <a:cs typeface="Arial" panose="020B0604020202020204" pitchFamily="34" charset="0"/>
              </a:rPr>
              <a:t>With</a:t>
            </a:r>
            <a:r>
              <a:rPr lang="sv-SE" sz="2800">
                <a:solidFill>
                  <a:schemeClr val="tx1">
                    <a:lumMod val="65000"/>
                    <a:lumOff val="35000"/>
                  </a:schemeClr>
                </a:solidFill>
                <a:latin typeface="Arial" panose="020B0604020202020204" pitchFamily="34" charset="0"/>
                <a:cs typeface="Arial" panose="020B0604020202020204" pitchFamily="34" charset="0"/>
              </a:rPr>
              <a:t> new </a:t>
            </a:r>
            <a:r>
              <a:rPr lang="en-US" sz="2800">
                <a:solidFill>
                  <a:schemeClr val="tx1">
                    <a:lumMod val="65000"/>
                    <a:lumOff val="35000"/>
                  </a:schemeClr>
                </a:solidFill>
                <a:latin typeface="Arial" panose="020B0604020202020204" pitchFamily="34" charset="0"/>
                <a:cs typeface="Arial" panose="020B0604020202020204" pitchFamily="34" charset="0"/>
              </a:rPr>
              <a:t>Implant Driver EV</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04200B4-5374-4B18-96C7-445F85F85BFA}"/>
              </a:ext>
            </a:extLst>
          </p:cNvPr>
          <p:cNvSpPr/>
          <p:nvPr/>
        </p:nvSpPr>
        <p:spPr>
          <a:xfrm>
            <a:off x="10656177" y="0"/>
            <a:ext cx="1535823" cy="628650"/>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en-US" sz="1600">
                <a:solidFill>
                  <a:schemeClr val="bg1"/>
                </a:solidFill>
                <a:latin typeface="Arial" panose="020B0604020202020204" pitchFamily="34" charset="0"/>
                <a:cs typeface="Arial" panose="020B0604020202020204" pitchFamily="34" charset="0"/>
              </a:rPr>
              <a:t>Efficient handling</a:t>
            </a:r>
          </a:p>
        </p:txBody>
      </p:sp>
      <p:sp>
        <p:nvSpPr>
          <p:cNvPr id="6" name="Title 4">
            <a:extLst>
              <a:ext uri="{FF2B5EF4-FFF2-40B4-BE49-F238E27FC236}">
                <a16:creationId xmlns:a16="http://schemas.microsoft.com/office/drawing/2014/main" id="{46357DD1-3E29-4AA3-9995-CDA99D308E2E}"/>
              </a:ext>
            </a:extLst>
          </p:cNvPr>
          <p:cNvSpPr txBox="1">
            <a:spLocks/>
          </p:cNvSpPr>
          <p:nvPr/>
        </p:nvSpPr>
        <p:spPr>
          <a:xfrm>
            <a:off x="1" y="1231902"/>
            <a:ext cx="11285821"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p>
        </p:txBody>
      </p:sp>
      <p:sp>
        <p:nvSpPr>
          <p:cNvPr id="10" name="Content Placeholder 5">
            <a:extLst>
              <a:ext uri="{FF2B5EF4-FFF2-40B4-BE49-F238E27FC236}">
                <a16:creationId xmlns:a16="http://schemas.microsoft.com/office/drawing/2014/main" id="{91248950-43B1-43D0-A602-9E872835F11E}"/>
              </a:ext>
            </a:extLst>
          </p:cNvPr>
          <p:cNvSpPr txBox="1">
            <a:spLocks/>
          </p:cNvSpPr>
          <p:nvPr/>
        </p:nvSpPr>
        <p:spPr>
          <a:xfrm>
            <a:off x="330201" y="1894703"/>
            <a:ext cx="7137399" cy="3874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Font typeface="Arial" panose="020B0604020202020204" pitchFamily="34" charset="0"/>
              <a:buChar char="•"/>
            </a:pPr>
            <a:r>
              <a:rPr lang="en-US" sz="2000">
                <a:solidFill>
                  <a:schemeClr val="tx1">
                    <a:lumMod val="65000"/>
                    <a:lumOff val="35000"/>
                  </a:schemeClr>
                </a:solidFill>
                <a:latin typeface="Arial" panose="020B0604020202020204" pitchFamily="34" charset="0"/>
                <a:cs typeface="Arial" panose="020B0604020202020204" pitchFamily="34" charset="0"/>
              </a:rPr>
              <a:t>Secure and consistent pick-up and installation of the implant</a:t>
            </a:r>
          </a:p>
          <a:p>
            <a:pPr marL="342900" indent="-342900" algn="l">
              <a:buFont typeface="Arial" panose="020B0604020202020204" pitchFamily="34" charset="0"/>
              <a:buChar char="•"/>
            </a:pPr>
            <a:r>
              <a:rPr lang="en-US" sz="2000">
                <a:solidFill>
                  <a:schemeClr val="tx1">
                    <a:lumMod val="65000"/>
                    <a:lumOff val="35000"/>
                  </a:schemeClr>
                </a:solidFill>
                <a:latin typeface="Arial" panose="020B0604020202020204" pitchFamily="34" charset="0"/>
                <a:cs typeface="Arial" panose="020B0604020202020204" pitchFamily="34" charset="0"/>
              </a:rPr>
              <a:t>Compatible with implants with the EV Connection</a:t>
            </a:r>
          </a:p>
          <a:p>
            <a:pPr marL="800100" lvl="1" indent="-34290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DS </a:t>
            </a:r>
            <a:r>
              <a:rPr lang="en-US" sz="1800" err="1">
                <a:solidFill>
                  <a:schemeClr val="tx1">
                    <a:lumMod val="65000"/>
                    <a:lumOff val="35000"/>
                  </a:schemeClr>
                </a:solidFill>
                <a:latin typeface="Arial" panose="020B0604020202020204" pitchFamily="34" charset="0"/>
                <a:cs typeface="Arial" panose="020B0604020202020204" pitchFamily="34" charset="0"/>
              </a:rPr>
              <a:t>PrimeTaper</a:t>
            </a:r>
            <a:endParaRPr lang="en-US" sz="1800">
              <a:solidFill>
                <a:schemeClr val="tx1">
                  <a:lumMod val="65000"/>
                  <a:lumOff val="35000"/>
                </a:schemeClr>
              </a:solidFill>
              <a:latin typeface="Arial" panose="020B0604020202020204" pitchFamily="34" charset="0"/>
              <a:cs typeface="Arial" panose="020B0604020202020204" pitchFamily="34" charset="0"/>
            </a:endParaRPr>
          </a:p>
          <a:p>
            <a:pPr marL="800100" lvl="1" indent="-34290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Astra Tech Implant System EV</a:t>
            </a:r>
          </a:p>
          <a:p>
            <a:pPr marL="342900" indent="-342900" algn="l">
              <a:buFont typeface="Arial" panose="020B0604020202020204" pitchFamily="34" charset="0"/>
              <a:buChar char="•"/>
            </a:pPr>
            <a:r>
              <a:rPr lang="en-US" sz="2000">
                <a:solidFill>
                  <a:schemeClr val="tx1">
                    <a:lumMod val="65000"/>
                    <a:lumOff val="35000"/>
                  </a:schemeClr>
                </a:solidFill>
                <a:latin typeface="Arial" panose="020B0604020202020204" pitchFamily="34" charset="0"/>
                <a:cs typeface="Arial" panose="020B0604020202020204" pitchFamily="34" charset="0"/>
              </a:rPr>
              <a:t>Based on new material and design technology</a:t>
            </a:r>
          </a:p>
          <a:p>
            <a:pPr algn="l"/>
            <a:endParaRPr lang="en-US" sz="2000">
              <a:solidFill>
                <a:schemeClr val="tx1">
                  <a:lumMod val="65000"/>
                  <a:lumOff val="35000"/>
                </a:schemeClr>
              </a:solidFill>
              <a:latin typeface="Arial" panose="020B0604020202020204" pitchFamily="34" charset="0"/>
              <a:cs typeface="Arial" panose="020B0604020202020204" pitchFamily="34" charset="0"/>
            </a:endParaRPr>
          </a:p>
          <a:p>
            <a:pPr algn="l"/>
            <a:endParaRPr lang="sv-SE" sz="2000">
              <a:solidFill>
                <a:schemeClr val="tx1">
                  <a:lumMod val="65000"/>
                  <a:lumOff val="35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9BCA221B-4313-4065-843F-ECAADD97E3B4}"/>
              </a:ext>
            </a:extLst>
          </p:cNvPr>
          <p:cNvPicPr>
            <a:picLocks noChangeAspect="1"/>
          </p:cNvPicPr>
          <p:nvPr/>
        </p:nvPicPr>
        <p:blipFill rotWithShape="1">
          <a:blip r:embed="rId3"/>
          <a:srcRect t="9905"/>
          <a:stretch/>
        </p:blipFill>
        <p:spPr>
          <a:xfrm>
            <a:off x="7898564" y="1384312"/>
            <a:ext cx="2039862" cy="4706295"/>
          </a:xfrm>
          <a:prstGeom prst="rect">
            <a:avLst/>
          </a:prstGeom>
        </p:spPr>
      </p:pic>
      <p:sp>
        <p:nvSpPr>
          <p:cNvPr id="12" name="Oval 11">
            <a:extLst>
              <a:ext uri="{FF2B5EF4-FFF2-40B4-BE49-F238E27FC236}">
                <a16:creationId xmlns:a16="http://schemas.microsoft.com/office/drawing/2014/main" id="{2F2E9EE1-845A-4B4E-A578-4485DCA2B218}"/>
              </a:ext>
            </a:extLst>
          </p:cNvPr>
          <p:cNvSpPr/>
          <p:nvPr/>
        </p:nvSpPr>
        <p:spPr>
          <a:xfrm>
            <a:off x="9379514" y="4705629"/>
            <a:ext cx="1906308" cy="1906308"/>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sv-SE" sz="4000"/>
              <a:t>NEW</a:t>
            </a:r>
          </a:p>
        </p:txBody>
      </p:sp>
    </p:spTree>
    <p:extLst>
      <p:ext uri="{BB962C8B-B14F-4D97-AF65-F5344CB8AC3E}">
        <p14:creationId xmlns:p14="http://schemas.microsoft.com/office/powerpoint/2010/main" val="4671458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9ED317-C14D-43D4-8C1A-F266AC3ED70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800" b="0" i="0" u="none" strike="noStrike" kern="1200" cap="none" spc="0" normalizeH="0" baseline="0" noProof="0" smtClean="0">
                <a:ln>
                  <a:noFill/>
                </a:ln>
                <a:solidFill>
                  <a:srgbClr val="53585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GB" sz="800" b="0" i="0" u="none" strike="noStrike" kern="1200" cap="none" spc="0" normalizeH="0" baseline="0" noProof="0">
              <a:ln>
                <a:noFill/>
              </a:ln>
              <a:solidFill>
                <a:srgbClr val="53585B"/>
              </a:solidFill>
              <a:effectLst/>
              <a:uLnTx/>
              <a:uFillTx/>
              <a:latin typeface="Arial"/>
              <a:ea typeface="+mn-ea"/>
              <a:cs typeface="+mn-cs"/>
            </a:endParaRPr>
          </a:p>
        </p:txBody>
      </p:sp>
      <p:pic>
        <p:nvPicPr>
          <p:cNvPr id="8" name="Picture 7" descr="A picture containing indoor, person, hand&#10;&#10;Description automatically generated">
            <a:extLst>
              <a:ext uri="{FF2B5EF4-FFF2-40B4-BE49-F238E27FC236}">
                <a16:creationId xmlns:a16="http://schemas.microsoft.com/office/drawing/2014/main" id="{0E4B9F9E-67BB-4AC3-81FB-DAECEDFF97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85747" y="-1"/>
            <a:ext cx="3906253" cy="5208337"/>
          </a:xfrm>
          <a:prstGeom prst="rect">
            <a:avLst/>
          </a:prstGeom>
        </p:spPr>
      </p:pic>
      <p:sp>
        <p:nvSpPr>
          <p:cNvPr id="9" name="Rectangle 8">
            <a:extLst>
              <a:ext uri="{FF2B5EF4-FFF2-40B4-BE49-F238E27FC236}">
                <a16:creationId xmlns:a16="http://schemas.microsoft.com/office/drawing/2014/main" id="{C504C30B-5AD9-42F7-A198-3B5A0643C50F}"/>
              </a:ext>
            </a:extLst>
          </p:cNvPr>
          <p:cNvSpPr/>
          <p:nvPr/>
        </p:nvSpPr>
        <p:spPr>
          <a:xfrm>
            <a:off x="4097360" y="2803425"/>
            <a:ext cx="1535823" cy="12669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Enviable esthetics</a:t>
            </a:r>
          </a:p>
        </p:txBody>
      </p:sp>
      <p:grpSp>
        <p:nvGrpSpPr>
          <p:cNvPr id="10" name="Group 9">
            <a:extLst>
              <a:ext uri="{FF2B5EF4-FFF2-40B4-BE49-F238E27FC236}">
                <a16:creationId xmlns:a16="http://schemas.microsoft.com/office/drawing/2014/main" id="{63C5A7BC-2746-4B22-B56E-B2CA9C0FD1B1}"/>
              </a:ext>
            </a:extLst>
          </p:cNvPr>
          <p:cNvGrpSpPr/>
          <p:nvPr/>
        </p:nvGrpSpPr>
        <p:grpSpPr>
          <a:xfrm>
            <a:off x="561391" y="2803424"/>
            <a:ext cx="1535824" cy="1266915"/>
            <a:chOff x="2880508" y="4384042"/>
            <a:chExt cx="1535824" cy="1266915"/>
          </a:xfrm>
        </p:grpSpPr>
        <p:pic>
          <p:nvPicPr>
            <p:cNvPr id="11" name="Bildobjekt 6">
              <a:extLst>
                <a:ext uri="{FF2B5EF4-FFF2-40B4-BE49-F238E27FC236}">
                  <a16:creationId xmlns:a16="http://schemas.microsoft.com/office/drawing/2014/main" id="{1C6DC3D9-954D-45D7-A15C-736FACDA0C9F}"/>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12" name="TextBox 11">
              <a:extLst>
                <a:ext uri="{FF2B5EF4-FFF2-40B4-BE49-F238E27FC236}">
                  <a16:creationId xmlns:a16="http://schemas.microsoft.com/office/drawing/2014/main" id="{F78A1A64-C77A-45AF-92AB-86F03A9FA151}"/>
                </a:ext>
              </a:extLst>
            </p:cNvPr>
            <p:cNvSpPr txBox="1"/>
            <p:nvPr/>
          </p:nvSpPr>
          <p:spPr>
            <a:xfrm>
              <a:off x="2880508" y="4746800"/>
              <a:ext cx="1535824" cy="553998"/>
            </a:xfrm>
            <a:prstGeom prst="rect">
              <a:avLst/>
            </a:prstGeom>
            <a:noFill/>
          </p:spPr>
          <p:txBody>
            <a:bodyPr wrap="square" lIns="0" tIns="0" rIns="0" bIns="0" rtlCol="0" anchor="t">
              <a:spAutoFit/>
            </a:bodyPr>
            <a:lstStyle/>
            <a:p>
              <a:pPr algn="ctr">
                <a:defRPr/>
              </a:pPr>
              <a:r>
                <a:rPr lang="en-US">
                  <a:solidFill>
                    <a:prstClr val="white"/>
                  </a:solidFill>
                </a:rPr>
                <a:t>Lasting bone care</a:t>
              </a:r>
            </a:p>
          </p:txBody>
        </p:sp>
      </p:grpSp>
      <p:grpSp>
        <p:nvGrpSpPr>
          <p:cNvPr id="16" name="Group 15">
            <a:extLst>
              <a:ext uri="{FF2B5EF4-FFF2-40B4-BE49-F238E27FC236}">
                <a16:creationId xmlns:a16="http://schemas.microsoft.com/office/drawing/2014/main" id="{40D6ADD4-CF93-4041-B37F-254B853B0736}"/>
              </a:ext>
            </a:extLst>
          </p:cNvPr>
          <p:cNvGrpSpPr/>
          <p:nvPr/>
        </p:nvGrpSpPr>
        <p:grpSpPr>
          <a:xfrm>
            <a:off x="5885841" y="2803425"/>
            <a:ext cx="1535824" cy="1266915"/>
            <a:chOff x="2880508" y="4384042"/>
            <a:chExt cx="1535824" cy="1266915"/>
          </a:xfrm>
        </p:grpSpPr>
        <p:pic>
          <p:nvPicPr>
            <p:cNvPr id="17" name="Bildobjekt 6">
              <a:extLst>
                <a:ext uri="{FF2B5EF4-FFF2-40B4-BE49-F238E27FC236}">
                  <a16:creationId xmlns:a16="http://schemas.microsoft.com/office/drawing/2014/main" id="{38C91108-1B5B-47D4-A507-F00BD01A9B99}"/>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F1AE651F-6DD5-49E7-9045-8F84C3EC4CA1}"/>
                </a:ext>
              </a:extLst>
            </p:cNvPr>
            <p:cNvSpPr txBox="1"/>
            <p:nvPr/>
          </p:nvSpPr>
          <p:spPr>
            <a:xfrm>
              <a:off x="2880508" y="4599320"/>
              <a:ext cx="1535824" cy="8309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Seamless workflow integration</a:t>
              </a:r>
            </a:p>
          </p:txBody>
        </p:sp>
      </p:grpSp>
      <p:grpSp>
        <p:nvGrpSpPr>
          <p:cNvPr id="19" name="Group 18">
            <a:extLst>
              <a:ext uri="{FF2B5EF4-FFF2-40B4-BE49-F238E27FC236}">
                <a16:creationId xmlns:a16="http://schemas.microsoft.com/office/drawing/2014/main" id="{4C21D603-5E34-45AE-A708-8AC4F83382B8}"/>
              </a:ext>
            </a:extLst>
          </p:cNvPr>
          <p:cNvGrpSpPr/>
          <p:nvPr/>
        </p:nvGrpSpPr>
        <p:grpSpPr>
          <a:xfrm>
            <a:off x="2349873" y="2801842"/>
            <a:ext cx="1535824" cy="1266915"/>
            <a:chOff x="2880508" y="4384042"/>
            <a:chExt cx="1535824" cy="1266915"/>
          </a:xfrm>
        </p:grpSpPr>
        <p:pic>
          <p:nvPicPr>
            <p:cNvPr id="20" name="Bildobjekt 6">
              <a:extLst>
                <a:ext uri="{FF2B5EF4-FFF2-40B4-BE49-F238E27FC236}">
                  <a16:creationId xmlns:a16="http://schemas.microsoft.com/office/drawing/2014/main" id="{03D21EFA-589B-465D-938A-B7D665659E75}"/>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21" name="TextBox 20">
              <a:extLst>
                <a:ext uri="{FF2B5EF4-FFF2-40B4-BE49-F238E27FC236}">
                  <a16:creationId xmlns:a16="http://schemas.microsoft.com/office/drawing/2014/main" id="{69887992-1D8F-4B20-BFD1-87AE1680BA4F}"/>
                </a:ext>
              </a:extLst>
            </p:cNvPr>
            <p:cNvSpPr txBox="1"/>
            <p:nvPr/>
          </p:nvSpPr>
          <p:spPr>
            <a:xfrm>
              <a:off x="2880508" y="4746800"/>
              <a:ext cx="1535824" cy="553998"/>
            </a:xfrm>
            <a:prstGeom prst="rect">
              <a:avLst/>
            </a:prstGeom>
            <a:noFill/>
          </p:spPr>
          <p:txBody>
            <a:bodyPr wrap="square" lIns="0" tIns="0" rIns="0" bIns="0" rtlCol="0">
              <a:spAutoFit/>
            </a:bodyPr>
            <a:lstStyle/>
            <a:p>
              <a:pPr lvl="0" algn="ctr">
                <a:defRPr/>
              </a:pPr>
              <a:r>
                <a:rPr lang="en-US">
                  <a:solidFill>
                    <a:prstClr val="white"/>
                  </a:solidFill>
                </a:rPr>
                <a:t>Efficient handling</a:t>
              </a:r>
            </a:p>
          </p:txBody>
        </p:sp>
      </p:grpSp>
      <p:sp>
        <p:nvSpPr>
          <p:cNvPr id="22" name="Title 1">
            <a:extLst>
              <a:ext uri="{FF2B5EF4-FFF2-40B4-BE49-F238E27FC236}">
                <a16:creationId xmlns:a16="http://schemas.microsoft.com/office/drawing/2014/main" id="{898A5AEB-303C-4CF8-8139-1E5D983C4B08}"/>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a:solidFill>
                  <a:schemeClr val="tx1">
                    <a:lumMod val="65000"/>
                    <a:lumOff val="35000"/>
                  </a:schemeClr>
                </a:solidFill>
                <a:latin typeface="Arial" panose="020B0604020202020204" pitchFamily="34" charset="0"/>
                <a:cs typeface="Arial" panose="020B0604020202020204" pitchFamily="34" charset="0"/>
              </a:rPr>
              <a:t>DS </a:t>
            </a:r>
            <a:r>
              <a:rPr lang="sv-SE" err="1">
                <a:solidFill>
                  <a:schemeClr val="tx1">
                    <a:lumMod val="65000"/>
                    <a:lumOff val="35000"/>
                  </a:schemeClr>
                </a:solidFill>
                <a:latin typeface="Arial" panose="020B0604020202020204" pitchFamily="34" charset="0"/>
                <a:cs typeface="Arial" panose="020B0604020202020204" pitchFamily="34" charset="0"/>
              </a:rPr>
              <a:t>PrimeTaper</a:t>
            </a:r>
            <a:br>
              <a:rPr lang="sv-SE">
                <a:solidFill>
                  <a:schemeClr val="tx1">
                    <a:lumMod val="65000"/>
                    <a:lumOff val="35000"/>
                  </a:schemeClr>
                </a:solidFill>
                <a:latin typeface="Arial" panose="020B0604020202020204" pitchFamily="34" charset="0"/>
                <a:cs typeface="Arial" panose="020B0604020202020204" pitchFamily="34" charset="0"/>
              </a:rPr>
            </a:br>
            <a:r>
              <a:rPr lang="sv-SE" sz="2800" err="1">
                <a:solidFill>
                  <a:schemeClr val="tx1">
                    <a:lumMod val="65000"/>
                    <a:lumOff val="35000"/>
                  </a:schemeClr>
                </a:solidFill>
                <a:latin typeface="Arial" panose="020B0604020202020204" pitchFamily="34" charset="0"/>
                <a:cs typeface="Arial" panose="020B0604020202020204" pitchFamily="34" charset="0"/>
              </a:rPr>
              <a:t>Enviable</a:t>
            </a:r>
            <a:r>
              <a:rPr lang="sv-SE" sz="2800">
                <a:solidFill>
                  <a:schemeClr val="tx1">
                    <a:lumMod val="65000"/>
                    <a:lumOff val="35000"/>
                  </a:schemeClr>
                </a:solidFill>
                <a:latin typeface="Arial" panose="020B0604020202020204" pitchFamily="34" charset="0"/>
                <a:cs typeface="Arial" panose="020B0604020202020204" pitchFamily="34" charset="0"/>
              </a:rPr>
              <a:t> </a:t>
            </a:r>
            <a:r>
              <a:rPr lang="sv-SE" sz="2800" err="1">
                <a:solidFill>
                  <a:schemeClr val="tx1">
                    <a:lumMod val="65000"/>
                    <a:lumOff val="35000"/>
                  </a:schemeClr>
                </a:solidFill>
                <a:latin typeface="Arial" panose="020B0604020202020204" pitchFamily="34" charset="0"/>
                <a:cs typeface="Arial" panose="020B0604020202020204" pitchFamily="34" charset="0"/>
              </a:rPr>
              <a:t>esthetics</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8746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err="1">
                <a:solidFill>
                  <a:schemeClr val="tx1">
                    <a:lumMod val="65000"/>
                    <a:lumOff val="35000"/>
                  </a:schemeClr>
                </a:solidFill>
                <a:latin typeface="Arial" panose="020B0604020202020204" pitchFamily="34" charset="0"/>
                <a:cs typeface="Arial" panose="020B0604020202020204" pitchFamily="34" charset="0"/>
              </a:rPr>
              <a:t>Enviable</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esthetics</a:t>
            </a:r>
            <a:br>
              <a:rPr lang="sv-SE" sz="4400">
                <a:solidFill>
                  <a:schemeClr val="tx1">
                    <a:lumMod val="65000"/>
                    <a:lumOff val="35000"/>
                  </a:schemeClr>
                </a:solidFill>
                <a:latin typeface="Arial" panose="020B0604020202020204" pitchFamily="34" charset="0"/>
                <a:cs typeface="Arial" panose="020B0604020202020204" pitchFamily="34" charset="0"/>
              </a:rPr>
            </a:b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5828A926-F34C-4669-87A5-9775ACDBC5DA}"/>
              </a:ext>
            </a:extLst>
          </p:cNvPr>
          <p:cNvSpPr/>
          <p:nvPr/>
        </p:nvSpPr>
        <p:spPr>
          <a:xfrm>
            <a:off x="10668000" y="0"/>
            <a:ext cx="1524000" cy="64168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Arial"/>
                <a:ea typeface="+mn-ea"/>
                <a:cs typeface="+mn-cs"/>
              </a:rPr>
              <a:t>Enviable esthetics</a:t>
            </a:r>
          </a:p>
        </p:txBody>
      </p:sp>
      <p:sp>
        <p:nvSpPr>
          <p:cNvPr id="6" name="Content Placeholder 5">
            <a:extLst>
              <a:ext uri="{FF2B5EF4-FFF2-40B4-BE49-F238E27FC236}">
                <a16:creationId xmlns:a16="http://schemas.microsoft.com/office/drawing/2014/main" id="{2238B994-C8DF-4F21-A72B-085093A09818}"/>
              </a:ext>
            </a:extLst>
          </p:cNvPr>
          <p:cNvSpPr txBox="1">
            <a:spLocks/>
          </p:cNvSpPr>
          <p:nvPr/>
        </p:nvSpPr>
        <p:spPr>
          <a:xfrm>
            <a:off x="342900" y="2244384"/>
            <a:ext cx="8010524" cy="436755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chemeClr val="tx1">
                    <a:lumMod val="65000"/>
                    <a:lumOff val="35000"/>
                  </a:schemeClr>
                </a:solidFill>
                <a:latin typeface="Arial" panose="020B0604020202020204" pitchFamily="34" charset="0"/>
                <a:cs typeface="Arial" panose="020B0604020202020204" pitchFamily="34" charset="0"/>
              </a:rPr>
              <a:t>Maintaining the bone long-term is a prerequisite for </a:t>
            </a:r>
            <a:br>
              <a:rPr lang="en-US" sz="2000">
                <a:solidFill>
                  <a:schemeClr val="tx1">
                    <a:lumMod val="65000"/>
                    <a:lumOff val="35000"/>
                  </a:schemeClr>
                </a:solidFill>
                <a:latin typeface="Arial" panose="020B0604020202020204" pitchFamily="34" charset="0"/>
                <a:cs typeface="Arial" panose="020B0604020202020204" pitchFamily="34" charset="0"/>
              </a:rPr>
            </a:br>
            <a:r>
              <a:rPr lang="en-US" sz="2000">
                <a:solidFill>
                  <a:schemeClr val="tx1">
                    <a:lumMod val="65000"/>
                    <a:lumOff val="35000"/>
                  </a:schemeClr>
                </a:solidFill>
                <a:latin typeface="Arial" panose="020B0604020202020204" pitchFamily="34" charset="0"/>
                <a:cs typeface="Arial" panose="020B0604020202020204" pitchFamily="34" charset="0"/>
              </a:rPr>
              <a:t>reliable function and natural esthetic results.</a:t>
            </a:r>
            <a:br>
              <a:rPr lang="en-US" sz="2000">
                <a:solidFill>
                  <a:schemeClr val="tx1">
                    <a:lumMod val="65000"/>
                    <a:lumOff val="35000"/>
                  </a:schemeClr>
                </a:solidFill>
                <a:latin typeface="Arial" panose="020B0604020202020204" pitchFamily="34" charset="0"/>
                <a:cs typeface="Arial" panose="020B0604020202020204" pitchFamily="34" charset="0"/>
              </a:rPr>
            </a:br>
            <a:endParaRPr lang="en-US" sz="2000">
              <a:solidFill>
                <a:schemeClr val="tx1">
                  <a:lumMod val="65000"/>
                  <a:lumOff val="3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Provides long term bone maintenance and healthy soft tissue thanks to proven features from Astra Tech Implant System EV </a:t>
            </a:r>
          </a:p>
          <a:p>
            <a:pPr marL="285750" indent="-28575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The comprehensive robust prosthetic solutions enable healthy </a:t>
            </a:r>
            <a:br>
              <a:rPr lang="en-US" sz="1800">
                <a:solidFill>
                  <a:schemeClr val="tx1">
                    <a:lumMod val="65000"/>
                    <a:lumOff val="35000"/>
                  </a:schemeClr>
                </a:solidFill>
                <a:latin typeface="Arial" panose="020B0604020202020204" pitchFamily="34" charset="0"/>
                <a:cs typeface="Arial" panose="020B0604020202020204" pitchFamily="34" charset="0"/>
              </a:rPr>
            </a:br>
            <a:r>
              <a:rPr lang="en-US" sz="1800">
                <a:solidFill>
                  <a:schemeClr val="tx1">
                    <a:lumMod val="65000"/>
                    <a:lumOff val="35000"/>
                  </a:schemeClr>
                </a:solidFill>
                <a:latin typeface="Arial" panose="020B0604020202020204" pitchFamily="34" charset="0"/>
                <a:cs typeface="Arial" panose="020B0604020202020204" pitchFamily="34" charset="0"/>
              </a:rPr>
              <a:t>soft tissue for long-lasting esthetics </a:t>
            </a:r>
          </a:p>
          <a:p>
            <a:pPr marL="285750" indent="-28575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Provides efficient restorative workflows for all indications </a:t>
            </a:r>
            <a:br>
              <a:rPr lang="en-US" sz="1800">
                <a:solidFill>
                  <a:schemeClr val="tx1">
                    <a:lumMod val="65000"/>
                    <a:lumOff val="35000"/>
                  </a:schemeClr>
                </a:solidFill>
                <a:latin typeface="Arial" panose="020B0604020202020204" pitchFamily="34" charset="0"/>
                <a:cs typeface="Arial" panose="020B0604020202020204" pitchFamily="34" charset="0"/>
              </a:rPr>
            </a:br>
            <a:r>
              <a:rPr lang="en-US" sz="1800">
                <a:solidFill>
                  <a:schemeClr val="tx1">
                    <a:lumMod val="65000"/>
                    <a:lumOff val="35000"/>
                  </a:schemeClr>
                </a:solidFill>
                <a:latin typeface="Arial" panose="020B0604020202020204" pitchFamily="34" charset="0"/>
                <a:cs typeface="Arial" panose="020B0604020202020204" pitchFamily="34" charset="0"/>
              </a:rPr>
              <a:t>and treatment protocols</a:t>
            </a:r>
          </a:p>
          <a:p>
            <a:pPr marL="285750" indent="-285750" algn="l">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Designed EV connection for all restorative components</a:t>
            </a:r>
          </a:p>
        </p:txBody>
      </p:sp>
      <p:pic>
        <p:nvPicPr>
          <p:cNvPr id="7" name="Picture 6" descr="A picture containing indoor&#10;&#10;Description automatically generated">
            <a:extLst>
              <a:ext uri="{FF2B5EF4-FFF2-40B4-BE49-F238E27FC236}">
                <a16:creationId xmlns:a16="http://schemas.microsoft.com/office/drawing/2014/main" id="{391E26F6-C272-4E77-A756-B476E4795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6152" y="1375116"/>
            <a:ext cx="3355847" cy="1887904"/>
          </a:xfrm>
          <a:prstGeom prst="rect">
            <a:avLst/>
          </a:prstGeom>
        </p:spPr>
      </p:pic>
      <p:pic>
        <p:nvPicPr>
          <p:cNvPr id="13" name="Picture 2">
            <a:extLst>
              <a:ext uri="{FF2B5EF4-FFF2-40B4-BE49-F238E27FC236}">
                <a16:creationId xmlns:a16="http://schemas.microsoft.com/office/drawing/2014/main" id="{ADFAD9FD-EBBB-47A7-9DA4-C001017B2E2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flipH="1">
            <a:off x="7619999" y="4933899"/>
            <a:ext cx="4572000" cy="18821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descr="A picture containing indoor, dark&#10;&#10;Description automatically generated">
            <a:extLst>
              <a:ext uri="{FF2B5EF4-FFF2-40B4-BE49-F238E27FC236}">
                <a16:creationId xmlns:a16="http://schemas.microsoft.com/office/drawing/2014/main" id="{05B6D91B-D840-4589-9DFC-AE31E14D75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16790" y="2800284"/>
            <a:ext cx="4502317" cy="2533679"/>
          </a:xfrm>
          <a:prstGeom prst="rect">
            <a:avLst/>
          </a:prstGeom>
        </p:spPr>
      </p:pic>
    </p:spTree>
    <p:extLst>
      <p:ext uri="{BB962C8B-B14F-4D97-AF65-F5344CB8AC3E}">
        <p14:creationId xmlns:p14="http://schemas.microsoft.com/office/powerpoint/2010/main" val="336695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6">
            <a:extLst>
              <a:ext uri="{FF2B5EF4-FFF2-40B4-BE49-F238E27FC236}">
                <a16:creationId xmlns:a16="http://schemas.microsoft.com/office/drawing/2014/main" id="{E5B21BE1-0A60-4044-94D8-7E7CD6D7234E}"/>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1" r="-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FFB33C4-AB76-4821-A1D7-F97D13508522}"/>
              </a:ext>
            </a:extLst>
          </p:cNvPr>
          <p:cNvSpPr/>
          <p:nvPr/>
        </p:nvSpPr>
        <p:spPr>
          <a:xfrm>
            <a:off x="474267" y="1915509"/>
            <a:ext cx="9144000" cy="2769989"/>
          </a:xfrm>
          <a:prstGeom prst="rect">
            <a:avLst/>
          </a:prstGeom>
        </p:spPr>
        <p:txBody>
          <a:bodyPr wrap="square">
            <a:spAutoFit/>
          </a:bodyPr>
          <a:lstStyle/>
          <a:p>
            <a:pPr algn="ctr"/>
            <a:r>
              <a:rPr lang="en-US">
                <a:solidFill>
                  <a:schemeClr val="tx1">
                    <a:lumMod val="65000"/>
                    <a:lumOff val="35000"/>
                  </a:schemeClr>
                </a:solidFill>
                <a:latin typeface="Arial" panose="020B0604020202020204" pitchFamily="34" charset="0"/>
                <a:cs typeface="Arial" panose="020B0604020202020204" pitchFamily="34" charset="0"/>
              </a:rPr>
              <a:t>The enclosed materials are the framework for a basic </a:t>
            </a:r>
            <a:br>
              <a:rPr lang="en-US">
                <a:solidFill>
                  <a:schemeClr val="tx1">
                    <a:lumMod val="65000"/>
                    <a:lumOff val="35000"/>
                  </a:schemeClr>
                </a:solidFill>
                <a:latin typeface="Arial" panose="020B0604020202020204" pitchFamily="34" charset="0"/>
                <a:cs typeface="Arial" panose="020B0604020202020204" pitchFamily="34" charset="0"/>
              </a:rPr>
            </a:br>
            <a:r>
              <a:rPr lang="en-US" sz="4000">
                <a:solidFill>
                  <a:schemeClr val="tx1">
                    <a:lumMod val="65000"/>
                    <a:lumOff val="35000"/>
                  </a:schemeClr>
                </a:solidFill>
                <a:latin typeface="Arial" panose="020B0604020202020204" pitchFamily="34" charset="0"/>
                <a:cs typeface="Arial" panose="020B0604020202020204" pitchFamily="34" charset="0"/>
              </a:rPr>
              <a:t>presentation or course</a:t>
            </a:r>
            <a:br>
              <a:rPr lang="en-US">
                <a:solidFill>
                  <a:schemeClr val="tx1">
                    <a:lumMod val="65000"/>
                    <a:lumOff val="35000"/>
                  </a:schemeClr>
                </a:solidFill>
                <a:latin typeface="Arial" panose="020B0604020202020204" pitchFamily="34" charset="0"/>
                <a:cs typeface="Arial" panose="020B0604020202020204" pitchFamily="34" charset="0"/>
              </a:rPr>
            </a:br>
            <a:r>
              <a:rPr lang="en-US">
                <a:solidFill>
                  <a:schemeClr val="tx1">
                    <a:lumMod val="65000"/>
                    <a:lumOff val="35000"/>
                  </a:schemeClr>
                </a:solidFill>
                <a:latin typeface="Arial" panose="020B0604020202020204" pitchFamily="34" charset="0"/>
                <a:cs typeface="Arial" panose="020B0604020202020204" pitchFamily="34" charset="0"/>
              </a:rPr>
              <a:t>featuring </a:t>
            </a:r>
            <a:br>
              <a:rPr lang="en-US">
                <a:solidFill>
                  <a:schemeClr val="tx1">
                    <a:lumMod val="65000"/>
                    <a:lumOff val="35000"/>
                  </a:schemeClr>
                </a:solidFill>
                <a:latin typeface="Arial" panose="020B0604020202020204" pitchFamily="34" charset="0"/>
                <a:cs typeface="Arial" panose="020B0604020202020204" pitchFamily="34" charset="0"/>
              </a:rPr>
            </a:br>
            <a:r>
              <a:rPr lang="en-US">
                <a:solidFill>
                  <a:schemeClr val="tx1">
                    <a:lumMod val="65000"/>
                    <a:lumOff val="35000"/>
                  </a:schemeClr>
                </a:solidFill>
                <a:latin typeface="Arial" panose="020B0604020202020204" pitchFamily="34" charset="0"/>
                <a:cs typeface="Arial" panose="020B0604020202020204" pitchFamily="34" charset="0"/>
              </a:rPr>
              <a:t> </a:t>
            </a:r>
            <a:r>
              <a:rPr lang="en-US" sz="8000">
                <a:solidFill>
                  <a:schemeClr val="tx1">
                    <a:lumMod val="65000"/>
                    <a:lumOff val="35000"/>
                  </a:schemeClr>
                </a:solidFill>
                <a:latin typeface="Arial" panose="020B0604020202020204" pitchFamily="34" charset="0"/>
                <a:cs typeface="Arial" panose="020B0604020202020204" pitchFamily="34" charset="0"/>
              </a:rPr>
              <a:t>DS </a:t>
            </a:r>
            <a:r>
              <a:rPr lang="en-US" sz="8000" err="1">
                <a:solidFill>
                  <a:schemeClr val="tx1">
                    <a:lumMod val="65000"/>
                    <a:lumOff val="35000"/>
                  </a:schemeClr>
                </a:solidFill>
                <a:latin typeface="Arial" panose="020B0604020202020204" pitchFamily="34" charset="0"/>
                <a:cs typeface="Arial" panose="020B0604020202020204" pitchFamily="34" charset="0"/>
              </a:rPr>
              <a:t>PrimeTaper</a:t>
            </a:r>
            <a:br>
              <a:rPr lang="en-US">
                <a:solidFill>
                  <a:schemeClr val="tx1">
                    <a:lumMod val="65000"/>
                    <a:lumOff val="35000"/>
                  </a:schemeClr>
                </a:solidFill>
                <a:latin typeface="Arial" panose="020B0604020202020204" pitchFamily="34" charset="0"/>
                <a:cs typeface="Arial" panose="020B0604020202020204" pitchFamily="34" charset="0"/>
              </a:rPr>
            </a:br>
            <a:r>
              <a:rPr lang="en-US">
                <a:solidFill>
                  <a:schemeClr val="tx1">
                    <a:lumMod val="65000"/>
                    <a:lumOff val="35000"/>
                  </a:schemeClr>
                </a:solidFill>
                <a:latin typeface="Arial" panose="020B0604020202020204" pitchFamily="34" charset="0"/>
                <a:cs typeface="Arial" panose="020B0604020202020204" pitchFamily="34" charset="0"/>
              </a:rPr>
              <a:t>from Dentsply Sirona</a:t>
            </a:r>
          </a:p>
        </p:txBody>
      </p:sp>
      <p:pic>
        <p:nvPicPr>
          <p:cNvPr id="8" name="Picture 7" descr="A picture containing dark, light&#10;&#10;Description automatically generated">
            <a:extLst>
              <a:ext uri="{FF2B5EF4-FFF2-40B4-BE49-F238E27FC236}">
                <a16:creationId xmlns:a16="http://schemas.microsoft.com/office/drawing/2014/main" id="{194FABC7-6D0C-4B98-B5CE-F8134D1EF35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83020" y="143838"/>
            <a:ext cx="4448710" cy="7068620"/>
          </a:xfrm>
          <a:prstGeom prst="rect">
            <a:avLst/>
          </a:prstGeom>
        </p:spPr>
      </p:pic>
    </p:spTree>
    <p:extLst>
      <p:ext uri="{BB962C8B-B14F-4D97-AF65-F5344CB8AC3E}">
        <p14:creationId xmlns:p14="http://schemas.microsoft.com/office/powerpoint/2010/main" val="39603613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descr="A picture containing light, room&#10;&#10;Description automatically generated">
            <a:extLst>
              <a:ext uri="{FF2B5EF4-FFF2-40B4-BE49-F238E27FC236}">
                <a16:creationId xmlns:a16="http://schemas.microsoft.com/office/drawing/2014/main" id="{E8D3B010-203D-4D80-9D5F-15EA7C6EE3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17421" y="4496999"/>
            <a:ext cx="1223298" cy="1068991"/>
          </a:xfrm>
          <a:prstGeom prst="rect">
            <a:avLst/>
          </a:prstGeom>
          <a:ln>
            <a:solidFill>
              <a:schemeClr val="accent6"/>
            </a:solidFill>
          </a:ln>
          <a:effectLst/>
        </p:spPr>
      </p:pic>
      <p:sp>
        <p:nvSpPr>
          <p:cNvPr id="13" name="TextBox 12">
            <a:extLst>
              <a:ext uri="{FF2B5EF4-FFF2-40B4-BE49-F238E27FC236}">
                <a16:creationId xmlns:a16="http://schemas.microsoft.com/office/drawing/2014/main" id="{D06CB78A-F31D-B542-A20A-4FA521DFF9E9}"/>
              </a:ext>
            </a:extLst>
          </p:cNvPr>
          <p:cNvSpPr txBox="1"/>
          <p:nvPr/>
        </p:nvSpPr>
        <p:spPr>
          <a:xfrm>
            <a:off x="446351" y="1658271"/>
            <a:ext cx="11495354" cy="492443"/>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a:ln>
                  <a:noFill/>
                </a:ln>
                <a:solidFill>
                  <a:schemeClr val="tx2"/>
                </a:solidFill>
                <a:effectLst/>
                <a:uLnTx/>
                <a:uFillTx/>
                <a:latin typeface="Arial"/>
                <a:ea typeface="+mn-ea"/>
                <a:cs typeface="+mn-cs"/>
              </a:rPr>
              <a:t>Dentsply Sirona transforms digital implant dentistry with solutions from scan to crown that outperform expectations in bone health, longevity and esthetics.</a:t>
            </a:r>
          </a:p>
        </p:txBody>
      </p:sp>
      <p:sp>
        <p:nvSpPr>
          <p:cNvPr id="23" name="Slide Number Placeholder 3">
            <a:extLst>
              <a:ext uri="{FF2B5EF4-FFF2-40B4-BE49-F238E27FC236}">
                <a16:creationId xmlns:a16="http://schemas.microsoft.com/office/drawing/2014/main" id="{82C2C779-7B65-1743-92AD-C767D7A9E786}"/>
              </a:ext>
            </a:extLst>
          </p:cNvPr>
          <p:cNvSpPr>
            <a:spLocks noGrp="1"/>
          </p:cNvSpPr>
          <p:nvPr>
            <p:ph type="sldNum" sz="quarter" idx="4"/>
          </p:nvPr>
        </p:nvSpPr>
        <p:spPr>
          <a:xfrm>
            <a:off x="330201" y="6510593"/>
            <a:ext cx="382599" cy="17667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800" b="0" i="0" u="none" strike="noStrike" kern="1200" cap="none" spc="0" normalizeH="0" baseline="0" noProof="0" smtClean="0">
                <a:ln>
                  <a:noFill/>
                </a:ln>
                <a:solidFill>
                  <a:srgbClr val="53585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GB" sz="800" b="0" i="0" u="none" strike="noStrike" kern="1200" cap="none" spc="0" normalizeH="0" baseline="0" noProof="0">
              <a:ln>
                <a:noFill/>
              </a:ln>
              <a:solidFill>
                <a:srgbClr val="53585B"/>
              </a:solidFill>
              <a:effectLst/>
              <a:uLnTx/>
              <a:uFillTx/>
              <a:latin typeface="Arial"/>
              <a:ea typeface="+mn-ea"/>
              <a:cs typeface="+mn-cs"/>
            </a:endParaRPr>
          </a:p>
        </p:txBody>
      </p:sp>
      <p:grpSp>
        <p:nvGrpSpPr>
          <p:cNvPr id="9" name="Group 8">
            <a:extLst>
              <a:ext uri="{FF2B5EF4-FFF2-40B4-BE49-F238E27FC236}">
                <a16:creationId xmlns:a16="http://schemas.microsoft.com/office/drawing/2014/main" id="{884F6697-91C7-43BF-A82F-2A35FF800D8C}"/>
              </a:ext>
            </a:extLst>
          </p:cNvPr>
          <p:cNvGrpSpPr/>
          <p:nvPr/>
        </p:nvGrpSpPr>
        <p:grpSpPr>
          <a:xfrm>
            <a:off x="190237" y="2446462"/>
            <a:ext cx="3622823" cy="3151210"/>
            <a:chOff x="227561" y="2185200"/>
            <a:chExt cx="3622823" cy="3151210"/>
          </a:xfrm>
        </p:grpSpPr>
        <p:sp>
          <p:nvSpPr>
            <p:cNvPr id="14" name="Rectangle 13">
              <a:extLst>
                <a:ext uri="{FF2B5EF4-FFF2-40B4-BE49-F238E27FC236}">
                  <a16:creationId xmlns:a16="http://schemas.microsoft.com/office/drawing/2014/main" id="{CC13D28C-CEEA-8E4D-9410-C790259DF1F4}"/>
                </a:ext>
              </a:extLst>
            </p:cNvPr>
            <p:cNvSpPr/>
            <p:nvPr/>
          </p:nvSpPr>
          <p:spPr>
            <a:xfrm>
              <a:off x="227561" y="2185200"/>
              <a:ext cx="3622823" cy="4812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DIAGNOSIS </a:t>
              </a:r>
              <a:r>
                <a:rPr lang="en-GB" sz="1400">
                  <a:solidFill>
                    <a:prstClr val="white"/>
                  </a:solidFill>
                  <a:latin typeface="Arial"/>
                </a:rPr>
                <a:t>&amp; </a:t>
              </a:r>
              <a:r>
                <a:rPr kumimoji="0" lang="en-GB" sz="1400" b="0" i="0" u="none" strike="noStrike" kern="1200" cap="none" spc="0" normalizeH="0" baseline="0" noProof="0">
                  <a:ln>
                    <a:noFill/>
                  </a:ln>
                  <a:solidFill>
                    <a:prstClr val="white"/>
                  </a:solidFill>
                  <a:effectLst/>
                  <a:uLnTx/>
                  <a:uFillTx/>
                  <a:latin typeface="Arial"/>
                  <a:ea typeface="+mn-ea"/>
                  <a:cs typeface="+mn-cs"/>
                </a:rPr>
                <a:t>PLANNING</a:t>
              </a:r>
            </a:p>
          </p:txBody>
        </p:sp>
        <p:pic>
          <p:nvPicPr>
            <p:cNvPr id="7" name="Picture 6" descr="A picture containing logo&#10;&#10;Description automatically generated">
              <a:extLst>
                <a:ext uri="{FF2B5EF4-FFF2-40B4-BE49-F238E27FC236}">
                  <a16:creationId xmlns:a16="http://schemas.microsoft.com/office/drawing/2014/main" id="{EADAF384-5EF5-B743-8A5F-E15E92F1CA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8243" y="2977229"/>
              <a:ext cx="950843" cy="950843"/>
            </a:xfrm>
            <a:prstGeom prst="rect">
              <a:avLst/>
            </a:prstGeom>
            <a:effectLst>
              <a:reflection blurRad="58926" stA="44000" endPos="28000" dir="5400000" sy="-100000" algn="bl" rotWithShape="0"/>
            </a:effectLst>
          </p:spPr>
        </p:pic>
        <p:grpSp>
          <p:nvGrpSpPr>
            <p:cNvPr id="30" name="Group 29">
              <a:extLst>
                <a:ext uri="{FF2B5EF4-FFF2-40B4-BE49-F238E27FC236}">
                  <a16:creationId xmlns:a16="http://schemas.microsoft.com/office/drawing/2014/main" id="{8D75465C-B6A8-41C3-9BD3-898901E6E563}"/>
                </a:ext>
              </a:extLst>
            </p:cNvPr>
            <p:cNvGrpSpPr/>
            <p:nvPr/>
          </p:nvGrpSpPr>
          <p:grpSpPr>
            <a:xfrm>
              <a:off x="2052847" y="4247533"/>
              <a:ext cx="1231910" cy="1088877"/>
              <a:chOff x="490699" y="4606259"/>
              <a:chExt cx="1231910" cy="1088877"/>
            </a:xfrm>
          </p:grpSpPr>
          <p:sp>
            <p:nvSpPr>
              <p:cNvPr id="31" name="Rectangle 30">
                <a:extLst>
                  <a:ext uri="{FF2B5EF4-FFF2-40B4-BE49-F238E27FC236}">
                    <a16:creationId xmlns:a16="http://schemas.microsoft.com/office/drawing/2014/main" id="{74650F07-1D61-46B5-9136-637B4FFA3D74}"/>
                  </a:ext>
                </a:extLst>
              </p:cNvPr>
              <p:cNvSpPr/>
              <p:nvPr/>
            </p:nvSpPr>
            <p:spPr>
              <a:xfrm>
                <a:off x="490699" y="4606259"/>
                <a:ext cx="1231910" cy="1088877"/>
              </a:xfrm>
              <a:prstGeom prst="rect">
                <a:avLst/>
              </a:prstGeom>
              <a:solidFill>
                <a:schemeClr val="bg2"/>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2" name="Bildobjekt 15">
                <a:extLst>
                  <a:ext uri="{FF2B5EF4-FFF2-40B4-BE49-F238E27FC236}">
                    <a16:creationId xmlns:a16="http://schemas.microsoft.com/office/drawing/2014/main" id="{026EA9E7-8B6A-421D-85F4-A357697AAE3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05650" y="4925875"/>
                <a:ext cx="1085756" cy="565031"/>
              </a:xfrm>
              <a:prstGeom prst="rect">
                <a:avLst/>
              </a:prstGeom>
              <a:effectLst>
                <a:outerShdw blurRad="101600" dist="63500" dir="6600000" algn="tl" rotWithShape="0">
                  <a:prstClr val="black">
                    <a:alpha val="24000"/>
                  </a:prstClr>
                </a:outerShdw>
              </a:effectLst>
            </p:spPr>
          </p:pic>
        </p:grpSp>
        <p:grpSp>
          <p:nvGrpSpPr>
            <p:cNvPr id="33" name="Group 32">
              <a:extLst>
                <a:ext uri="{FF2B5EF4-FFF2-40B4-BE49-F238E27FC236}">
                  <a16:creationId xmlns:a16="http://schemas.microsoft.com/office/drawing/2014/main" id="{423A6EDD-A1F3-43A6-935D-97FA2D99AD11}"/>
                </a:ext>
              </a:extLst>
            </p:cNvPr>
            <p:cNvGrpSpPr/>
            <p:nvPr/>
          </p:nvGrpSpPr>
          <p:grpSpPr>
            <a:xfrm>
              <a:off x="767346" y="4247533"/>
              <a:ext cx="1231910" cy="1088877"/>
              <a:chOff x="1712143" y="3758534"/>
              <a:chExt cx="1231910" cy="1088877"/>
            </a:xfrm>
          </p:grpSpPr>
          <p:sp>
            <p:nvSpPr>
              <p:cNvPr id="34" name="Rectangle 33">
                <a:extLst>
                  <a:ext uri="{FF2B5EF4-FFF2-40B4-BE49-F238E27FC236}">
                    <a16:creationId xmlns:a16="http://schemas.microsoft.com/office/drawing/2014/main" id="{D365D298-2A52-48B6-9730-E8B0D1A78640}"/>
                  </a:ext>
                </a:extLst>
              </p:cNvPr>
              <p:cNvSpPr/>
              <p:nvPr/>
            </p:nvSpPr>
            <p:spPr>
              <a:xfrm>
                <a:off x="1712143" y="3758534"/>
                <a:ext cx="1231910" cy="1088877"/>
              </a:xfrm>
              <a:prstGeom prst="rect">
                <a:avLst/>
              </a:prstGeom>
              <a:solidFill>
                <a:schemeClr val="bg1">
                  <a:lumMod val="85000"/>
                </a:schemeClr>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35" name="Picture 34" descr="A picture containing object, sitting, small, standing&#10;&#10;Description automatically generated">
                <a:extLst>
                  <a:ext uri="{FF2B5EF4-FFF2-40B4-BE49-F238E27FC236}">
                    <a16:creationId xmlns:a16="http://schemas.microsoft.com/office/drawing/2014/main" id="{4B6FC5CF-E6AF-4580-95C7-E349180B68C3}"/>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1712143" y="3758534"/>
                <a:ext cx="1231910" cy="1088877"/>
              </a:xfrm>
              <a:prstGeom prst="rect">
                <a:avLst/>
              </a:prstGeom>
              <a:ln>
                <a:solidFill>
                  <a:schemeClr val="accent6"/>
                </a:solidFill>
              </a:ln>
            </p:spPr>
          </p:pic>
        </p:grpSp>
      </p:grpSp>
      <p:grpSp>
        <p:nvGrpSpPr>
          <p:cNvPr id="6" name="Group 5">
            <a:extLst>
              <a:ext uri="{FF2B5EF4-FFF2-40B4-BE49-F238E27FC236}">
                <a16:creationId xmlns:a16="http://schemas.microsoft.com/office/drawing/2014/main" id="{841654E9-9A92-4B65-9F35-0B931370BE18}"/>
              </a:ext>
            </a:extLst>
          </p:cNvPr>
          <p:cNvGrpSpPr/>
          <p:nvPr/>
        </p:nvGrpSpPr>
        <p:grpSpPr>
          <a:xfrm>
            <a:off x="4056835" y="2446461"/>
            <a:ext cx="3803860" cy="3151212"/>
            <a:chOff x="4056835" y="2185199"/>
            <a:chExt cx="3803860" cy="3151212"/>
          </a:xfrm>
        </p:grpSpPr>
        <p:pic>
          <p:nvPicPr>
            <p:cNvPr id="3" name="Picture 2" descr="Icon&#10;&#10;Description automatically generated">
              <a:extLst>
                <a:ext uri="{FF2B5EF4-FFF2-40B4-BE49-F238E27FC236}">
                  <a16:creationId xmlns:a16="http://schemas.microsoft.com/office/drawing/2014/main" id="{C8F3B7A6-BF3C-4BFF-9521-C3C532F51352}"/>
                </a:ext>
              </a:extLst>
            </p:cNvPr>
            <p:cNvPicPr>
              <a:picLocks noChangeAspect="1"/>
            </p:cNvPicPr>
            <p:nvPr/>
          </p:nvPicPr>
          <p:blipFill>
            <a:blip r:embed="rId7"/>
            <a:stretch>
              <a:fillRect/>
            </a:stretch>
          </p:blipFill>
          <p:spPr>
            <a:xfrm>
              <a:off x="6560531" y="2974486"/>
              <a:ext cx="950843" cy="950843"/>
            </a:xfrm>
            <a:prstGeom prst="rect">
              <a:avLst/>
            </a:prstGeom>
            <a:effectLst>
              <a:reflection blurRad="58926" stA="44000" endPos="28000" dir="5400000" sy="-100000" algn="bl" rotWithShape="0"/>
            </a:effectLst>
          </p:spPr>
        </p:pic>
        <p:sp>
          <p:nvSpPr>
            <p:cNvPr id="15" name="Rectangle 14">
              <a:extLst>
                <a:ext uri="{FF2B5EF4-FFF2-40B4-BE49-F238E27FC236}">
                  <a16:creationId xmlns:a16="http://schemas.microsoft.com/office/drawing/2014/main" id="{FD0DC909-C837-3D47-AB05-951BDF8B9E44}"/>
                </a:ext>
              </a:extLst>
            </p:cNvPr>
            <p:cNvSpPr/>
            <p:nvPr/>
          </p:nvSpPr>
          <p:spPr>
            <a:xfrm>
              <a:off x="4172491" y="2185199"/>
              <a:ext cx="3622823" cy="4812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lt"/>
                  <a:cs typeface="Arial"/>
                </a:rPr>
                <a:t>SURGERY </a:t>
              </a:r>
              <a:r>
                <a:rPr lang="en-GB" sz="1400">
                  <a:solidFill>
                    <a:prstClr val="white"/>
                  </a:solidFill>
                  <a:latin typeface="Arial"/>
                  <a:ea typeface="+mn-lt"/>
                  <a:cs typeface="Arial"/>
                </a:rPr>
                <a:t>&amp; </a:t>
              </a:r>
              <a:r>
                <a:rPr kumimoji="0" lang="en-GB" sz="1400" b="0" i="0" u="none" strike="noStrike" kern="1200" cap="none" spc="0" normalizeH="0" baseline="0" noProof="0">
                  <a:ln>
                    <a:noFill/>
                  </a:ln>
                  <a:solidFill>
                    <a:prstClr val="white"/>
                  </a:solidFill>
                  <a:effectLst/>
                  <a:uLnTx/>
                  <a:uFillTx/>
                  <a:latin typeface="Arial"/>
                  <a:ea typeface="+mn-lt"/>
                  <a:cs typeface="Arial"/>
                </a:rPr>
                <a:t>TEMPORIZATION</a:t>
              </a: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5" name="Picture 4" descr="Icon&#10;&#10;Description automatically generated">
              <a:extLst>
                <a:ext uri="{FF2B5EF4-FFF2-40B4-BE49-F238E27FC236}">
                  <a16:creationId xmlns:a16="http://schemas.microsoft.com/office/drawing/2014/main" id="{97FDF30B-845E-F849-950E-07EE404F6C1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53750" y="2978246"/>
              <a:ext cx="950843" cy="950843"/>
            </a:xfrm>
            <a:prstGeom prst="rect">
              <a:avLst/>
            </a:prstGeom>
            <a:effectLst>
              <a:reflection blurRad="58926" stA="44000" endPos="28000" dir="5400000" sy="-100000" algn="bl" rotWithShape="0"/>
            </a:effectLst>
          </p:spPr>
        </p:pic>
        <p:pic>
          <p:nvPicPr>
            <p:cNvPr id="24" name="Picture 23" descr="A picture containing icon&#10;&#10;Description automatically generated">
              <a:extLst>
                <a:ext uri="{FF2B5EF4-FFF2-40B4-BE49-F238E27FC236}">
                  <a16:creationId xmlns:a16="http://schemas.microsoft.com/office/drawing/2014/main" id="{97D7D260-BF30-6942-B968-2858E8F1BE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09794" y="2978244"/>
              <a:ext cx="950843" cy="950843"/>
            </a:xfrm>
            <a:prstGeom prst="rect">
              <a:avLst/>
            </a:prstGeom>
            <a:effectLst>
              <a:reflection blurRad="58926" stA="44000" endPos="28000" dir="5400000" sy="-100000" algn="bl" rotWithShape="0"/>
            </a:effectLst>
          </p:spPr>
        </p:pic>
        <p:pic>
          <p:nvPicPr>
            <p:cNvPr id="37" name="Picture 36">
              <a:extLst>
                <a:ext uri="{FF2B5EF4-FFF2-40B4-BE49-F238E27FC236}">
                  <a16:creationId xmlns:a16="http://schemas.microsoft.com/office/drawing/2014/main" id="{8AFFDA79-39BA-43D5-B1B1-3B02E8B8F397}"/>
                </a:ext>
              </a:extLst>
            </p:cNvPr>
            <p:cNvPicPr>
              <a:picLocks noChangeAspect="1"/>
            </p:cNvPicPr>
            <p:nvPr/>
          </p:nvPicPr>
          <p:blipFill rotWithShape="1">
            <a:blip r:embed="rId10"/>
            <a:srcRect l="2437" r="16643"/>
            <a:stretch/>
          </p:blipFill>
          <p:spPr>
            <a:xfrm>
              <a:off x="6636430" y="4233353"/>
              <a:ext cx="1224265" cy="1091898"/>
            </a:xfrm>
            <a:prstGeom prst="rect">
              <a:avLst/>
            </a:prstGeom>
            <a:ln w="3175">
              <a:solidFill>
                <a:schemeClr val="accent6"/>
              </a:solidFill>
            </a:ln>
          </p:spPr>
        </p:pic>
        <p:pic>
          <p:nvPicPr>
            <p:cNvPr id="38" name="Picture 37" descr="Diagram&#10;&#10;Description automatically generated">
              <a:extLst>
                <a:ext uri="{FF2B5EF4-FFF2-40B4-BE49-F238E27FC236}">
                  <a16:creationId xmlns:a16="http://schemas.microsoft.com/office/drawing/2014/main" id="{56381613-0EA3-428A-9B96-F466CCACF31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4056835" y="4245426"/>
              <a:ext cx="1240503" cy="1078509"/>
            </a:xfrm>
            <a:prstGeom prst="rect">
              <a:avLst/>
            </a:prstGeom>
            <a:ln>
              <a:solidFill>
                <a:schemeClr val="accent6"/>
              </a:solidFill>
            </a:ln>
          </p:spPr>
        </p:pic>
        <p:grpSp>
          <p:nvGrpSpPr>
            <p:cNvPr id="39" name="Group 38">
              <a:extLst>
                <a:ext uri="{FF2B5EF4-FFF2-40B4-BE49-F238E27FC236}">
                  <a16:creationId xmlns:a16="http://schemas.microsoft.com/office/drawing/2014/main" id="{541B978E-FB13-4B43-8071-E26D43521BDE}"/>
                </a:ext>
              </a:extLst>
            </p:cNvPr>
            <p:cNvGrpSpPr/>
            <p:nvPr/>
          </p:nvGrpSpPr>
          <p:grpSpPr>
            <a:xfrm>
              <a:off x="5350929" y="4247533"/>
              <a:ext cx="1231910" cy="1088878"/>
              <a:chOff x="4843564" y="3429000"/>
              <a:chExt cx="1231910" cy="1088878"/>
            </a:xfrm>
          </p:grpSpPr>
          <p:sp>
            <p:nvSpPr>
              <p:cNvPr id="40" name="Rectangle 39">
                <a:extLst>
                  <a:ext uri="{FF2B5EF4-FFF2-40B4-BE49-F238E27FC236}">
                    <a16:creationId xmlns:a16="http://schemas.microsoft.com/office/drawing/2014/main" id="{4A277AEA-843E-418B-9ED9-8BF83A7F3FC1}"/>
                  </a:ext>
                </a:extLst>
              </p:cNvPr>
              <p:cNvSpPr/>
              <p:nvPr/>
            </p:nvSpPr>
            <p:spPr>
              <a:xfrm>
                <a:off x="4843564" y="3429001"/>
                <a:ext cx="1231910" cy="1080244"/>
              </a:xfrm>
              <a:prstGeom prst="rect">
                <a:avLst/>
              </a:prstGeom>
              <a:solidFill>
                <a:schemeClr val="bg2"/>
              </a:solidFill>
              <a:ln w="31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41" name="Picture 40">
                <a:extLst>
                  <a:ext uri="{FF2B5EF4-FFF2-40B4-BE49-F238E27FC236}">
                    <a16:creationId xmlns:a16="http://schemas.microsoft.com/office/drawing/2014/main" id="{395EEEF4-4381-461B-BFB6-E171DBAF52A6}"/>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5039362" y="3429000"/>
                <a:ext cx="912640" cy="1067196"/>
              </a:xfrm>
              <a:prstGeom prst="rect">
                <a:avLst/>
              </a:prstGeom>
            </p:spPr>
          </p:pic>
          <p:pic>
            <p:nvPicPr>
              <p:cNvPr id="42" name="Picture 41">
                <a:extLst>
                  <a:ext uri="{FF2B5EF4-FFF2-40B4-BE49-F238E27FC236}">
                    <a16:creationId xmlns:a16="http://schemas.microsoft.com/office/drawing/2014/main" id="{13D51D2E-BABA-40A3-A1CB-6CBFCD5F8B0A}"/>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4859862" y="3450682"/>
                <a:ext cx="826801" cy="1067196"/>
              </a:xfrm>
              <a:prstGeom prst="rect">
                <a:avLst/>
              </a:prstGeom>
            </p:spPr>
          </p:pic>
        </p:grpSp>
      </p:grpSp>
      <p:grpSp>
        <p:nvGrpSpPr>
          <p:cNvPr id="8" name="Group 7">
            <a:extLst>
              <a:ext uri="{FF2B5EF4-FFF2-40B4-BE49-F238E27FC236}">
                <a16:creationId xmlns:a16="http://schemas.microsoft.com/office/drawing/2014/main" id="{C8C4DD99-07DA-4427-ABB1-8DD5682EF8AF}"/>
              </a:ext>
            </a:extLst>
          </p:cNvPr>
          <p:cNvGrpSpPr/>
          <p:nvPr/>
        </p:nvGrpSpPr>
        <p:grpSpPr>
          <a:xfrm>
            <a:off x="8117421" y="2446460"/>
            <a:ext cx="3768803" cy="3133249"/>
            <a:chOff x="8117421" y="2185198"/>
            <a:chExt cx="3768803" cy="3133249"/>
          </a:xfrm>
        </p:grpSpPr>
        <p:sp>
          <p:nvSpPr>
            <p:cNvPr id="16" name="Rectangle 15">
              <a:extLst>
                <a:ext uri="{FF2B5EF4-FFF2-40B4-BE49-F238E27FC236}">
                  <a16:creationId xmlns:a16="http://schemas.microsoft.com/office/drawing/2014/main" id="{338DFD1E-C147-2F47-A8DB-7096E0BB7700}"/>
                </a:ext>
              </a:extLst>
            </p:cNvPr>
            <p:cNvSpPr/>
            <p:nvPr/>
          </p:nvSpPr>
          <p:spPr>
            <a:xfrm>
              <a:off x="8117421" y="2185198"/>
              <a:ext cx="3622823" cy="48126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prstClr val="white"/>
                  </a:solidFill>
                  <a:effectLst/>
                  <a:uLnTx/>
                  <a:uFillTx/>
                  <a:latin typeface="Arial"/>
                  <a:ea typeface="+mn-ea"/>
                  <a:cs typeface="+mn-cs"/>
                </a:rPr>
                <a:t>FINAL RESTORATION</a:t>
              </a:r>
            </a:p>
          </p:txBody>
        </p:sp>
        <p:pic>
          <p:nvPicPr>
            <p:cNvPr id="18" name="Picture 17" descr="Icon&#10;&#10;Description automatically generated">
              <a:extLst>
                <a:ext uri="{FF2B5EF4-FFF2-40B4-BE49-F238E27FC236}">
                  <a16:creationId xmlns:a16="http://schemas.microsoft.com/office/drawing/2014/main" id="{1E912E2B-6B1A-A44B-9804-10A8B6B806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28101" y="2977229"/>
              <a:ext cx="950843" cy="950843"/>
            </a:xfrm>
            <a:prstGeom prst="rect">
              <a:avLst/>
            </a:prstGeom>
            <a:effectLst>
              <a:reflection blurRad="58926" stA="44000" endPos="28000" dir="5400000" sy="-100000" algn="bl" rotWithShape="0"/>
            </a:effectLst>
          </p:spPr>
        </p:pic>
        <p:pic>
          <p:nvPicPr>
            <p:cNvPr id="20" name="Picture 19" descr="Icon&#10;&#10;Description automatically generated">
              <a:extLst>
                <a:ext uri="{FF2B5EF4-FFF2-40B4-BE49-F238E27FC236}">
                  <a16:creationId xmlns:a16="http://schemas.microsoft.com/office/drawing/2014/main" id="{8C65DED8-2D4A-E946-8B13-6A8DCA2E8EEF}"/>
                </a:ext>
              </a:extLst>
            </p:cNvPr>
            <p:cNvPicPr>
              <a:picLocks noChangeAspect="1"/>
            </p:cNvPicPr>
            <p:nvPr/>
          </p:nvPicPr>
          <p:blipFill>
            <a:blip r:embed="rId15"/>
            <a:stretch>
              <a:fillRect/>
            </a:stretch>
          </p:blipFill>
          <p:spPr>
            <a:xfrm>
              <a:off x="9488023" y="2977229"/>
              <a:ext cx="950843" cy="950843"/>
            </a:xfrm>
            <a:prstGeom prst="rect">
              <a:avLst/>
            </a:prstGeom>
            <a:effectLst>
              <a:reflection blurRad="58926" stA="44000" endPos="28000" dir="5400000" sy="-100000" algn="bl" rotWithShape="0"/>
            </a:effectLst>
          </p:spPr>
        </p:pic>
        <p:pic>
          <p:nvPicPr>
            <p:cNvPr id="27" name="Picture 26" descr="Icon&#10;&#10;Description automatically generated">
              <a:extLst>
                <a:ext uri="{FF2B5EF4-FFF2-40B4-BE49-F238E27FC236}">
                  <a16:creationId xmlns:a16="http://schemas.microsoft.com/office/drawing/2014/main" id="{EDEF07AD-BE73-2944-9632-E2C565C312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547945" y="2977228"/>
              <a:ext cx="950843" cy="950843"/>
            </a:xfrm>
            <a:prstGeom prst="rect">
              <a:avLst/>
            </a:prstGeom>
            <a:effectLst>
              <a:reflection blurRad="58926" stA="44000" endPos="28000" dir="5400000" sy="-100000" algn="bl" rotWithShape="0"/>
            </a:effectLst>
          </p:spPr>
        </p:pic>
        <p:pic>
          <p:nvPicPr>
            <p:cNvPr id="43" name="A1A7FC44-3203-41F5-8C02-0DE7D1C83078">
              <a:extLst>
                <a:ext uri="{FF2B5EF4-FFF2-40B4-BE49-F238E27FC236}">
                  <a16:creationId xmlns:a16="http://schemas.microsoft.com/office/drawing/2014/main" id="{201170FC-4300-43B0-A25F-B12A316C6435}"/>
                </a:ext>
              </a:extLst>
            </p:cNvPr>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0666717" y="4247533"/>
              <a:ext cx="1219507" cy="1070914"/>
            </a:xfrm>
            <a:prstGeom prst="rect">
              <a:avLst/>
            </a:prstGeom>
            <a:ln w="9525">
              <a:solidFill>
                <a:schemeClr val="accent6"/>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44" name="Picture 43" descr="A picture containing food, glass, dessert&#10;&#10;Description automatically generated">
              <a:extLst>
                <a:ext uri="{FF2B5EF4-FFF2-40B4-BE49-F238E27FC236}">
                  <a16:creationId xmlns:a16="http://schemas.microsoft.com/office/drawing/2014/main" id="{56C35CA2-C936-4E81-8DEF-2E9E37F84C7D}"/>
                </a:ext>
              </a:extLst>
            </p:cNvPr>
            <p:cNvPicPr>
              <a:picLocks/>
            </p:cNvPicPr>
            <p:nvPr/>
          </p:nvPicPr>
          <p:blipFill rotWithShape="1">
            <a:blip r:embed="rId18" cstate="print">
              <a:extLst>
                <a:ext uri="{28A0092B-C50C-407E-A947-70E740481C1C}">
                  <a14:useLocalDpi xmlns:a14="http://schemas.microsoft.com/office/drawing/2010/main" val="0"/>
                </a:ext>
              </a:extLst>
            </a:blip>
            <a:srcRect/>
            <a:stretch/>
          </p:blipFill>
          <p:spPr>
            <a:xfrm>
              <a:off x="9400139" y="4235737"/>
              <a:ext cx="1217408" cy="1082710"/>
            </a:xfrm>
            <a:prstGeom prst="rect">
              <a:avLst/>
            </a:prstGeom>
            <a:ln>
              <a:solidFill>
                <a:schemeClr val="accent6"/>
              </a:solidFill>
            </a:ln>
            <a:effectLst/>
          </p:spPr>
        </p:pic>
      </p:grpSp>
      <p:grpSp>
        <p:nvGrpSpPr>
          <p:cNvPr id="10" name="Group 9">
            <a:extLst>
              <a:ext uri="{FF2B5EF4-FFF2-40B4-BE49-F238E27FC236}">
                <a16:creationId xmlns:a16="http://schemas.microsoft.com/office/drawing/2014/main" id="{438161DD-617B-4636-8B4B-A7FBDC90316D}"/>
              </a:ext>
            </a:extLst>
          </p:cNvPr>
          <p:cNvGrpSpPr/>
          <p:nvPr/>
        </p:nvGrpSpPr>
        <p:grpSpPr>
          <a:xfrm>
            <a:off x="1784813" y="4294201"/>
            <a:ext cx="10265220" cy="1666029"/>
            <a:chOff x="1784813" y="4163570"/>
            <a:chExt cx="10265220" cy="1666029"/>
          </a:xfrm>
        </p:grpSpPr>
        <p:sp>
          <p:nvSpPr>
            <p:cNvPr id="48" name="Oval 47">
              <a:extLst>
                <a:ext uri="{FF2B5EF4-FFF2-40B4-BE49-F238E27FC236}">
                  <a16:creationId xmlns:a16="http://schemas.microsoft.com/office/drawing/2014/main" id="{20D02F2B-D134-457B-B957-BF987E1F390A}"/>
                </a:ext>
              </a:extLst>
            </p:cNvPr>
            <p:cNvSpPr/>
            <p:nvPr/>
          </p:nvSpPr>
          <p:spPr>
            <a:xfrm>
              <a:off x="11430455" y="4163570"/>
              <a:ext cx="619578" cy="619578"/>
            </a:xfrm>
            <a:prstGeom prst="ellipse">
              <a:avLst/>
            </a:prstGeom>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a:ea typeface="+mn-ea"/>
                  <a:cs typeface="+mn-cs"/>
                </a:rPr>
                <a:t>NEW</a:t>
              </a:r>
            </a:p>
          </p:txBody>
        </p:sp>
        <p:sp>
          <p:nvSpPr>
            <p:cNvPr id="49" name="Oval 48">
              <a:extLst>
                <a:ext uri="{FF2B5EF4-FFF2-40B4-BE49-F238E27FC236}">
                  <a16:creationId xmlns:a16="http://schemas.microsoft.com/office/drawing/2014/main" id="{8AF5A7AA-7330-4314-B6B1-D2F2038C3055}"/>
                </a:ext>
              </a:extLst>
            </p:cNvPr>
            <p:cNvSpPr/>
            <p:nvPr/>
          </p:nvSpPr>
          <p:spPr>
            <a:xfrm>
              <a:off x="1784813" y="5129958"/>
              <a:ext cx="619578" cy="619578"/>
            </a:xfrm>
            <a:prstGeom prst="ellipse">
              <a:avLst/>
            </a:prstGeom>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a:ea typeface="+mn-ea"/>
                  <a:cs typeface="+mn-cs"/>
                </a:rPr>
                <a:t>NEW</a:t>
              </a:r>
            </a:p>
          </p:txBody>
        </p:sp>
        <p:sp>
          <p:nvSpPr>
            <p:cNvPr id="51" name="Oval 50">
              <a:extLst>
                <a:ext uri="{FF2B5EF4-FFF2-40B4-BE49-F238E27FC236}">
                  <a16:creationId xmlns:a16="http://schemas.microsoft.com/office/drawing/2014/main" id="{A07B0C89-7D04-4041-9D0C-3C9CC7CBF0A6}"/>
                </a:ext>
              </a:extLst>
            </p:cNvPr>
            <p:cNvSpPr/>
            <p:nvPr/>
          </p:nvSpPr>
          <p:spPr>
            <a:xfrm>
              <a:off x="7950385" y="4163570"/>
              <a:ext cx="619578" cy="619578"/>
            </a:xfrm>
            <a:prstGeom prst="ellipse">
              <a:avLst/>
            </a:prstGeom>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a:ea typeface="+mn-ea"/>
                  <a:cs typeface="+mn-cs"/>
                </a:rPr>
                <a:t>NEW</a:t>
              </a:r>
            </a:p>
          </p:txBody>
        </p:sp>
        <p:sp>
          <p:nvSpPr>
            <p:cNvPr id="52" name="Oval 51">
              <a:extLst>
                <a:ext uri="{FF2B5EF4-FFF2-40B4-BE49-F238E27FC236}">
                  <a16:creationId xmlns:a16="http://schemas.microsoft.com/office/drawing/2014/main" id="{7AA411AF-BC83-4A9D-9B94-A68A71746ED0}"/>
                </a:ext>
              </a:extLst>
            </p:cNvPr>
            <p:cNvSpPr/>
            <p:nvPr/>
          </p:nvSpPr>
          <p:spPr>
            <a:xfrm>
              <a:off x="6137807" y="5210021"/>
              <a:ext cx="619578" cy="619578"/>
            </a:xfrm>
            <a:prstGeom prst="ellipse">
              <a:avLst/>
            </a:prstGeom>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a:ea typeface="+mn-ea"/>
                  <a:cs typeface="+mn-cs"/>
                </a:rPr>
                <a:t>NEW</a:t>
              </a:r>
            </a:p>
          </p:txBody>
        </p:sp>
        <p:sp>
          <p:nvSpPr>
            <p:cNvPr id="54" name="Oval 53">
              <a:extLst>
                <a:ext uri="{FF2B5EF4-FFF2-40B4-BE49-F238E27FC236}">
                  <a16:creationId xmlns:a16="http://schemas.microsoft.com/office/drawing/2014/main" id="{CD4173BF-1535-42EB-8EB3-03E65BC4EDFB}"/>
                </a:ext>
              </a:extLst>
            </p:cNvPr>
            <p:cNvSpPr/>
            <p:nvPr/>
          </p:nvSpPr>
          <p:spPr>
            <a:xfrm>
              <a:off x="9337970" y="5144777"/>
              <a:ext cx="619578" cy="619578"/>
            </a:xfrm>
            <a:prstGeom prst="ellipse">
              <a:avLst/>
            </a:prstGeom>
            <a:ln>
              <a:solidFill>
                <a:schemeClr val="accent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a:ea typeface="+mn-ea"/>
                  <a:cs typeface="+mn-cs"/>
                </a:rPr>
                <a:t>NEW</a:t>
              </a:r>
            </a:p>
          </p:txBody>
        </p:sp>
      </p:grpSp>
      <p:sp>
        <p:nvSpPr>
          <p:cNvPr id="45" name="Title 1">
            <a:extLst>
              <a:ext uri="{FF2B5EF4-FFF2-40B4-BE49-F238E27FC236}">
                <a16:creationId xmlns:a16="http://schemas.microsoft.com/office/drawing/2014/main" id="{D0B86702-29CA-4F3C-8952-3CDB76AEF4AD}"/>
              </a:ext>
            </a:extLst>
          </p:cNvPr>
          <p:cNvSpPr txBox="1">
            <a:spLocks/>
          </p:cNvSpPr>
          <p:nvPr/>
        </p:nvSpPr>
        <p:spPr>
          <a:xfrm>
            <a:off x="342899" y="246064"/>
            <a:ext cx="11229975" cy="11780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en-US">
                <a:solidFill>
                  <a:schemeClr val="tx1">
                    <a:lumMod val="65000"/>
                    <a:lumOff val="35000"/>
                  </a:schemeClr>
                </a:solidFill>
                <a:latin typeface="Arial" panose="020B0604020202020204" pitchFamily="34" charset="0"/>
                <a:cs typeface="Arial" panose="020B0604020202020204" pitchFamily="34" charset="0"/>
              </a:rPr>
              <a:t>Digital implant workflow</a:t>
            </a:r>
            <a:br>
              <a:rPr lang="sv-SE">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Seamless implant workflow with DS </a:t>
            </a:r>
            <a:r>
              <a:rPr lang="en-US" sz="2800" err="1">
                <a:solidFill>
                  <a:schemeClr val="tx1">
                    <a:lumMod val="65000"/>
                    <a:lumOff val="35000"/>
                  </a:schemeClr>
                </a:solidFill>
                <a:latin typeface="Arial" panose="020B0604020202020204" pitchFamily="34" charset="0"/>
                <a:cs typeface="Arial" panose="020B0604020202020204" pitchFamily="34" charset="0"/>
              </a:rPr>
              <a:t>PrimeTaper</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6911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fontScale="90000"/>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Workflow </a:t>
            </a:r>
            <a:r>
              <a:rPr lang="sv-SE" sz="4400" err="1">
                <a:solidFill>
                  <a:schemeClr val="tx1">
                    <a:lumMod val="65000"/>
                    <a:lumOff val="35000"/>
                  </a:schemeClr>
                </a:solidFill>
                <a:latin typeface="Arial" panose="020B0604020202020204" pitchFamily="34" charset="0"/>
                <a:cs typeface="Arial" panose="020B0604020202020204" pitchFamily="34" charset="0"/>
              </a:rPr>
              <a:t>experience</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Digital impressions available for fully edentulous restorations</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Bildobjekt 5">
            <a:extLst>
              <a:ext uri="{FF2B5EF4-FFF2-40B4-BE49-F238E27FC236}">
                <a16:creationId xmlns:a16="http://schemas.microsoft.com/office/drawing/2014/main" id="{A95EA72E-3C6D-4DA1-8D16-DB35AD0F0729}"/>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1733550"/>
            <a:ext cx="12192000" cy="5311028"/>
          </a:xfrm>
          <a:prstGeom prst="rect">
            <a:avLst/>
          </a:prstGeom>
        </p:spPr>
      </p:pic>
      <p:sp>
        <p:nvSpPr>
          <p:cNvPr id="5" name="Content Placeholder 7">
            <a:extLst>
              <a:ext uri="{FF2B5EF4-FFF2-40B4-BE49-F238E27FC236}">
                <a16:creationId xmlns:a16="http://schemas.microsoft.com/office/drawing/2014/main" id="{CEC4C7F6-5B0A-4348-A27C-47A09BC77ED0}"/>
              </a:ext>
            </a:extLst>
          </p:cNvPr>
          <p:cNvSpPr txBox="1">
            <a:spLocks/>
          </p:cNvSpPr>
          <p:nvPr/>
        </p:nvSpPr>
        <p:spPr>
          <a:xfrm>
            <a:off x="330201" y="2009087"/>
            <a:ext cx="11530011" cy="437901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a:solidFill>
                  <a:schemeClr val="bg1"/>
                </a:solidFill>
                <a:latin typeface="Arial" panose="020B0604020202020204" pitchFamily="34" charset="0"/>
                <a:cs typeface="Arial" panose="020B0604020202020204" pitchFamily="34" charset="0"/>
              </a:rPr>
              <a:t>DS </a:t>
            </a:r>
            <a:r>
              <a:rPr lang="en-US" sz="2000" err="1">
                <a:solidFill>
                  <a:schemeClr val="bg1"/>
                </a:solidFill>
                <a:latin typeface="Arial" panose="020B0604020202020204" pitchFamily="34" charset="0"/>
                <a:cs typeface="Arial" panose="020B0604020202020204" pitchFamily="34" charset="0"/>
              </a:rPr>
              <a:t>PrimeTaper</a:t>
            </a:r>
            <a:r>
              <a:rPr lang="en-US" sz="2000">
                <a:solidFill>
                  <a:schemeClr val="bg1"/>
                </a:solidFill>
                <a:latin typeface="Arial" panose="020B0604020202020204" pitchFamily="34" charset="0"/>
                <a:cs typeface="Arial" panose="020B0604020202020204" pitchFamily="34" charset="0"/>
              </a:rPr>
              <a:t> is the most modern product line </a:t>
            </a:r>
            <a:br>
              <a:rPr lang="en-US" sz="2000">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in implant dentistry, supported by a seamless, </a:t>
            </a:r>
            <a:br>
              <a:rPr lang="en-US" sz="2000">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fully integrated digital implant workflow for </a:t>
            </a:r>
            <a:br>
              <a:rPr lang="en-US" sz="2000">
                <a:latin typeface="Arial" panose="020B0604020202020204" pitchFamily="34" charset="0"/>
                <a:cs typeface="Arial" panose="020B0604020202020204" pitchFamily="34" charset="0"/>
              </a:rPr>
            </a:br>
            <a:r>
              <a:rPr lang="en-US" sz="2000">
                <a:solidFill>
                  <a:schemeClr val="bg1"/>
                </a:solidFill>
                <a:latin typeface="Arial" panose="020B0604020202020204" pitchFamily="34" charset="0"/>
                <a:cs typeface="Arial" panose="020B0604020202020204" pitchFamily="34" charset="0"/>
              </a:rPr>
              <a:t>both single- and multiple-unit restorations.</a:t>
            </a:r>
            <a:br>
              <a:rPr lang="en-US" sz="2000">
                <a:latin typeface="Arial" panose="020B0604020202020204" pitchFamily="34" charset="0"/>
                <a:cs typeface="Arial" panose="020B0604020202020204" pitchFamily="34" charset="0"/>
              </a:rPr>
            </a:br>
            <a:endParaRPr lang="en-US" sz="2000">
              <a:solidFill>
                <a:schemeClr val="bg1"/>
              </a:solidFill>
              <a:latin typeface="Arial" panose="020B0604020202020204" pitchFamily="34" charset="0"/>
              <a:cs typeface="Arial" panose="020B0604020202020204" pitchFamily="34" charset="0"/>
            </a:endParaRPr>
          </a:p>
        </p:txBody>
      </p:sp>
      <p:sp>
        <p:nvSpPr>
          <p:cNvPr id="6" name="Title 6">
            <a:extLst>
              <a:ext uri="{FF2B5EF4-FFF2-40B4-BE49-F238E27FC236}">
                <a16:creationId xmlns:a16="http://schemas.microsoft.com/office/drawing/2014/main" id="{1569DAA9-DE70-4BAF-9713-F2D8FE25C9E6}"/>
              </a:ext>
            </a:extLst>
          </p:cNvPr>
          <p:cNvSpPr txBox="1">
            <a:spLocks/>
          </p:cNvSpPr>
          <p:nvPr/>
        </p:nvSpPr>
        <p:spPr>
          <a:xfrm>
            <a:off x="330201" y="1593851"/>
            <a:ext cx="11530012" cy="850899"/>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sv-SE">
              <a:solidFill>
                <a:schemeClr val="bg1"/>
              </a:solidFill>
            </a:endParaRPr>
          </a:p>
        </p:txBody>
      </p:sp>
      <p:sp>
        <p:nvSpPr>
          <p:cNvPr id="7" name="Rectangle 6">
            <a:extLst>
              <a:ext uri="{FF2B5EF4-FFF2-40B4-BE49-F238E27FC236}">
                <a16:creationId xmlns:a16="http://schemas.microsoft.com/office/drawing/2014/main" id="{4251B0D0-6407-49F4-8328-BE149017369E}"/>
              </a:ext>
            </a:extLst>
          </p:cNvPr>
          <p:cNvSpPr/>
          <p:nvPr/>
        </p:nvSpPr>
        <p:spPr>
          <a:xfrm>
            <a:off x="1054790" y="4722540"/>
            <a:ext cx="2707913" cy="1250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108000"/>
            <a:r>
              <a:rPr lang="sv-SE">
                <a:solidFill>
                  <a:schemeClr val="accent1"/>
                </a:solidFill>
              </a:rPr>
              <a:t>NEWS 2021</a:t>
            </a:r>
          </a:p>
          <a:p>
            <a:pPr marL="108000"/>
            <a:r>
              <a:rPr lang="sv-SE" sz="1600" err="1">
                <a:solidFill>
                  <a:schemeClr val="tx2"/>
                </a:solidFill>
              </a:rPr>
              <a:t>Primescan</a:t>
            </a:r>
            <a:r>
              <a:rPr lang="sv-SE" sz="1600">
                <a:solidFill>
                  <a:schemeClr val="tx2"/>
                </a:solidFill>
              </a:rPr>
              <a:t> for </a:t>
            </a:r>
            <a:r>
              <a:rPr lang="sv-SE" sz="1600" err="1">
                <a:solidFill>
                  <a:schemeClr val="tx2"/>
                </a:solidFill>
              </a:rPr>
              <a:t>fully</a:t>
            </a:r>
            <a:r>
              <a:rPr lang="sv-SE" sz="1600">
                <a:solidFill>
                  <a:schemeClr val="tx2"/>
                </a:solidFill>
              </a:rPr>
              <a:t> </a:t>
            </a:r>
            <a:r>
              <a:rPr lang="sv-SE" sz="1600" err="1">
                <a:solidFill>
                  <a:schemeClr val="tx2"/>
                </a:solidFill>
              </a:rPr>
              <a:t>edentulous</a:t>
            </a:r>
            <a:r>
              <a:rPr lang="sv-SE" sz="1600">
                <a:solidFill>
                  <a:schemeClr val="tx2"/>
                </a:solidFill>
              </a:rPr>
              <a:t> restorations</a:t>
            </a:r>
          </a:p>
        </p:txBody>
      </p:sp>
      <p:pic>
        <p:nvPicPr>
          <p:cNvPr id="8" name="Bildobjekt 15">
            <a:extLst>
              <a:ext uri="{FF2B5EF4-FFF2-40B4-BE49-F238E27FC236}">
                <a16:creationId xmlns:a16="http://schemas.microsoft.com/office/drawing/2014/main" id="{5B07ECEC-0E0D-45BD-8D66-419BBB4687A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rot="2071193">
            <a:off x="2057304" y="4805076"/>
            <a:ext cx="4575563" cy="2381140"/>
          </a:xfrm>
          <a:prstGeom prst="rect">
            <a:avLst/>
          </a:prstGeom>
          <a:effectLst>
            <a:outerShdw blurRad="101600" dist="63500" dir="6600000" algn="tl" rotWithShape="0">
              <a:prstClr val="black">
                <a:alpha val="24000"/>
              </a:prstClr>
            </a:outerShdw>
          </a:effectLst>
        </p:spPr>
      </p:pic>
      <p:pic>
        <p:nvPicPr>
          <p:cNvPr id="9" name="Picture 8">
            <a:extLst>
              <a:ext uri="{FF2B5EF4-FFF2-40B4-BE49-F238E27FC236}">
                <a16:creationId xmlns:a16="http://schemas.microsoft.com/office/drawing/2014/main" id="{0B086B89-C2A6-4164-A532-A419498CB28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587" y="4241419"/>
            <a:ext cx="1455226" cy="2689651"/>
          </a:xfrm>
          <a:prstGeom prst="rect">
            <a:avLst/>
          </a:prstGeom>
        </p:spPr>
      </p:pic>
    </p:spTree>
    <p:extLst>
      <p:ext uri="{BB962C8B-B14F-4D97-AF65-F5344CB8AC3E}">
        <p14:creationId xmlns:p14="http://schemas.microsoft.com/office/powerpoint/2010/main" val="36559749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171543"/>
          </a:xfrm>
        </p:spPr>
        <p:txBody>
          <a:bodyPr>
            <a:normAutofit/>
          </a:bodyPr>
          <a:lstStyle/>
          <a:p>
            <a:pPr algn="l"/>
            <a:r>
              <a:rPr lang="sv-SE" sz="4400">
                <a:solidFill>
                  <a:schemeClr val="tx1">
                    <a:lumMod val="65000"/>
                    <a:lumOff val="35000"/>
                  </a:schemeClr>
                </a:solidFill>
                <a:latin typeface="Arial"/>
                <a:cs typeface="Arial"/>
              </a:rPr>
              <a:t>Atlantis solutions </a:t>
            </a:r>
            <a:br>
              <a:rPr lang="sv-SE" sz="4400">
                <a:latin typeface="Arial" panose="020B0604020202020204" pitchFamily="34" charset="0"/>
                <a:cs typeface="Arial" panose="020B0604020202020204" pitchFamily="34" charset="0"/>
              </a:rPr>
            </a:br>
            <a:r>
              <a:rPr lang="en-US" sz="2800">
                <a:solidFill>
                  <a:schemeClr val="tx1">
                    <a:lumMod val="65000"/>
                    <a:lumOff val="35000"/>
                  </a:schemeClr>
                </a:solidFill>
                <a:latin typeface="Arial"/>
                <a:cs typeface="Arial"/>
              </a:rPr>
              <a:t>Maintaining the high standards of Primescan</a:t>
            </a:r>
            <a:endParaRPr lang="sv-SE" sz="2800">
              <a:solidFill>
                <a:schemeClr val="tx1">
                  <a:lumMod val="65000"/>
                  <a:lumOff val="35000"/>
                </a:schemeClr>
              </a:solidFill>
              <a:latin typeface="Arial"/>
              <a:cs typeface="Arial"/>
            </a:endParaRPr>
          </a:p>
        </p:txBody>
      </p:sp>
      <p:pic>
        <p:nvPicPr>
          <p:cNvPr id="3" name="Picture 2">
            <a:extLst>
              <a:ext uri="{FF2B5EF4-FFF2-40B4-BE49-F238E27FC236}">
                <a16:creationId xmlns:a16="http://schemas.microsoft.com/office/drawing/2014/main" id="{70116F31-41C2-43E9-94F9-4F660D7208C5}"/>
              </a:ext>
            </a:extLst>
          </p:cNvPr>
          <p:cNvPicPr>
            <a:picLocks noChangeAspect="1"/>
          </p:cNvPicPr>
          <p:nvPr/>
        </p:nvPicPr>
        <p:blipFill rotWithShape="1">
          <a:blip r:embed="rId2"/>
          <a:srcRect t="10267" r="4326"/>
          <a:stretch/>
        </p:blipFill>
        <p:spPr>
          <a:xfrm>
            <a:off x="0" y="1550212"/>
            <a:ext cx="12192000" cy="5307180"/>
          </a:xfrm>
          <a:prstGeom prst="rect">
            <a:avLst/>
          </a:prstGeom>
        </p:spPr>
      </p:pic>
      <p:sp>
        <p:nvSpPr>
          <p:cNvPr id="5" name="object 80">
            <a:extLst>
              <a:ext uri="{FF2B5EF4-FFF2-40B4-BE49-F238E27FC236}">
                <a16:creationId xmlns:a16="http://schemas.microsoft.com/office/drawing/2014/main" id="{DD449A03-E689-4138-94DD-F500B5440B61}"/>
              </a:ext>
            </a:extLst>
          </p:cNvPr>
          <p:cNvSpPr txBox="1"/>
          <p:nvPr/>
        </p:nvSpPr>
        <p:spPr>
          <a:xfrm>
            <a:off x="463550" y="2067825"/>
            <a:ext cx="7137400" cy="2277547"/>
          </a:xfrm>
          <a:prstGeom prst="rect">
            <a:avLst/>
          </a:prstGeom>
        </p:spPr>
        <p:txBody>
          <a:bodyPr vert="horz" wrap="square" lIns="0" tIns="0" rIns="0" bIns="0" rtlCol="0">
            <a:spAutoFit/>
          </a:bodyPr>
          <a:lstStyle/>
          <a:p>
            <a:pPr marL="234000" marR="5080" lvl="0" indent="-234000" algn="l" defTabSz="914400" rtl="0" eaLnBrk="1" fontAlgn="auto" latinLnBrk="0" hangingPunct="1">
              <a:lnSpc>
                <a:spcPct val="100000"/>
              </a:lnSpc>
              <a:spcBef>
                <a:spcPts val="1200"/>
              </a:spcBef>
              <a:spcAft>
                <a:spcPts val="0"/>
              </a:spcAft>
              <a:buClr>
                <a:srgbClr val="F8A700"/>
              </a:buClr>
              <a:buSzTx/>
              <a:buFont typeface="Wingdings" panose="05000000000000000000" pitchFamily="2" charset="2"/>
              <a:buChar char="§"/>
              <a:tabLst/>
              <a:defRPr/>
            </a:pP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mn-cs"/>
              </a:rPr>
              <a:t>Digital impression is used for a fully digital implant workflow</a:t>
            </a:r>
            <a:r>
              <a:rPr lang="en-US" sz="1600">
                <a:solidFill>
                  <a:schemeClr val="tx1">
                    <a:lumMod val="65000"/>
                    <a:lumOff val="35000"/>
                  </a:schemeClr>
                </a:solidFill>
                <a:latin typeface="Arial"/>
              </a:rPr>
              <a:t> </a:t>
            </a:r>
            <a:br>
              <a:rPr lang="en-US" sz="1600">
                <a:solidFill>
                  <a:schemeClr val="tx1">
                    <a:lumMod val="65000"/>
                    <a:lumOff val="35000"/>
                  </a:schemeClr>
                </a:solidFill>
                <a:latin typeface="Arial"/>
              </a:rPr>
            </a:br>
            <a:r>
              <a:rPr lang="en-US" sz="1600">
                <a:solidFill>
                  <a:schemeClr val="tx1">
                    <a:lumMod val="65000"/>
                    <a:lumOff val="35000"/>
                  </a:schemeClr>
                </a:solidFill>
                <a:latin typeface="Arial"/>
              </a:rPr>
              <a:t>– </a:t>
            </a: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mn-cs"/>
              </a:rPr>
              <a:t>bringing predictability, security, quality and comfort</a:t>
            </a:r>
          </a:p>
          <a:p>
            <a:pPr marL="234000" marR="5080" lvl="0" indent="-234000" algn="l" defTabSz="914400" rtl="0" eaLnBrk="1" fontAlgn="auto" latinLnBrk="0" hangingPunct="1">
              <a:lnSpc>
                <a:spcPct val="100000"/>
              </a:lnSpc>
              <a:spcBef>
                <a:spcPts val="1200"/>
              </a:spcBef>
              <a:spcAft>
                <a:spcPts val="0"/>
              </a:spcAft>
              <a:buClr>
                <a:srgbClr val="F8A700"/>
              </a:buClr>
              <a:buSzTx/>
              <a:buFont typeface="Wingdings" panose="05000000000000000000" pitchFamily="2" charset="2"/>
              <a:buChar char="§"/>
              <a:tabLst/>
              <a:defRPr/>
            </a:pP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t>Intraoral scanning is the perfect start to digital dentistry, </a:t>
            </a:r>
            <a:b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b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t>making impressions more accurate, faster and easier than ever </a:t>
            </a:r>
            <a:b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b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t>– Atlantis </a:t>
            </a:r>
            <a:r>
              <a:rPr kumimoji="0" lang="en-US" sz="1600" b="0" i="0" u="none" strike="noStrike" kern="1200" cap="none" spc="0" normalizeH="0" baseline="0" noProof="0" err="1">
                <a:ln>
                  <a:noFill/>
                </a:ln>
                <a:solidFill>
                  <a:schemeClr val="tx1">
                    <a:lumMod val="65000"/>
                    <a:lumOff val="35000"/>
                  </a:schemeClr>
                </a:solidFill>
                <a:effectLst/>
                <a:uLnTx/>
                <a:uFillTx/>
                <a:latin typeface="Arial"/>
                <a:ea typeface="+mn-ea"/>
                <a:cs typeface="Gotham Light"/>
              </a:rPr>
              <a:t>suprastructures</a:t>
            </a: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t> are your ideal next step</a:t>
            </a:r>
          </a:p>
          <a:p>
            <a:pPr marL="234000" marR="5080" lvl="0" indent="-234000" algn="l" defTabSz="914400" rtl="0" eaLnBrk="1" fontAlgn="auto" latinLnBrk="0" hangingPunct="1">
              <a:lnSpc>
                <a:spcPct val="100000"/>
              </a:lnSpc>
              <a:spcBef>
                <a:spcPts val="1200"/>
              </a:spcBef>
              <a:spcAft>
                <a:spcPts val="0"/>
              </a:spcAft>
              <a:buClr>
                <a:srgbClr val="F8A700"/>
              </a:buClr>
              <a:buSzTx/>
              <a:buFont typeface="Wingdings" panose="05000000000000000000" pitchFamily="2" charset="2"/>
              <a:buChar char="§"/>
              <a:tabLst/>
              <a:defRPr/>
            </a:pP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t>With </a:t>
            </a:r>
            <a:r>
              <a:rPr kumimoji="0" lang="en-US" sz="1600" b="0" i="0" u="none" strike="noStrike" kern="1200" cap="none" spc="0" normalizeH="0" baseline="0" noProof="0" err="1">
                <a:ln>
                  <a:noFill/>
                </a:ln>
                <a:solidFill>
                  <a:schemeClr val="tx1">
                    <a:lumMod val="65000"/>
                    <a:lumOff val="35000"/>
                  </a:schemeClr>
                </a:solidFill>
                <a:effectLst/>
                <a:uLnTx/>
                <a:uFillTx/>
                <a:latin typeface="Arial"/>
                <a:ea typeface="+mn-ea"/>
                <a:cs typeface="Gotham Light"/>
              </a:rPr>
              <a:t>Primescan</a:t>
            </a: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t> and partnering dental laboratory, you have convenient access to world-class, patient-specific Atlantis </a:t>
            </a:r>
            <a:r>
              <a:rPr kumimoji="0" lang="en-US" sz="1600" b="0" i="0" u="none" strike="noStrike" kern="1200" cap="none" spc="0" normalizeH="0" baseline="0" noProof="0" err="1">
                <a:ln>
                  <a:noFill/>
                </a:ln>
                <a:solidFill>
                  <a:schemeClr val="tx1">
                    <a:lumMod val="65000"/>
                    <a:lumOff val="35000"/>
                  </a:schemeClr>
                </a:solidFill>
                <a:effectLst/>
                <a:uLnTx/>
                <a:uFillTx/>
                <a:latin typeface="Arial"/>
                <a:ea typeface="+mn-ea"/>
                <a:cs typeface="Gotham Light"/>
              </a:rPr>
              <a:t>suprastructures</a:t>
            </a: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t> design </a:t>
            </a:r>
            <a:b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br>
            <a:r>
              <a:rPr kumimoji="0" lang="en-US" sz="1600" b="0" i="0" u="none" strike="noStrike" kern="1200" cap="none" spc="0" normalizeH="0" baseline="0" noProof="0">
                <a:ln>
                  <a:noFill/>
                </a:ln>
                <a:solidFill>
                  <a:schemeClr val="tx1">
                    <a:lumMod val="65000"/>
                    <a:lumOff val="35000"/>
                  </a:schemeClr>
                </a:solidFill>
                <a:effectLst/>
                <a:uLnTx/>
                <a:uFillTx/>
                <a:latin typeface="Arial"/>
                <a:ea typeface="+mn-ea"/>
                <a:cs typeface="Gotham Light"/>
              </a:rPr>
              <a:t>and manufacturing</a:t>
            </a:r>
          </a:p>
        </p:txBody>
      </p:sp>
      <p:sp>
        <p:nvSpPr>
          <p:cNvPr id="6" name="Rectangle 5">
            <a:extLst>
              <a:ext uri="{FF2B5EF4-FFF2-40B4-BE49-F238E27FC236}">
                <a16:creationId xmlns:a16="http://schemas.microsoft.com/office/drawing/2014/main" id="{B476ACCC-3670-4DFA-8889-8C5FE3DC7E0E}"/>
              </a:ext>
            </a:extLst>
          </p:cNvPr>
          <p:cNvSpPr/>
          <p:nvPr/>
        </p:nvSpPr>
        <p:spPr>
          <a:xfrm>
            <a:off x="463181" y="6109233"/>
            <a:ext cx="8800563" cy="615553"/>
          </a:xfrm>
          <a:prstGeom prst="rect">
            <a:avLst/>
          </a:prstGeom>
        </p:spPr>
        <p:txBody>
          <a:bodyPr wrap="square" lIns="0" tIns="0" rIns="0" bIns="0">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sv-SE" sz="1000" b="0" i="1" u="none" strike="noStrike" kern="1200" cap="none" spc="0" normalizeH="0" baseline="0" noProof="0" err="1">
                <a:ln>
                  <a:noFill/>
                </a:ln>
                <a:solidFill>
                  <a:schemeClr val="tx2"/>
                </a:solidFill>
                <a:effectLst/>
                <a:uLnTx/>
                <a:uFillTx/>
                <a:latin typeface="Arial"/>
                <a:ea typeface="+mn-ea"/>
                <a:cs typeface="+mn-cs"/>
              </a:rPr>
              <a:t>Schimmel</a:t>
            </a:r>
            <a:r>
              <a:rPr kumimoji="0" lang="sv-SE" sz="1000" b="0" i="1" u="none" strike="noStrike" kern="1200" cap="none" spc="0" normalizeH="0" baseline="0" noProof="0">
                <a:ln>
                  <a:noFill/>
                </a:ln>
                <a:solidFill>
                  <a:schemeClr val="tx2"/>
                </a:solidFill>
                <a:effectLst/>
                <a:uLnTx/>
                <a:uFillTx/>
                <a:latin typeface="Arial"/>
                <a:ea typeface="+mn-ea"/>
                <a:cs typeface="+mn-cs"/>
              </a:rPr>
              <a:t> et al., </a:t>
            </a:r>
            <a:r>
              <a:rPr kumimoji="0" lang="en-US" sz="1000" b="0" i="1" u="none" strike="noStrike" kern="1200" cap="none" spc="0" normalizeH="0" baseline="0" noProof="0">
                <a:ln>
                  <a:noFill/>
                </a:ln>
                <a:solidFill>
                  <a:schemeClr val="tx2"/>
                </a:solidFill>
                <a:effectLst/>
                <a:uLnTx/>
                <a:uFillTx/>
                <a:latin typeface="Arial"/>
                <a:ea typeface="+mn-ea"/>
                <a:cs typeface="+mn-cs"/>
              </a:rPr>
              <a:t>Accuracy of intraoral scanning in completely and partially edentulous maxillary and mandibular jaws: an in vitro analysis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1" u="none" strike="noStrike" kern="1200" cap="none" spc="0" normalizeH="0" baseline="0" noProof="0" err="1">
                <a:ln>
                  <a:noFill/>
                </a:ln>
                <a:solidFill>
                  <a:schemeClr val="tx2"/>
                </a:solidFill>
                <a:effectLst/>
                <a:uLnTx/>
                <a:uFillTx/>
                <a:latin typeface="Arial"/>
                <a:ea typeface="+mn-ea"/>
                <a:cs typeface="+mn-cs"/>
              </a:rPr>
              <a:t>Mangano</a:t>
            </a:r>
            <a:r>
              <a:rPr kumimoji="0" lang="en-US" sz="1000" b="0" i="1" u="none" strike="noStrike" kern="1200" cap="none" spc="0" normalizeH="0" baseline="0" noProof="0">
                <a:ln>
                  <a:noFill/>
                </a:ln>
                <a:solidFill>
                  <a:schemeClr val="tx2"/>
                </a:solidFill>
                <a:effectLst/>
                <a:uLnTx/>
                <a:uFillTx/>
                <a:latin typeface="Arial"/>
                <a:ea typeface="+mn-ea"/>
                <a:cs typeface="+mn-cs"/>
              </a:rPr>
              <a:t> et al., Congruence between Meshes and Library Files of Implant </a:t>
            </a:r>
            <a:r>
              <a:rPr kumimoji="0" lang="en-US" sz="1000" b="0" i="1" u="none" strike="noStrike" kern="1200" cap="none" spc="0" normalizeH="0" baseline="0" noProof="0" err="1">
                <a:ln>
                  <a:noFill/>
                </a:ln>
                <a:solidFill>
                  <a:schemeClr val="tx2"/>
                </a:solidFill>
                <a:effectLst/>
                <a:uLnTx/>
                <a:uFillTx/>
                <a:latin typeface="Arial"/>
                <a:ea typeface="+mn-ea"/>
                <a:cs typeface="+mn-cs"/>
              </a:rPr>
              <a:t>Scanbodies</a:t>
            </a:r>
            <a:r>
              <a:rPr kumimoji="0" lang="en-US" sz="1000" b="0" i="1" u="none" strike="noStrike" kern="1200" cap="none" spc="0" normalizeH="0" baseline="0" noProof="0">
                <a:ln>
                  <a:noFill/>
                </a:ln>
                <a:solidFill>
                  <a:schemeClr val="tx2"/>
                </a:solidFill>
                <a:effectLst/>
                <a:uLnTx/>
                <a:uFillTx/>
                <a:latin typeface="Arial"/>
                <a:ea typeface="+mn-ea"/>
                <a:cs typeface="+mn-cs"/>
              </a:rPr>
              <a:t>: An In Vitro Study Comparing Five Intraoral Scanners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1000" b="0" i="1" u="none" strike="noStrike" kern="1200" cap="none" spc="0" normalizeH="0" baseline="0" noProof="0" err="1">
                <a:ln>
                  <a:noFill/>
                </a:ln>
                <a:solidFill>
                  <a:schemeClr val="tx2"/>
                </a:solidFill>
                <a:effectLst/>
                <a:uLnTx/>
                <a:uFillTx/>
                <a:latin typeface="Arial"/>
                <a:ea typeface="+mn-ea"/>
                <a:cs typeface="+mn-cs"/>
              </a:rPr>
              <a:t>Knechtle</a:t>
            </a:r>
            <a:r>
              <a:rPr kumimoji="0" lang="en-US" sz="1000" b="0" i="1" u="none" strike="noStrike" kern="1200" cap="none" spc="0" normalizeH="0" baseline="0" noProof="0">
                <a:ln>
                  <a:noFill/>
                </a:ln>
                <a:solidFill>
                  <a:schemeClr val="tx2"/>
                </a:solidFill>
                <a:effectLst/>
                <a:uLnTx/>
                <a:uFillTx/>
                <a:latin typeface="Arial"/>
                <a:ea typeface="+mn-ea"/>
                <a:cs typeface="+mn-cs"/>
              </a:rPr>
              <a:t> et al., Accuracy of digital complete-arch, multi-implant scans made in the edentulous jaw with gingival movement simulation: An in vitro study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schemeClr val="tx2"/>
              </a:solidFill>
              <a:effectLst/>
              <a:uLnTx/>
              <a:uFillTx/>
              <a:latin typeface="Arial"/>
              <a:ea typeface="+mn-ea"/>
              <a:cs typeface="+mn-cs"/>
            </a:endParaRPr>
          </a:p>
        </p:txBody>
      </p:sp>
      <p:sp>
        <p:nvSpPr>
          <p:cNvPr id="7" name="object 54">
            <a:extLst>
              <a:ext uri="{FF2B5EF4-FFF2-40B4-BE49-F238E27FC236}">
                <a16:creationId xmlns:a16="http://schemas.microsoft.com/office/drawing/2014/main" id="{EC3FD7BB-1416-4364-9B96-56C597BF5AE5}"/>
              </a:ext>
            </a:extLst>
          </p:cNvPr>
          <p:cNvSpPr txBox="1">
            <a:spLocks/>
          </p:cNvSpPr>
          <p:nvPr/>
        </p:nvSpPr>
        <p:spPr>
          <a:xfrm>
            <a:off x="463181" y="1489076"/>
            <a:ext cx="11285821" cy="1077218"/>
          </a:xfrm>
          <a:prstGeom prst="rect">
            <a:avLst/>
          </a:prstGeom>
        </p:spPr>
        <p:txBody>
          <a:bodyPr vert="horz" wrap="square" lIns="0" tIns="0" rIns="0" bIns="0" rtlCol="0" anchor="t" anchorCtr="0">
            <a:spAutoFit/>
          </a:bodyPr>
          <a:lstStyle>
            <a:lvl1pPr algn="l" defTabSz="914400" rtl="0" eaLnBrk="1" latinLnBrk="0" hangingPunct="1">
              <a:lnSpc>
                <a:spcPct val="90000"/>
              </a:lnSpc>
              <a:spcBef>
                <a:spcPct val="0"/>
              </a:spcBef>
              <a:buNone/>
              <a:defRPr sz="3200" b="0" kern="1200" baseline="0">
                <a:solidFill>
                  <a:schemeClr val="accent1"/>
                </a:solidFill>
                <a:latin typeface="+mj-lt"/>
                <a:ea typeface="+mj-ea"/>
                <a:cs typeface="+mj-cs"/>
              </a:defRPr>
            </a:lvl1pPr>
          </a:lstStyle>
          <a:p>
            <a:pPr marL="12700" marR="0" lvl="0" indent="0" algn="l" defTabSz="914400" rtl="0" eaLnBrk="1" fontAlgn="auto" latinLnBrk="0" hangingPunct="1">
              <a:lnSpc>
                <a:spcPct val="100000"/>
              </a:lnSpc>
              <a:spcBef>
                <a:spcPct val="0"/>
              </a:spcBef>
              <a:spcAft>
                <a:spcPts val="0"/>
              </a:spcAft>
              <a:buClrTx/>
              <a:buSzTx/>
              <a:buFontTx/>
              <a:buNone/>
              <a:tabLst/>
              <a:defRPr/>
            </a:pPr>
            <a:br>
              <a:rPr kumimoji="0" lang="en-US" sz="3800" b="0" i="0" u="none" strike="noStrike" kern="1200" cap="none" spc="0" normalizeH="0" baseline="0" noProof="0">
                <a:ln>
                  <a:noFill/>
                </a:ln>
                <a:solidFill>
                  <a:srgbClr val="0077C8"/>
                </a:solidFill>
                <a:effectLst/>
                <a:uLnTx/>
                <a:uFillTx/>
                <a:latin typeface="Arial"/>
                <a:ea typeface="+mj-ea"/>
                <a:cs typeface="Gotham Light"/>
              </a:rPr>
            </a:br>
            <a:r>
              <a:rPr kumimoji="0" lang="en-US" sz="3200" b="0" i="0" u="none" strike="noStrike" kern="1200" cap="none" spc="0" normalizeH="0" baseline="0" noProof="0">
                <a:ln>
                  <a:noFill/>
                </a:ln>
                <a:solidFill>
                  <a:srgbClr val="0077C8"/>
                </a:solidFill>
                <a:effectLst/>
                <a:uLnTx/>
                <a:uFillTx/>
                <a:latin typeface="Arial"/>
                <a:ea typeface="+mj-ea"/>
                <a:cs typeface="Gotham Light"/>
              </a:rPr>
              <a:t> </a:t>
            </a:r>
            <a:endParaRPr kumimoji="0" lang="en-US" sz="3800" b="0" i="0" u="none" strike="noStrike" kern="1200" cap="none" spc="0" normalizeH="0" baseline="0" noProof="0">
              <a:ln>
                <a:noFill/>
              </a:ln>
              <a:solidFill>
                <a:srgbClr val="0077C8"/>
              </a:solidFill>
              <a:effectLst/>
              <a:uLnTx/>
              <a:uFillTx/>
              <a:latin typeface="Arial"/>
              <a:ea typeface="+mj-ea"/>
              <a:cs typeface="Gotham Light"/>
            </a:endParaRPr>
          </a:p>
        </p:txBody>
      </p:sp>
      <p:pic>
        <p:nvPicPr>
          <p:cNvPr id="8" name="Bildobjekt 15">
            <a:extLst>
              <a:ext uri="{FF2B5EF4-FFF2-40B4-BE49-F238E27FC236}">
                <a16:creationId xmlns:a16="http://schemas.microsoft.com/office/drawing/2014/main" id="{BB2739ED-B63A-4896-8A42-1471ED4F1F02}"/>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08506" y="2221254"/>
            <a:ext cx="3383494" cy="1760783"/>
          </a:xfrm>
          <a:prstGeom prst="rect">
            <a:avLst/>
          </a:prstGeom>
          <a:effectLst>
            <a:outerShdw blurRad="101600" dist="63500" dir="6600000" algn="tl" rotWithShape="0">
              <a:prstClr val="black">
                <a:alpha val="24000"/>
              </a:prstClr>
            </a:outerShdw>
          </a:effectLst>
        </p:spPr>
      </p:pic>
      <p:pic>
        <p:nvPicPr>
          <p:cNvPr id="9" name="Picture 8" descr="A picture containing indoor, dark&#10;&#10;Description automatically generated">
            <a:extLst>
              <a:ext uri="{FF2B5EF4-FFF2-40B4-BE49-F238E27FC236}">
                <a16:creationId xmlns:a16="http://schemas.microsoft.com/office/drawing/2014/main" id="{462D49A4-F61E-4515-970E-6B341D0897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85780" y="3488308"/>
            <a:ext cx="4915438" cy="2766163"/>
          </a:xfrm>
          <a:prstGeom prst="rect">
            <a:avLst/>
          </a:prstGeom>
        </p:spPr>
      </p:pic>
    </p:spTree>
    <p:extLst>
      <p:ext uri="{BB962C8B-B14F-4D97-AF65-F5344CB8AC3E}">
        <p14:creationId xmlns:p14="http://schemas.microsoft.com/office/powerpoint/2010/main" val="37185970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7513EC-F16A-4E85-9DB3-0DC58AC29A36}"/>
              </a:ext>
            </a:extLst>
          </p:cNvPr>
          <p:cNvPicPr>
            <a:picLocks noChangeAspect="1"/>
          </p:cNvPicPr>
          <p:nvPr/>
        </p:nvPicPr>
        <p:blipFill rotWithShape="1">
          <a:blip r:embed="rId2"/>
          <a:srcRect t="11756" r="4326"/>
          <a:stretch/>
        </p:blipFill>
        <p:spPr>
          <a:xfrm>
            <a:off x="0" y="1638300"/>
            <a:ext cx="12192000" cy="5219091"/>
          </a:xfrm>
          <a:prstGeom prst="rect">
            <a:avLst/>
          </a:prstGeom>
        </p:spPr>
      </p:pic>
      <p:pic>
        <p:nvPicPr>
          <p:cNvPr id="6" name="Bildobjekt 15">
            <a:extLst>
              <a:ext uri="{FF2B5EF4-FFF2-40B4-BE49-F238E27FC236}">
                <a16:creationId xmlns:a16="http://schemas.microsoft.com/office/drawing/2014/main" id="{DA52EFDD-C330-4BDE-B628-783A2EF035E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489200" y="3221229"/>
            <a:ext cx="5690347" cy="2961278"/>
          </a:xfrm>
          <a:prstGeom prst="rect">
            <a:avLst/>
          </a:prstGeom>
          <a:effectLst>
            <a:outerShdw blurRad="101600" dist="63500" dir="6600000" algn="tl" rotWithShape="0">
              <a:prstClr val="black">
                <a:alpha val="24000"/>
              </a:prstClr>
            </a:outerShdw>
          </a:effectLst>
        </p:spPr>
      </p:pic>
      <p:sp>
        <p:nvSpPr>
          <p:cNvPr id="7" name="Titel 1">
            <a:extLst>
              <a:ext uri="{FF2B5EF4-FFF2-40B4-BE49-F238E27FC236}">
                <a16:creationId xmlns:a16="http://schemas.microsoft.com/office/drawing/2014/main" id="{077C5726-F271-460B-AB4E-79FF87183F46}"/>
              </a:ext>
            </a:extLst>
          </p:cNvPr>
          <p:cNvSpPr txBox="1">
            <a:spLocks/>
          </p:cNvSpPr>
          <p:nvPr/>
        </p:nvSpPr>
        <p:spPr>
          <a:xfrm>
            <a:off x="521499" y="2047875"/>
            <a:ext cx="8498676" cy="14295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pPr lvl="0">
              <a:defRPr/>
            </a:pPr>
            <a:r>
              <a:rPr lang="en-US" sz="2000">
                <a:solidFill>
                  <a:schemeClr val="tx1">
                    <a:lumMod val="65000"/>
                    <a:lumOff val="35000"/>
                  </a:schemeClr>
                </a:solidFill>
                <a:latin typeface="Arial" panose="020B0604020202020204" pitchFamily="34" charset="0"/>
                <a:cs typeface="Arial" panose="020B0604020202020204" pitchFamily="34" charset="0"/>
              </a:rPr>
              <a:t>Improve precision, function and esthetics of single- and multiple-unit restorations using </a:t>
            </a:r>
            <a:r>
              <a:rPr lang="en-US" sz="2000" err="1">
                <a:solidFill>
                  <a:schemeClr val="tx1">
                    <a:lumMod val="65000"/>
                    <a:lumOff val="35000"/>
                  </a:schemeClr>
                </a:solidFill>
                <a:latin typeface="Arial" panose="020B0604020202020204" pitchFamily="34" charset="0"/>
                <a:cs typeface="Arial" panose="020B0604020202020204" pitchFamily="34" charset="0"/>
              </a:rPr>
              <a:t>Primescan</a:t>
            </a:r>
            <a:r>
              <a:rPr lang="en-US" sz="2000">
                <a:solidFill>
                  <a:schemeClr val="tx1">
                    <a:lumMod val="65000"/>
                    <a:lumOff val="35000"/>
                  </a:schemeClr>
                </a:solidFill>
                <a:latin typeface="Arial" panose="020B0604020202020204" pitchFamily="34" charset="0"/>
                <a:cs typeface="Arial" panose="020B0604020202020204" pitchFamily="34" charset="0"/>
              </a:rPr>
              <a:t> and Atlantis solutions.</a:t>
            </a:r>
            <a:br>
              <a:rPr kumimoji="0" lang="en-US" sz="2000" b="0" i="0" u="none" strike="noStrike" kern="120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rPr>
            </a:br>
            <a:endParaRPr kumimoji="0" lang="en-US" sz="2000" b="0" i="0" u="none" strike="noStrike" kern="1200" cap="none" spc="0" normalizeH="0" baseline="0">
              <a:ln>
                <a:noFill/>
              </a:ln>
              <a:solidFill>
                <a:schemeClr val="tx1">
                  <a:lumMod val="65000"/>
                  <a:lumOff val="35000"/>
                </a:schemeClr>
              </a:solidFill>
              <a:effectLst/>
              <a:uLnTx/>
              <a:uFillTx/>
              <a:latin typeface="Arial" panose="020B0604020202020204" pitchFamily="34" charset="0"/>
              <a:cs typeface="Arial" panose="020B0604020202020204" pitchFamily="34" charset="0"/>
            </a:endParaRPr>
          </a:p>
        </p:txBody>
      </p:sp>
      <p:sp>
        <p:nvSpPr>
          <p:cNvPr id="8" name="Titel 1">
            <a:extLst>
              <a:ext uri="{FF2B5EF4-FFF2-40B4-BE49-F238E27FC236}">
                <a16:creationId xmlns:a16="http://schemas.microsoft.com/office/drawing/2014/main" id="{AE2846F6-76D3-483A-80D9-03DDADEABE10}"/>
              </a:ext>
            </a:extLst>
          </p:cNvPr>
          <p:cNvSpPr txBox="1">
            <a:spLocks/>
          </p:cNvSpPr>
          <p:nvPr/>
        </p:nvSpPr>
        <p:spPr>
          <a:xfrm>
            <a:off x="914781" y="5459851"/>
            <a:ext cx="3677990" cy="61465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00" b="0" kern="1200">
                <a:solidFill>
                  <a:schemeClr val="accent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a:ln>
                  <a:noFill/>
                </a:ln>
                <a:effectLst/>
                <a:uLnTx/>
                <a:uFillTx/>
                <a:latin typeface="Arial"/>
                <a:ea typeface="+mj-ea"/>
                <a:cs typeface="+mj-cs"/>
              </a:rPr>
              <a:t>Use Atlantis IO FLO-S when </a:t>
            </a:r>
            <a:br>
              <a:rPr kumimoji="0" lang="en-US" sz="1400" b="0" i="0" u="none" strike="noStrike" kern="1200" cap="none" spc="0" normalizeH="0" baseline="0">
                <a:ln>
                  <a:noFill/>
                </a:ln>
                <a:effectLst/>
                <a:uLnTx/>
                <a:uFillTx/>
                <a:latin typeface="Arial"/>
                <a:ea typeface="+mj-ea"/>
                <a:cs typeface="+mj-cs"/>
              </a:rPr>
            </a:br>
            <a:r>
              <a:rPr kumimoji="0" lang="en-US" sz="1400" b="0" i="0" u="none" strike="noStrike" kern="1200" cap="none" spc="0" normalizeH="0" baseline="0">
                <a:ln>
                  <a:noFill/>
                </a:ln>
                <a:effectLst/>
                <a:uLnTx/>
                <a:uFillTx/>
                <a:latin typeface="Arial"/>
                <a:ea typeface="+mj-ea"/>
                <a:cs typeface="+mj-cs"/>
              </a:rPr>
              <a:t>scanning for Atlantis </a:t>
            </a:r>
            <a:r>
              <a:rPr kumimoji="0" lang="en-US" sz="1400" b="0" i="0" u="none" strike="noStrike" kern="1200" cap="none" spc="0" normalizeH="0" baseline="0" err="1">
                <a:ln>
                  <a:noFill/>
                </a:ln>
                <a:effectLst/>
                <a:uLnTx/>
                <a:uFillTx/>
                <a:latin typeface="Arial"/>
                <a:ea typeface="+mj-ea"/>
                <a:cs typeface="+mj-cs"/>
              </a:rPr>
              <a:t>suprastructures</a:t>
            </a:r>
            <a:br>
              <a:rPr kumimoji="0" lang="en-US" sz="1400" b="0" i="0" u="none" strike="noStrike" kern="1200" cap="none" spc="0" normalizeH="0" baseline="0">
                <a:ln>
                  <a:noFill/>
                </a:ln>
                <a:effectLst/>
                <a:uLnTx/>
                <a:uFillTx/>
                <a:latin typeface="Arial"/>
                <a:ea typeface="+mj-ea"/>
                <a:cs typeface="+mj-cs"/>
              </a:rPr>
            </a:br>
            <a:r>
              <a:rPr kumimoji="0" lang="en-US" sz="1400" b="0" i="0" u="none" strike="noStrike" kern="1200" cap="none" spc="0" normalizeH="0" baseline="0">
                <a:ln>
                  <a:noFill/>
                </a:ln>
                <a:effectLst/>
                <a:uLnTx/>
                <a:uFillTx/>
                <a:latin typeface="Arial"/>
                <a:ea typeface="+mj-ea"/>
                <a:cs typeface="+mj-cs"/>
              </a:rPr>
              <a:t>on DS Implants*</a:t>
            </a:r>
            <a:br>
              <a:rPr kumimoji="0" lang="en-US" sz="1400" b="0" i="0" u="none" strike="noStrike" kern="1200" cap="none" spc="0" normalizeH="0" baseline="0">
                <a:ln>
                  <a:noFill/>
                </a:ln>
                <a:effectLst/>
                <a:uLnTx/>
                <a:uFillTx/>
                <a:latin typeface="Arial"/>
                <a:ea typeface="+mj-ea"/>
                <a:cs typeface="+mj-cs"/>
              </a:rPr>
            </a:br>
            <a:br>
              <a:rPr kumimoji="0" lang="en-US" sz="1400" b="0" i="0" u="none" strike="noStrike" kern="1200" cap="none" spc="0" normalizeH="0" baseline="0">
                <a:ln>
                  <a:noFill/>
                </a:ln>
                <a:effectLst/>
                <a:uLnTx/>
                <a:uFillTx/>
                <a:latin typeface="Arial"/>
                <a:ea typeface="+mj-ea"/>
                <a:cs typeface="+mj-cs"/>
              </a:rPr>
            </a:br>
            <a:endParaRPr kumimoji="0" lang="en-US" sz="1400" b="0" i="0" u="none" strike="noStrike" kern="1200" cap="none" spc="0" normalizeH="0" baseline="0">
              <a:ln>
                <a:noFill/>
              </a:ln>
              <a:effectLst/>
              <a:uLnTx/>
              <a:uFillTx/>
              <a:latin typeface="Arial"/>
              <a:ea typeface="+mj-ea"/>
              <a:cs typeface="+mj-cs"/>
            </a:endParaRPr>
          </a:p>
        </p:txBody>
      </p:sp>
      <p:sp>
        <p:nvSpPr>
          <p:cNvPr id="9" name="Oval 8">
            <a:extLst>
              <a:ext uri="{FF2B5EF4-FFF2-40B4-BE49-F238E27FC236}">
                <a16:creationId xmlns:a16="http://schemas.microsoft.com/office/drawing/2014/main" id="{D93605C6-D05B-4A37-B07E-83B27049D87D}"/>
              </a:ext>
            </a:extLst>
          </p:cNvPr>
          <p:cNvSpPr/>
          <p:nvPr/>
        </p:nvSpPr>
        <p:spPr>
          <a:xfrm>
            <a:off x="9926117" y="2008836"/>
            <a:ext cx="1906308" cy="1906308"/>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r>
              <a:rPr lang="sv-SE">
                <a:latin typeface="Arial" panose="020B0604020202020204" pitchFamily="34" charset="0"/>
                <a:cs typeface="Arial" panose="020B0604020202020204" pitchFamily="34" charset="0"/>
              </a:rPr>
              <a:t>NEW FOR MULTIPLE-UNITS</a:t>
            </a:r>
          </a:p>
        </p:txBody>
      </p:sp>
      <p:sp>
        <p:nvSpPr>
          <p:cNvPr id="10" name="TextBox 9">
            <a:extLst>
              <a:ext uri="{FF2B5EF4-FFF2-40B4-BE49-F238E27FC236}">
                <a16:creationId xmlns:a16="http://schemas.microsoft.com/office/drawing/2014/main" id="{C99CD942-9350-443B-874B-91331F804E2B}"/>
              </a:ext>
            </a:extLst>
          </p:cNvPr>
          <p:cNvSpPr txBox="1"/>
          <p:nvPr/>
        </p:nvSpPr>
        <p:spPr>
          <a:xfrm>
            <a:off x="330201" y="6591942"/>
            <a:ext cx="4407169" cy="161583"/>
          </a:xfrm>
          <a:prstGeom prst="rect">
            <a:avLst/>
          </a:prstGeom>
          <a:noFill/>
        </p:spPr>
        <p:txBody>
          <a:bodyPr wrap="square" lIns="0" tIns="0" rIns="0" bIns="0" rtlCol="0">
            <a:spAutoFit/>
          </a:bodyPr>
          <a:lstStyle/>
          <a:p>
            <a:r>
              <a:rPr lang="sv-SE" sz="1050" i="1">
                <a:solidFill>
                  <a:schemeClr val="tx2"/>
                </a:solidFill>
              </a:rPr>
              <a:t>*DS PrimeTaper implant system and Astra Tech Implant System EV</a:t>
            </a:r>
          </a:p>
        </p:txBody>
      </p:sp>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Digital impressions </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Atlantis </a:t>
            </a:r>
            <a:r>
              <a:rPr lang="en-US" sz="2800" err="1">
                <a:solidFill>
                  <a:schemeClr val="tx1">
                    <a:lumMod val="65000"/>
                    <a:lumOff val="35000"/>
                  </a:schemeClr>
                </a:solidFill>
                <a:latin typeface="Arial" panose="020B0604020202020204" pitchFamily="34" charset="0"/>
                <a:cs typeface="Arial" panose="020B0604020202020204" pitchFamily="34" charset="0"/>
              </a:rPr>
              <a:t>suprastructures</a:t>
            </a:r>
            <a:r>
              <a:rPr lang="en-US" sz="2800">
                <a:solidFill>
                  <a:schemeClr val="tx1">
                    <a:lumMod val="65000"/>
                    <a:lumOff val="35000"/>
                  </a:schemeClr>
                </a:solidFill>
                <a:latin typeface="Arial" panose="020B0604020202020204" pitchFamily="34" charset="0"/>
                <a:cs typeface="Arial" panose="020B0604020202020204" pitchFamily="34" charset="0"/>
              </a:rPr>
              <a:t> using </a:t>
            </a:r>
            <a:r>
              <a:rPr lang="en-US" sz="2800" err="1">
                <a:solidFill>
                  <a:schemeClr val="tx1">
                    <a:lumMod val="65000"/>
                    <a:lumOff val="35000"/>
                  </a:schemeClr>
                </a:solidFill>
                <a:latin typeface="Arial" panose="020B0604020202020204" pitchFamily="34" charset="0"/>
                <a:cs typeface="Arial" panose="020B0604020202020204" pitchFamily="34" charset="0"/>
              </a:rPr>
              <a:t>Primescan</a:t>
            </a:r>
            <a:r>
              <a:rPr lang="en-US" sz="2800">
                <a:solidFill>
                  <a:schemeClr val="tx1">
                    <a:lumMod val="65000"/>
                    <a:lumOff val="35000"/>
                  </a:schemeClr>
                </a:solidFill>
                <a:latin typeface="Arial" panose="020B0604020202020204" pitchFamily="34" charset="0"/>
                <a:cs typeface="Arial" panose="020B0604020202020204" pitchFamily="34" charset="0"/>
              </a:rPr>
              <a:t> </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22456F0F-684C-4C6B-865C-D9D8B8037FE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462" b="89796" l="9587" r="96364">
                        <a14:foregroundMark x1="90248" y1="52505" x2="90248" y2="52505"/>
                        <a14:foregroundMark x1="91736" y1="51020" x2="91736" y2="51020"/>
                        <a14:foregroundMark x1="93884" y1="50464" x2="93884" y2="50464"/>
                        <a14:foregroundMark x1="96364" y1="52134" x2="96364" y2="52134"/>
                        <a14:foregroundMark x1="44628" y1="35622" x2="44628" y2="35622"/>
                        <a14:foregroundMark x1="44793" y1="35065" x2="44793" y2="35065"/>
                        <a14:foregroundMark x1="48760" y1="39889" x2="48760" y2="39889"/>
                        <a14:foregroundMark x1="66281" y1="73098" x2="66281" y2="73098"/>
                        <a14:foregroundMark x1="69091" y1="73098" x2="69091" y2="73098"/>
                        <a14:foregroundMark x1="70083" y1="70686" x2="70083" y2="70686"/>
                        <a14:foregroundMark x1="66777" y1="72356" x2="66777" y2="72356"/>
                      </a14:backgroundRemoval>
                    </a14:imgEffect>
                  </a14:imgLayer>
                </a14:imgProps>
              </a:ext>
            </a:extLst>
          </a:blip>
          <a:stretch>
            <a:fillRect/>
          </a:stretch>
        </p:blipFill>
        <p:spPr>
          <a:xfrm rot="20793771">
            <a:off x="2965520" y="3059868"/>
            <a:ext cx="3815492" cy="3399256"/>
          </a:xfrm>
          <a:prstGeom prst="rect">
            <a:avLst/>
          </a:prstGeom>
        </p:spPr>
      </p:pic>
    </p:spTree>
    <p:extLst>
      <p:ext uri="{BB962C8B-B14F-4D97-AF65-F5344CB8AC3E}">
        <p14:creationId xmlns:p14="http://schemas.microsoft.com/office/powerpoint/2010/main" val="2682855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656D24-CDA0-4D59-A27E-2A5FFCD33C0C}"/>
              </a:ext>
            </a:extLst>
          </p:cNvPr>
          <p:cNvPicPr>
            <a:picLocks noChangeAspect="1"/>
          </p:cNvPicPr>
          <p:nvPr/>
        </p:nvPicPr>
        <p:blipFill rotWithShape="1">
          <a:blip r:embed="rId2">
            <a:extLst>
              <a:ext uri="{28A0092B-C50C-407E-A947-70E740481C1C}">
                <a14:useLocalDpi xmlns:a14="http://schemas.microsoft.com/office/drawing/2010/main" val="0"/>
              </a:ext>
            </a:extLst>
          </a:blip>
          <a:srcRect t="22434"/>
          <a:stretch/>
        </p:blipFill>
        <p:spPr>
          <a:xfrm>
            <a:off x="5414" y="1543049"/>
            <a:ext cx="12181172" cy="5319429"/>
          </a:xfrm>
          <a:prstGeom prst="rect">
            <a:avLst/>
          </a:prstGeom>
        </p:spPr>
      </p:pic>
      <p:sp>
        <p:nvSpPr>
          <p:cNvPr id="5" name="Click to edit">
            <a:extLst>
              <a:ext uri="{FF2B5EF4-FFF2-40B4-BE49-F238E27FC236}">
                <a16:creationId xmlns:a16="http://schemas.microsoft.com/office/drawing/2014/main" id="{6D665561-C466-47F6-BC3A-050119975196}"/>
              </a:ext>
            </a:extLst>
          </p:cNvPr>
          <p:cNvSpPr txBox="1">
            <a:spLocks/>
          </p:cNvSpPr>
          <p:nvPr/>
        </p:nvSpPr>
        <p:spPr>
          <a:xfrm>
            <a:off x="457201" y="1828800"/>
            <a:ext cx="6574610" cy="4825999"/>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solidFill>
                  <a:schemeClr val="tx1">
                    <a:lumMod val="65000"/>
                    <a:lumOff val="35000"/>
                  </a:schemeClr>
                </a:solidFill>
                <a:latin typeface="Arial" panose="020B0604020202020204" pitchFamily="34" charset="0"/>
                <a:cs typeface="Arial" panose="020B0604020202020204" pitchFamily="34" charset="0"/>
              </a:rPr>
              <a:t>Your bridge to natural esthetic implant restorations</a:t>
            </a:r>
          </a:p>
          <a:p>
            <a:pPr algn="l"/>
            <a:r>
              <a:rPr lang="en-US" sz="1800">
                <a:solidFill>
                  <a:schemeClr val="tx1">
                    <a:lumMod val="65000"/>
                    <a:lumOff val="35000"/>
                  </a:schemeClr>
                </a:solidFill>
                <a:latin typeface="Arial"/>
                <a:cs typeface="Arial"/>
              </a:rPr>
              <a:t>Based on expert design to offer a digital lab workflow</a:t>
            </a:r>
          </a:p>
          <a:p>
            <a:pPr algn="l"/>
            <a:endParaRPr lang="en-US" sz="1600" b="1">
              <a:solidFill>
                <a:schemeClr val="tx1">
                  <a:lumMod val="65000"/>
                  <a:lumOff val="3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400">
                <a:solidFill>
                  <a:schemeClr val="tx1">
                    <a:lumMod val="65000"/>
                    <a:lumOff val="35000"/>
                  </a:schemeClr>
                </a:solidFill>
                <a:latin typeface="Arial"/>
                <a:cs typeface="Arial"/>
              </a:rPr>
              <a:t>Atlantis </a:t>
            </a:r>
            <a:r>
              <a:rPr lang="en-US" sz="1400" err="1">
                <a:solidFill>
                  <a:schemeClr val="tx1">
                    <a:lumMod val="65000"/>
                    <a:lumOff val="35000"/>
                  </a:schemeClr>
                </a:solidFill>
                <a:latin typeface="Arial"/>
                <a:cs typeface="Arial"/>
              </a:rPr>
              <a:t>BridgeBase</a:t>
            </a:r>
            <a:r>
              <a:rPr lang="en-US" sz="1400">
                <a:solidFill>
                  <a:schemeClr val="tx1">
                    <a:lumMod val="65000"/>
                    <a:lumOff val="35000"/>
                  </a:schemeClr>
                </a:solidFill>
                <a:latin typeface="Arial"/>
                <a:cs typeface="Arial"/>
              </a:rPr>
              <a:t> offers a strong splinted foundation</a:t>
            </a:r>
          </a:p>
          <a:p>
            <a:pPr marL="285750"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Predictable process using the Atlantis Core File</a:t>
            </a:r>
          </a:p>
          <a:p>
            <a:pPr marL="285750" indent="-285750" algn="l">
              <a:buFont typeface="Arial" panose="020B0604020202020204" pitchFamily="34" charset="0"/>
              <a:buChar char="•"/>
            </a:pPr>
            <a:r>
              <a:rPr lang="en-US" sz="1400">
                <a:solidFill>
                  <a:schemeClr val="tx1">
                    <a:lumMod val="65000"/>
                    <a:lumOff val="35000"/>
                  </a:schemeClr>
                </a:solidFill>
                <a:latin typeface="Arial"/>
                <a:cs typeface="Arial"/>
              </a:rPr>
              <a:t>Compatible with zirconia and other CAD/CAM materials for </a:t>
            </a:r>
            <a:br>
              <a:rPr lang="en-US" sz="1400">
                <a:latin typeface="Arial" panose="020B0604020202020204" pitchFamily="34" charset="0"/>
                <a:cs typeface="Arial" panose="020B0604020202020204" pitchFamily="34" charset="0"/>
              </a:rPr>
            </a:br>
            <a:r>
              <a:rPr lang="en-US" sz="1400">
                <a:solidFill>
                  <a:schemeClr val="tx1">
                    <a:lumMod val="65000"/>
                    <a:lumOff val="35000"/>
                  </a:schemeClr>
                </a:solidFill>
                <a:latin typeface="Arial"/>
                <a:cs typeface="Arial"/>
              </a:rPr>
              <a:t>increased esthetic advantage</a:t>
            </a:r>
          </a:p>
          <a:p>
            <a:pPr algn="l"/>
            <a:endParaRPr lang="en-US" sz="1800" b="1">
              <a:solidFill>
                <a:schemeClr val="tx1">
                  <a:lumMod val="65000"/>
                  <a:lumOff val="35000"/>
                </a:schemeClr>
              </a:solidFill>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B2048987-964A-48DB-A9EC-C490B557A4D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bwMode="auto">
          <a:xfrm flipH="1">
            <a:off x="5915303" y="1981481"/>
            <a:ext cx="6334095" cy="26075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Oval 7">
            <a:extLst>
              <a:ext uri="{FF2B5EF4-FFF2-40B4-BE49-F238E27FC236}">
                <a16:creationId xmlns:a16="http://schemas.microsoft.com/office/drawing/2014/main" id="{54CF172E-7C57-488E-9C44-38180164904A}"/>
              </a:ext>
            </a:extLst>
          </p:cNvPr>
          <p:cNvSpPr/>
          <p:nvPr/>
        </p:nvSpPr>
        <p:spPr>
          <a:xfrm>
            <a:off x="8915863" y="2140212"/>
            <a:ext cx="512284" cy="512284"/>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srgbClr val="FFFFFF"/>
              </a:solidFill>
              <a:effectLst/>
              <a:uLnTx/>
              <a:uFillTx/>
              <a:latin typeface="Arial"/>
              <a:ea typeface="+mn-ea"/>
              <a:cs typeface="Arial"/>
              <a:sym typeface="Arial"/>
            </a:endParaRPr>
          </a:p>
        </p:txBody>
      </p:sp>
      <p:cxnSp>
        <p:nvCxnSpPr>
          <p:cNvPr id="9" name="Straight Connector 8">
            <a:extLst>
              <a:ext uri="{FF2B5EF4-FFF2-40B4-BE49-F238E27FC236}">
                <a16:creationId xmlns:a16="http://schemas.microsoft.com/office/drawing/2014/main" id="{ACAB8795-0017-4E2F-91B3-B0BE8EE0FE23}"/>
              </a:ext>
            </a:extLst>
          </p:cNvPr>
          <p:cNvCxnSpPr>
            <a:cxnSpLocks/>
            <a:stCxn id="8" idx="3"/>
            <a:endCxn id="10" idx="0"/>
          </p:cNvCxnSpPr>
          <p:nvPr/>
        </p:nvCxnSpPr>
        <p:spPr>
          <a:xfrm flipH="1">
            <a:off x="8156937" y="2577474"/>
            <a:ext cx="833948" cy="540768"/>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 name="object 37">
            <a:extLst>
              <a:ext uri="{FF2B5EF4-FFF2-40B4-BE49-F238E27FC236}">
                <a16:creationId xmlns:a16="http://schemas.microsoft.com/office/drawing/2014/main" id="{CB2AA1A9-C8A0-47AE-850E-B9D95BF80F56}"/>
              </a:ext>
            </a:extLst>
          </p:cNvPr>
          <p:cNvSpPr txBox="1"/>
          <p:nvPr/>
        </p:nvSpPr>
        <p:spPr>
          <a:xfrm>
            <a:off x="6283570" y="2800337"/>
            <a:ext cx="1873367" cy="635810"/>
          </a:xfrm>
          <a:prstGeom prst="round2DiagRect">
            <a:avLst>
              <a:gd name="adj1" fmla="val 0"/>
              <a:gd name="adj2" fmla="val 30507"/>
            </a:avLst>
          </a:prstGeom>
          <a:ln w="19050">
            <a:solidFill>
              <a:schemeClr val="tx1">
                <a:lumMod val="65000"/>
                <a:lumOff val="35000"/>
              </a:schemeClr>
            </a:solidFill>
          </a:ln>
        </p:spPr>
        <p:txBody>
          <a:bodyPr vert="horz" wrap="square" lIns="0" tIns="0" rIns="0" bIns="0" rtlCol="0">
            <a:noAutofit/>
          </a:bodyPr>
          <a:lstStyle/>
          <a:p>
            <a:pPr marL="0" marR="5080" lvl="0" indent="0" algn="ctr" defTabSz="914400" rtl="0" eaLnBrk="1" fontAlgn="auto" latinLnBrk="0" hangingPunct="0">
              <a:lnSpc>
                <a:spcPct val="107100"/>
              </a:lnSpc>
              <a:spcBef>
                <a:spcPts val="0"/>
              </a:spcBef>
              <a:spcAft>
                <a:spcPts val="0"/>
              </a:spcAft>
              <a:buClrTx/>
              <a:buSzTx/>
              <a:buFontTx/>
              <a:buNone/>
              <a:tabLst/>
              <a:defRPr/>
            </a:pP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Customized emergence profile for enhanced </a:t>
            </a:r>
            <a:b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b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tissue management</a:t>
            </a:r>
          </a:p>
        </p:txBody>
      </p:sp>
      <p:sp>
        <p:nvSpPr>
          <p:cNvPr id="11" name="Oval 10">
            <a:extLst>
              <a:ext uri="{FF2B5EF4-FFF2-40B4-BE49-F238E27FC236}">
                <a16:creationId xmlns:a16="http://schemas.microsoft.com/office/drawing/2014/main" id="{24E47648-EBE5-4973-BBFD-8BE635866645}"/>
              </a:ext>
            </a:extLst>
          </p:cNvPr>
          <p:cNvSpPr/>
          <p:nvPr/>
        </p:nvSpPr>
        <p:spPr>
          <a:xfrm>
            <a:off x="9060897" y="2774795"/>
            <a:ext cx="512284" cy="512284"/>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srgbClr val="FFFFFF"/>
              </a:solidFill>
              <a:effectLst/>
              <a:uLnTx/>
              <a:uFillTx/>
              <a:latin typeface="Arial"/>
              <a:ea typeface="+mn-ea"/>
              <a:cs typeface="Arial"/>
              <a:sym typeface="Arial"/>
            </a:endParaRPr>
          </a:p>
        </p:txBody>
      </p:sp>
      <p:cxnSp>
        <p:nvCxnSpPr>
          <p:cNvPr id="12" name="Straight Connector 11">
            <a:extLst>
              <a:ext uri="{FF2B5EF4-FFF2-40B4-BE49-F238E27FC236}">
                <a16:creationId xmlns:a16="http://schemas.microsoft.com/office/drawing/2014/main" id="{72552373-3CB5-4A8B-9FFA-52BB49527ABF}"/>
              </a:ext>
            </a:extLst>
          </p:cNvPr>
          <p:cNvCxnSpPr>
            <a:cxnSpLocks/>
            <a:stCxn id="17" idx="3"/>
            <a:endCxn id="11" idx="3"/>
          </p:cNvCxnSpPr>
          <p:nvPr/>
        </p:nvCxnSpPr>
        <p:spPr>
          <a:xfrm flipV="1">
            <a:off x="7882674" y="3212057"/>
            <a:ext cx="1253245" cy="1317597"/>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9D9D4018-CFF0-42CA-BC42-EFBFDD1B1F07}"/>
              </a:ext>
            </a:extLst>
          </p:cNvPr>
          <p:cNvSpPr/>
          <p:nvPr/>
        </p:nvSpPr>
        <p:spPr>
          <a:xfrm>
            <a:off x="10588186" y="2969296"/>
            <a:ext cx="512284" cy="512284"/>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srgbClr val="FFFFFF"/>
              </a:solidFill>
              <a:effectLst/>
              <a:uLnTx/>
              <a:uFillTx/>
              <a:latin typeface="Arial"/>
              <a:ea typeface="+mn-ea"/>
              <a:cs typeface="Arial"/>
              <a:sym typeface="Arial"/>
            </a:endParaRPr>
          </a:p>
        </p:txBody>
      </p:sp>
      <p:cxnSp>
        <p:nvCxnSpPr>
          <p:cNvPr id="14" name="Straight Connector 13">
            <a:extLst>
              <a:ext uri="{FF2B5EF4-FFF2-40B4-BE49-F238E27FC236}">
                <a16:creationId xmlns:a16="http://schemas.microsoft.com/office/drawing/2014/main" id="{0A771D51-0B9C-4163-8488-0A44C9314B57}"/>
              </a:ext>
            </a:extLst>
          </p:cNvPr>
          <p:cNvCxnSpPr>
            <a:cxnSpLocks/>
            <a:stCxn id="13" idx="4"/>
            <a:endCxn id="19" idx="3"/>
          </p:cNvCxnSpPr>
          <p:nvPr/>
        </p:nvCxnSpPr>
        <p:spPr>
          <a:xfrm>
            <a:off x="10844328" y="3481580"/>
            <a:ext cx="188478" cy="1437734"/>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07FFC4FE-DAF2-4918-901F-1692F4D97CA9}"/>
              </a:ext>
            </a:extLst>
          </p:cNvPr>
          <p:cNvSpPr/>
          <p:nvPr/>
        </p:nvSpPr>
        <p:spPr>
          <a:xfrm>
            <a:off x="9172005" y="4005621"/>
            <a:ext cx="512284" cy="512284"/>
          </a:xfrm>
          <a:prstGeom prst="ellipse">
            <a:avLst/>
          </a:prstGeom>
          <a:noFill/>
          <a:ln w="952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err="1">
              <a:ln>
                <a:noFill/>
              </a:ln>
              <a:solidFill>
                <a:srgbClr val="FFFFFF"/>
              </a:solidFill>
              <a:effectLst/>
              <a:uLnTx/>
              <a:uFillTx/>
              <a:latin typeface="Arial"/>
              <a:ea typeface="+mn-ea"/>
              <a:cs typeface="Arial"/>
              <a:sym typeface="Arial"/>
            </a:endParaRPr>
          </a:p>
        </p:txBody>
      </p:sp>
      <p:cxnSp>
        <p:nvCxnSpPr>
          <p:cNvPr id="16" name="Straight Connector 15">
            <a:extLst>
              <a:ext uri="{FF2B5EF4-FFF2-40B4-BE49-F238E27FC236}">
                <a16:creationId xmlns:a16="http://schemas.microsoft.com/office/drawing/2014/main" id="{67900A5F-C338-43A4-BF8F-CB6D930D7551}"/>
              </a:ext>
            </a:extLst>
          </p:cNvPr>
          <p:cNvCxnSpPr>
            <a:cxnSpLocks/>
            <a:stCxn id="15" idx="4"/>
            <a:endCxn id="18" idx="3"/>
          </p:cNvCxnSpPr>
          <p:nvPr/>
        </p:nvCxnSpPr>
        <p:spPr>
          <a:xfrm>
            <a:off x="9428147" y="4517905"/>
            <a:ext cx="151492" cy="1177193"/>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7" name="object 37">
            <a:extLst>
              <a:ext uri="{FF2B5EF4-FFF2-40B4-BE49-F238E27FC236}">
                <a16:creationId xmlns:a16="http://schemas.microsoft.com/office/drawing/2014/main" id="{5015C53E-3266-4473-AF8F-DEFD37AB0565}"/>
              </a:ext>
            </a:extLst>
          </p:cNvPr>
          <p:cNvSpPr txBox="1"/>
          <p:nvPr/>
        </p:nvSpPr>
        <p:spPr>
          <a:xfrm>
            <a:off x="6769824" y="4529654"/>
            <a:ext cx="2225699" cy="635810"/>
          </a:xfrm>
          <a:prstGeom prst="round2DiagRect">
            <a:avLst>
              <a:gd name="adj1" fmla="val 0"/>
              <a:gd name="adj2" fmla="val 30507"/>
            </a:avLst>
          </a:prstGeom>
          <a:ln w="19050">
            <a:solidFill>
              <a:schemeClr val="tx1">
                <a:lumMod val="65000"/>
                <a:lumOff val="35000"/>
              </a:schemeClr>
            </a:solidFill>
          </a:ln>
        </p:spPr>
        <p:txBody>
          <a:bodyPr vert="horz" wrap="square" lIns="0" tIns="0" rIns="0" bIns="0" rtlCol="0">
            <a:noAutofit/>
          </a:bodyPr>
          <a:lstStyle/>
          <a:p>
            <a:pPr marL="0" marR="5080" lvl="0" indent="0" algn="ctr" defTabSz="914400" rtl="0" eaLnBrk="1" fontAlgn="auto" latinLnBrk="0" hangingPunct="0">
              <a:lnSpc>
                <a:spcPct val="107100"/>
              </a:lnSpc>
              <a:spcBef>
                <a:spcPts val="0"/>
              </a:spcBef>
              <a:spcAft>
                <a:spcPts val="0"/>
              </a:spcAft>
              <a:buClrTx/>
              <a:buSzTx/>
              <a:buFontTx/>
              <a:buNone/>
              <a:tabLst/>
              <a:defRPr/>
            </a:pP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Patient-specific design of </a:t>
            </a:r>
            <a:b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b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core and height for optimized</a:t>
            </a:r>
            <a:b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b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retention and support</a:t>
            </a:r>
          </a:p>
        </p:txBody>
      </p:sp>
      <p:sp>
        <p:nvSpPr>
          <p:cNvPr id="18" name="object 37">
            <a:extLst>
              <a:ext uri="{FF2B5EF4-FFF2-40B4-BE49-F238E27FC236}">
                <a16:creationId xmlns:a16="http://schemas.microsoft.com/office/drawing/2014/main" id="{17F6E5A8-663F-47F0-A449-473E382AF22B}"/>
              </a:ext>
            </a:extLst>
          </p:cNvPr>
          <p:cNvSpPr txBox="1"/>
          <p:nvPr/>
        </p:nvSpPr>
        <p:spPr>
          <a:xfrm>
            <a:off x="8415107" y="5695098"/>
            <a:ext cx="2329064" cy="962822"/>
          </a:xfrm>
          <a:prstGeom prst="round2DiagRect">
            <a:avLst>
              <a:gd name="adj1" fmla="val 0"/>
              <a:gd name="adj2" fmla="val 30507"/>
            </a:avLst>
          </a:prstGeom>
          <a:ln w="19050">
            <a:solidFill>
              <a:schemeClr val="tx1">
                <a:lumMod val="65000"/>
                <a:lumOff val="35000"/>
              </a:schemeClr>
            </a:solidFill>
          </a:ln>
        </p:spPr>
        <p:txBody>
          <a:bodyPr vert="horz" wrap="square" lIns="0" tIns="0" rIns="0" bIns="0" rtlCol="0">
            <a:noAutofit/>
          </a:bodyPr>
          <a:lstStyle/>
          <a:p>
            <a:pPr marL="0" marR="5080" lvl="0" indent="0" algn="ctr" defTabSz="914400" rtl="0" eaLnBrk="1" fontAlgn="auto" latinLnBrk="0" hangingPunct="0">
              <a:lnSpc>
                <a:spcPct val="107100"/>
              </a:lnSpc>
              <a:spcBef>
                <a:spcPts val="0"/>
              </a:spcBef>
              <a:spcAft>
                <a:spcPts val="0"/>
              </a:spcAft>
              <a:buClrTx/>
              <a:buSzTx/>
              <a:buFontTx/>
              <a:buNone/>
              <a:tabLst/>
              <a:defRPr/>
            </a:pP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Optimal positioning </a:t>
            </a:r>
            <a:b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b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of the screw access channel</a:t>
            </a:r>
            <a:b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b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for improved esthetics, function and installation procedures</a:t>
            </a:r>
          </a:p>
        </p:txBody>
      </p:sp>
      <p:sp>
        <p:nvSpPr>
          <p:cNvPr id="19" name="object 37">
            <a:extLst>
              <a:ext uri="{FF2B5EF4-FFF2-40B4-BE49-F238E27FC236}">
                <a16:creationId xmlns:a16="http://schemas.microsoft.com/office/drawing/2014/main" id="{D8438A83-1FCE-450F-A58E-572F75D19F64}"/>
              </a:ext>
            </a:extLst>
          </p:cNvPr>
          <p:cNvSpPr txBox="1"/>
          <p:nvPr/>
        </p:nvSpPr>
        <p:spPr>
          <a:xfrm>
            <a:off x="10017909" y="4919314"/>
            <a:ext cx="2029794" cy="492299"/>
          </a:xfrm>
          <a:prstGeom prst="round2DiagRect">
            <a:avLst>
              <a:gd name="adj1" fmla="val 0"/>
              <a:gd name="adj2" fmla="val 30507"/>
            </a:avLst>
          </a:prstGeom>
          <a:ln w="19050">
            <a:solidFill>
              <a:schemeClr val="tx1">
                <a:lumMod val="65000"/>
                <a:lumOff val="35000"/>
              </a:schemeClr>
            </a:solidFill>
          </a:ln>
        </p:spPr>
        <p:txBody>
          <a:bodyPr vert="horz" wrap="square" lIns="0" tIns="0" rIns="0" bIns="0" rtlCol="0">
            <a:noAutofit/>
          </a:bodyPr>
          <a:lstStyle/>
          <a:p>
            <a:pPr marL="0" marR="5080" lvl="0" indent="0" algn="ctr" defTabSz="914400" rtl="0" eaLnBrk="1" fontAlgn="auto" latinLnBrk="0" hangingPunct="0">
              <a:lnSpc>
                <a:spcPct val="107100"/>
              </a:lnSpc>
              <a:spcBef>
                <a:spcPts val="0"/>
              </a:spcBef>
              <a:spcAft>
                <a:spcPts val="0"/>
              </a:spcAft>
              <a:buClrTx/>
              <a:buSzTx/>
              <a:buFontTx/>
              <a:buNone/>
              <a:tabLst/>
              <a:defRPr/>
            </a:pP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Hidden metal framework </a:t>
            </a:r>
            <a:b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br>
            <a:r>
              <a:rPr kumimoji="0" lang="en-US" sz="1200" b="0" i="0" u="none" strike="noStrike" kern="0" cap="none" spc="-5" normalizeH="0" baseline="0" noProof="0">
                <a:ln>
                  <a:noFill/>
                </a:ln>
                <a:solidFill>
                  <a:schemeClr val="tx1">
                    <a:lumMod val="65000"/>
                    <a:lumOff val="35000"/>
                  </a:schemeClr>
                </a:solidFill>
                <a:effectLst/>
                <a:uLnTx/>
                <a:uFillTx/>
                <a:latin typeface="Arial"/>
                <a:cs typeface="Gotham Book"/>
                <a:sym typeface="Arial"/>
              </a:rPr>
              <a:t>for natural translucency</a:t>
            </a:r>
          </a:p>
        </p:txBody>
      </p:sp>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4"/>
            <a:ext cx="11277600" cy="1172352"/>
          </a:xfrm>
        </p:spPr>
        <p:txBody>
          <a:bodyPr>
            <a:normAutofit/>
          </a:bodyPr>
          <a:lstStyle/>
          <a:p>
            <a:pPr algn="l"/>
            <a:r>
              <a:rPr lang="sv-SE" sz="4400">
                <a:solidFill>
                  <a:schemeClr val="tx1">
                    <a:lumMod val="65000"/>
                    <a:lumOff val="35000"/>
                  </a:schemeClr>
                </a:solidFill>
                <a:latin typeface="Arial"/>
                <a:cs typeface="Arial"/>
              </a:rPr>
              <a:t>Atlantis </a:t>
            </a:r>
            <a:r>
              <a:rPr lang="sv-SE" sz="4400" err="1">
                <a:solidFill>
                  <a:schemeClr val="tx1">
                    <a:lumMod val="65000"/>
                    <a:lumOff val="35000"/>
                  </a:schemeClr>
                </a:solidFill>
                <a:latin typeface="Arial"/>
                <a:cs typeface="Arial"/>
              </a:rPr>
              <a:t>CustomBase</a:t>
            </a:r>
            <a:r>
              <a:rPr lang="sv-SE" sz="4400">
                <a:solidFill>
                  <a:schemeClr val="tx1">
                    <a:lumMod val="65000"/>
                    <a:lumOff val="35000"/>
                  </a:schemeClr>
                </a:solidFill>
                <a:latin typeface="Arial"/>
                <a:cs typeface="Arial"/>
              </a:rPr>
              <a:t> Solution</a:t>
            </a:r>
            <a:br>
              <a:rPr lang="sv-SE" sz="4400">
                <a:latin typeface="Arial" panose="020B0604020202020204" pitchFamily="34" charset="0"/>
                <a:cs typeface="Arial" panose="020B0604020202020204" pitchFamily="34" charset="0"/>
              </a:rPr>
            </a:br>
            <a:r>
              <a:rPr lang="en-US" sz="3100">
                <a:solidFill>
                  <a:schemeClr val="tx1">
                    <a:lumMod val="65000"/>
                    <a:lumOff val="35000"/>
                  </a:schemeClr>
                </a:solidFill>
                <a:latin typeface="Arial"/>
                <a:cs typeface="Arial"/>
              </a:rPr>
              <a:t>Multiple-unit restorations using Atlantis BridgeBase</a:t>
            </a:r>
            <a:endParaRPr lang="sv-SE" sz="3100">
              <a:solidFill>
                <a:schemeClr val="tx1">
                  <a:lumMod val="65000"/>
                  <a:lumOff val="35000"/>
                </a:schemeClr>
              </a:solidFill>
              <a:latin typeface="Arial"/>
              <a:cs typeface="Arial"/>
            </a:endParaRPr>
          </a:p>
        </p:txBody>
      </p:sp>
    </p:spTree>
    <p:extLst>
      <p:ext uri="{BB962C8B-B14F-4D97-AF65-F5344CB8AC3E}">
        <p14:creationId xmlns:p14="http://schemas.microsoft.com/office/powerpoint/2010/main" val="25807516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line</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Implants sizes and color coding</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graphicFrame>
        <p:nvGraphicFramePr>
          <p:cNvPr id="3" name="Table 79">
            <a:extLst>
              <a:ext uri="{FF2B5EF4-FFF2-40B4-BE49-F238E27FC236}">
                <a16:creationId xmlns:a16="http://schemas.microsoft.com/office/drawing/2014/main" id="{D39D8D88-E059-4A81-AA29-8D64F55B353B}"/>
              </a:ext>
            </a:extLst>
          </p:cNvPr>
          <p:cNvGraphicFramePr>
            <a:graphicFrameLocks noGrp="1"/>
          </p:cNvGraphicFramePr>
          <p:nvPr>
            <p:extLst>
              <p:ext uri="{D42A27DB-BD31-4B8C-83A1-F6EECF244321}">
                <p14:modId xmlns:p14="http://schemas.microsoft.com/office/powerpoint/2010/main" val="2562653681"/>
              </p:ext>
            </p:extLst>
          </p:nvPr>
        </p:nvGraphicFramePr>
        <p:xfrm>
          <a:off x="6637522" y="2260856"/>
          <a:ext cx="5180730" cy="4241380"/>
        </p:xfrm>
        <a:graphic>
          <a:graphicData uri="http://schemas.openxmlformats.org/drawingml/2006/table">
            <a:tbl>
              <a:tblPr firstRow="1" bandRow="1">
                <a:tableStyleId>{912C8C85-51F0-491E-9774-3900AFEF0FD7}</a:tableStyleId>
              </a:tblPr>
              <a:tblGrid>
                <a:gridCol w="616269">
                  <a:extLst>
                    <a:ext uri="{9D8B030D-6E8A-4147-A177-3AD203B41FA5}">
                      <a16:colId xmlns:a16="http://schemas.microsoft.com/office/drawing/2014/main" val="3736133197"/>
                    </a:ext>
                  </a:extLst>
                </a:gridCol>
                <a:gridCol w="679264">
                  <a:extLst>
                    <a:ext uri="{9D8B030D-6E8A-4147-A177-3AD203B41FA5}">
                      <a16:colId xmlns:a16="http://schemas.microsoft.com/office/drawing/2014/main" val="102950060"/>
                    </a:ext>
                  </a:extLst>
                </a:gridCol>
                <a:gridCol w="560330">
                  <a:extLst>
                    <a:ext uri="{9D8B030D-6E8A-4147-A177-3AD203B41FA5}">
                      <a16:colId xmlns:a16="http://schemas.microsoft.com/office/drawing/2014/main" val="138567923"/>
                    </a:ext>
                  </a:extLst>
                </a:gridCol>
                <a:gridCol w="596224">
                  <a:extLst>
                    <a:ext uri="{9D8B030D-6E8A-4147-A177-3AD203B41FA5}">
                      <a16:colId xmlns:a16="http://schemas.microsoft.com/office/drawing/2014/main" val="2906632705"/>
                    </a:ext>
                  </a:extLst>
                </a:gridCol>
                <a:gridCol w="677069">
                  <a:extLst>
                    <a:ext uri="{9D8B030D-6E8A-4147-A177-3AD203B41FA5}">
                      <a16:colId xmlns:a16="http://schemas.microsoft.com/office/drawing/2014/main" val="499526710"/>
                    </a:ext>
                  </a:extLst>
                </a:gridCol>
                <a:gridCol w="687174">
                  <a:extLst>
                    <a:ext uri="{9D8B030D-6E8A-4147-A177-3AD203B41FA5}">
                      <a16:colId xmlns:a16="http://schemas.microsoft.com/office/drawing/2014/main" val="3695890808"/>
                    </a:ext>
                  </a:extLst>
                </a:gridCol>
                <a:gridCol w="677069">
                  <a:extLst>
                    <a:ext uri="{9D8B030D-6E8A-4147-A177-3AD203B41FA5}">
                      <a16:colId xmlns:a16="http://schemas.microsoft.com/office/drawing/2014/main" val="1071914079"/>
                    </a:ext>
                  </a:extLst>
                </a:gridCol>
                <a:gridCol w="687331">
                  <a:extLst>
                    <a:ext uri="{9D8B030D-6E8A-4147-A177-3AD203B41FA5}">
                      <a16:colId xmlns:a16="http://schemas.microsoft.com/office/drawing/2014/main" val="3190887672"/>
                    </a:ext>
                  </a:extLst>
                </a:gridCol>
              </a:tblGrid>
              <a:tr h="611435">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lvl="0" algn="ctr"/>
                      <a:r>
                        <a:rPr lang="sv-SE" sz="1100">
                          <a:solidFill>
                            <a:schemeClr val="tx1"/>
                          </a:solidFill>
                        </a:rPr>
                        <a:t>6.5 mm</a:t>
                      </a:r>
                      <a:endParaRPr lang="en-US" sz="110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lvl="0" algn="ctr"/>
                      <a:r>
                        <a:rPr lang="sv-SE" sz="1100">
                          <a:solidFill>
                            <a:schemeClr val="tx1"/>
                          </a:solidFill>
                        </a:rPr>
                        <a:t>8 mm</a:t>
                      </a:r>
                      <a:endParaRPr lang="en-US" sz="110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100">
                          <a:solidFill>
                            <a:schemeClr val="tx1"/>
                          </a:solidFill>
                        </a:rPr>
                        <a:t>9 mm</a:t>
                      </a:r>
                      <a:endParaRPr lang="en-US" sz="110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100">
                          <a:solidFill>
                            <a:schemeClr val="tx1"/>
                          </a:solidFill>
                        </a:rPr>
                        <a:t>11 mm</a:t>
                      </a:r>
                      <a:endParaRPr lang="en-US" sz="110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100">
                          <a:solidFill>
                            <a:schemeClr val="tx1"/>
                          </a:solidFill>
                        </a:rPr>
                        <a:t>13 mm</a:t>
                      </a:r>
                      <a:endParaRPr lang="en-US" sz="110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1100">
                          <a:solidFill>
                            <a:schemeClr val="tx1"/>
                          </a:solidFill>
                        </a:rPr>
                        <a:t>15 mm</a:t>
                      </a:r>
                      <a:endParaRPr lang="en-US" sz="110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lvl="0" algn="ctr"/>
                      <a:r>
                        <a:rPr lang="sv-SE" sz="1100">
                          <a:solidFill>
                            <a:schemeClr val="tx1"/>
                          </a:solidFill>
                        </a:rPr>
                        <a:t>17 mm</a:t>
                      </a:r>
                      <a:endParaRPr lang="en-US" sz="1100">
                        <a:solidFill>
                          <a:schemeClr val="tx1"/>
                        </a:solidFill>
                      </a:endParaRP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50871621"/>
                  </a:ext>
                </a:extLst>
              </a:tr>
              <a:tr h="940508">
                <a:tc>
                  <a:txBody>
                    <a:bodyPr/>
                    <a:lstStyle/>
                    <a:p>
                      <a:pPr algn="ctr"/>
                      <a:r>
                        <a:rPr lang="sv-SE" sz="1400">
                          <a:solidFill>
                            <a:schemeClr val="bg1"/>
                          </a:solidFill>
                        </a:rPr>
                        <a:t>Ø3.6</a:t>
                      </a:r>
                    </a:p>
                  </a:txBody>
                  <a:tcPr anchor="ctr">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solidFill>
                      <a:srgbClr val="7030A0"/>
                    </a:solidFill>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032467170"/>
                  </a:ext>
                </a:extLst>
              </a:tr>
              <a:tr h="897100">
                <a:tc>
                  <a:txBody>
                    <a:bodyPr/>
                    <a:lstStyle/>
                    <a:p>
                      <a:pPr algn="ctr"/>
                      <a:r>
                        <a:rPr lang="sv-SE" sz="1400">
                          <a:solidFill>
                            <a:schemeClr val="bg1"/>
                          </a:solidFill>
                        </a:rPr>
                        <a:t>Ø4.2</a:t>
                      </a:r>
                    </a:p>
                  </a:txBody>
                  <a:tcPr anchor="ctr">
                    <a:lnR w="12700" cap="flat" cmpd="sng" algn="ctr">
                      <a:solidFill>
                        <a:schemeClr val="bg1">
                          <a:lumMod val="75000"/>
                        </a:schemeClr>
                      </a:solidFill>
                      <a:prstDash val="solid"/>
                      <a:round/>
                      <a:headEnd type="none" w="med" len="med"/>
                      <a:tailEnd type="none" w="med" len="med"/>
                    </a:lnR>
                    <a:solidFill>
                      <a:schemeClr val="accent2"/>
                    </a:solidFill>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20008485"/>
                  </a:ext>
                </a:extLst>
              </a:tr>
              <a:tr h="998566">
                <a:tc>
                  <a:txBody>
                    <a:bodyPr/>
                    <a:lstStyle/>
                    <a:p>
                      <a:pPr algn="ctr"/>
                      <a:r>
                        <a:rPr lang="sv-SE" sz="1400">
                          <a:solidFill>
                            <a:schemeClr val="bg1"/>
                          </a:solidFill>
                        </a:rPr>
                        <a:t>Ø4.8</a:t>
                      </a:r>
                    </a:p>
                  </a:txBody>
                  <a:tcPr anchor="ctr">
                    <a:lnR w="12700" cap="flat" cmpd="sng" algn="ctr">
                      <a:solidFill>
                        <a:schemeClr val="bg1">
                          <a:lumMod val="75000"/>
                        </a:schemeClr>
                      </a:solidFill>
                      <a:prstDash val="solid"/>
                      <a:round/>
                      <a:headEnd type="none" w="med" len="med"/>
                      <a:tailEnd type="none" w="med" len="med"/>
                    </a:lnR>
                    <a:solidFill>
                      <a:schemeClr val="accent1"/>
                    </a:solidFill>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28915309"/>
                  </a:ext>
                </a:extLst>
              </a:tr>
              <a:tr h="793771">
                <a:tc>
                  <a:txBody>
                    <a:bodyPr/>
                    <a:lstStyle/>
                    <a:p>
                      <a:pPr algn="ctr"/>
                      <a:r>
                        <a:rPr lang="sv-SE" sz="1400">
                          <a:solidFill>
                            <a:schemeClr val="bg1"/>
                          </a:solidFill>
                        </a:rPr>
                        <a:t>Ø5.4</a:t>
                      </a:r>
                    </a:p>
                  </a:txBody>
                  <a:tcPr anchor="ctr">
                    <a:lnR w="12700" cap="flat" cmpd="sng" algn="ctr">
                      <a:solidFill>
                        <a:schemeClr val="bg1">
                          <a:lumMod val="75000"/>
                        </a:schemeClr>
                      </a:solidFill>
                      <a:prstDash val="solid"/>
                      <a:round/>
                      <a:headEnd type="none" w="med" len="med"/>
                      <a:tailEnd type="none" w="med" len="med"/>
                    </a:lnR>
                    <a:solidFill>
                      <a:srgbClr val="0070C0"/>
                    </a:solidFill>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endParaRPr lang="en-US" sz="1800" dirty="0"/>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2612079542"/>
                  </a:ext>
                </a:extLst>
              </a:tr>
            </a:tbl>
          </a:graphicData>
        </a:graphic>
      </p:graphicFrame>
      <p:pic>
        <p:nvPicPr>
          <p:cNvPr id="5" name="Picture 4" descr="A picture containing metalware, screw&#10;&#10;Description automatically generated">
            <a:extLst>
              <a:ext uri="{FF2B5EF4-FFF2-40B4-BE49-F238E27FC236}">
                <a16:creationId xmlns:a16="http://schemas.microsoft.com/office/drawing/2014/main" id="{37287066-9D78-418C-93D7-C1BCC215DF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176678" y="3340442"/>
            <a:ext cx="225326" cy="412747"/>
          </a:xfrm>
          <a:prstGeom prst="rect">
            <a:avLst/>
          </a:prstGeom>
        </p:spPr>
      </p:pic>
      <p:pic>
        <p:nvPicPr>
          <p:cNvPr id="6" name="Picture 5" descr="A picture containing metalware&#10;&#10;Description automatically generated">
            <a:extLst>
              <a:ext uri="{FF2B5EF4-FFF2-40B4-BE49-F238E27FC236}">
                <a16:creationId xmlns:a16="http://schemas.microsoft.com/office/drawing/2014/main" id="{F5DFCD04-7157-4A25-98BE-65DCE50DF9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573685" y="4317382"/>
            <a:ext cx="259357" cy="357187"/>
          </a:xfrm>
          <a:prstGeom prst="rect">
            <a:avLst/>
          </a:prstGeom>
        </p:spPr>
      </p:pic>
      <p:pic>
        <p:nvPicPr>
          <p:cNvPr id="7" name="Picture 6" descr="A picture containing metalware, screw&#10;&#10;Description automatically generated">
            <a:extLst>
              <a:ext uri="{FF2B5EF4-FFF2-40B4-BE49-F238E27FC236}">
                <a16:creationId xmlns:a16="http://schemas.microsoft.com/office/drawing/2014/main" id="{692F465E-5B2C-4AF8-BCF2-D098F98CCB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7580904" y="5306071"/>
            <a:ext cx="303687" cy="333453"/>
          </a:xfrm>
          <a:prstGeom prst="rect">
            <a:avLst/>
          </a:prstGeom>
        </p:spPr>
      </p:pic>
      <p:pic>
        <p:nvPicPr>
          <p:cNvPr id="8" name="Picture 7" descr="A picture containing metalware, screw&#10;&#10;Description automatically generated">
            <a:extLst>
              <a:ext uri="{FF2B5EF4-FFF2-40B4-BE49-F238E27FC236}">
                <a16:creationId xmlns:a16="http://schemas.microsoft.com/office/drawing/2014/main" id="{499A1FAA-3B3A-4507-81A9-95D2D726EE2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736731" y="3329075"/>
            <a:ext cx="225326" cy="457802"/>
          </a:xfrm>
          <a:prstGeom prst="rect">
            <a:avLst/>
          </a:prstGeom>
        </p:spPr>
      </p:pic>
      <p:pic>
        <p:nvPicPr>
          <p:cNvPr id="9" name="Picture 8" descr="A picture containing metalware, screw&#10;&#10;Description automatically generated">
            <a:extLst>
              <a:ext uri="{FF2B5EF4-FFF2-40B4-BE49-F238E27FC236}">
                <a16:creationId xmlns:a16="http://schemas.microsoft.com/office/drawing/2014/main" id="{12CBF832-1AB0-4CC6-8799-9CD2725FFA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384297" y="3245052"/>
            <a:ext cx="225326" cy="555362"/>
          </a:xfrm>
          <a:prstGeom prst="rect">
            <a:avLst/>
          </a:prstGeom>
        </p:spPr>
      </p:pic>
      <p:pic>
        <p:nvPicPr>
          <p:cNvPr id="10" name="Picture 9" descr="A picture containing metalware, screw&#10;&#10;Description automatically generated">
            <a:extLst>
              <a:ext uri="{FF2B5EF4-FFF2-40B4-BE49-F238E27FC236}">
                <a16:creationId xmlns:a16="http://schemas.microsoft.com/office/drawing/2014/main" id="{A2926C09-C8B2-4BA9-9ABC-F4FF17C9471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080047" y="3151296"/>
            <a:ext cx="191094" cy="656613"/>
          </a:xfrm>
          <a:prstGeom prst="rect">
            <a:avLst/>
          </a:prstGeom>
        </p:spPr>
      </p:pic>
      <p:pic>
        <p:nvPicPr>
          <p:cNvPr id="11" name="Picture 10" descr="A picture containing metalware, screw&#10;&#10;Description automatically generated">
            <a:extLst>
              <a:ext uri="{FF2B5EF4-FFF2-40B4-BE49-F238E27FC236}">
                <a16:creationId xmlns:a16="http://schemas.microsoft.com/office/drawing/2014/main" id="{96853B4F-9D36-4F80-978E-2197FF7409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10718531" y="3059144"/>
            <a:ext cx="213094" cy="733426"/>
          </a:xfrm>
          <a:prstGeom prst="rect">
            <a:avLst/>
          </a:prstGeom>
        </p:spPr>
      </p:pic>
      <p:pic>
        <p:nvPicPr>
          <p:cNvPr id="12" name="Picture 11" descr="A picture containing metalware, screw&#10;&#10;Description automatically generated">
            <a:extLst>
              <a:ext uri="{FF2B5EF4-FFF2-40B4-BE49-F238E27FC236}">
                <a16:creationId xmlns:a16="http://schemas.microsoft.com/office/drawing/2014/main" id="{481FFD2E-8B32-439A-93FB-DD1434DECD9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1314844" y="2964745"/>
            <a:ext cx="303031" cy="824898"/>
          </a:xfrm>
          <a:prstGeom prst="rect">
            <a:avLst/>
          </a:prstGeom>
        </p:spPr>
      </p:pic>
      <p:pic>
        <p:nvPicPr>
          <p:cNvPr id="13" name="Picture 12" descr="A picture containing metalware&#10;&#10;Description automatically generated">
            <a:extLst>
              <a:ext uri="{FF2B5EF4-FFF2-40B4-BE49-F238E27FC236}">
                <a16:creationId xmlns:a16="http://schemas.microsoft.com/office/drawing/2014/main" id="{379CD157-722C-4A79-B273-1F50F4739D2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8194013" y="4251934"/>
            <a:ext cx="214459" cy="428625"/>
          </a:xfrm>
          <a:prstGeom prst="rect">
            <a:avLst/>
          </a:prstGeom>
        </p:spPr>
      </p:pic>
      <p:pic>
        <p:nvPicPr>
          <p:cNvPr id="14" name="Picture 13" descr="A picture containing metalware&#10;&#10;Description automatically generated">
            <a:extLst>
              <a:ext uri="{FF2B5EF4-FFF2-40B4-BE49-F238E27FC236}">
                <a16:creationId xmlns:a16="http://schemas.microsoft.com/office/drawing/2014/main" id="{5C99C31F-E9E2-4CC6-A782-72DA0A9151D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a:stretch/>
        </p:blipFill>
        <p:spPr>
          <a:xfrm>
            <a:off x="9388243" y="4133803"/>
            <a:ext cx="217434" cy="550070"/>
          </a:xfrm>
          <a:prstGeom prst="rect">
            <a:avLst/>
          </a:prstGeom>
        </p:spPr>
      </p:pic>
      <p:pic>
        <p:nvPicPr>
          <p:cNvPr id="15" name="Picture 14" descr="A picture containing metalware&#10;&#10;Description automatically generated">
            <a:extLst>
              <a:ext uri="{FF2B5EF4-FFF2-40B4-BE49-F238E27FC236}">
                <a16:creationId xmlns:a16="http://schemas.microsoft.com/office/drawing/2014/main" id="{B4C574B8-5829-47CD-BF6C-F87E9BED8AB9}"/>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10007882" y="4050501"/>
            <a:ext cx="251185" cy="634871"/>
          </a:xfrm>
          <a:prstGeom prst="rect">
            <a:avLst/>
          </a:prstGeom>
        </p:spPr>
      </p:pic>
      <p:pic>
        <p:nvPicPr>
          <p:cNvPr id="16" name="Picture 15" descr="A picture containing metalware&#10;&#10;Description automatically generated">
            <a:extLst>
              <a:ext uri="{FF2B5EF4-FFF2-40B4-BE49-F238E27FC236}">
                <a16:creationId xmlns:a16="http://schemas.microsoft.com/office/drawing/2014/main" id="{B07F09EF-7EF0-4B5C-90C2-9C88C1875D6F}"/>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a:stretch/>
        </p:blipFill>
        <p:spPr>
          <a:xfrm>
            <a:off x="10669816" y="3956872"/>
            <a:ext cx="256383" cy="747029"/>
          </a:xfrm>
          <a:prstGeom prst="rect">
            <a:avLst/>
          </a:prstGeom>
        </p:spPr>
      </p:pic>
      <p:pic>
        <p:nvPicPr>
          <p:cNvPr id="17" name="Picture 16" descr="A picture containing metalware&#10;&#10;Description automatically generated">
            <a:extLst>
              <a:ext uri="{FF2B5EF4-FFF2-40B4-BE49-F238E27FC236}">
                <a16:creationId xmlns:a16="http://schemas.microsoft.com/office/drawing/2014/main" id="{C045417D-8C5C-4E61-B758-D874D440D814}"/>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0557"/>
          <a:stretch/>
        </p:blipFill>
        <p:spPr>
          <a:xfrm>
            <a:off x="11336948" y="3889896"/>
            <a:ext cx="303031" cy="800099"/>
          </a:xfrm>
          <a:prstGeom prst="rect">
            <a:avLst/>
          </a:prstGeom>
        </p:spPr>
      </p:pic>
      <p:pic>
        <p:nvPicPr>
          <p:cNvPr id="18" name="Picture 17" descr="A picture containing metalware, screw&#10;&#10;Description automatically generated">
            <a:extLst>
              <a:ext uri="{FF2B5EF4-FFF2-40B4-BE49-F238E27FC236}">
                <a16:creationId xmlns:a16="http://schemas.microsoft.com/office/drawing/2014/main" id="{820913DE-B288-49D7-8919-0143C9070CCD}"/>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a:stretch/>
        </p:blipFill>
        <p:spPr>
          <a:xfrm>
            <a:off x="8137381" y="5227378"/>
            <a:ext cx="327540" cy="428625"/>
          </a:xfrm>
          <a:prstGeom prst="rect">
            <a:avLst/>
          </a:prstGeom>
        </p:spPr>
      </p:pic>
      <p:pic>
        <p:nvPicPr>
          <p:cNvPr id="19" name="Picture 18" descr="A picture containing metalware, screw&#10;&#10;Description automatically generated">
            <a:extLst>
              <a:ext uri="{FF2B5EF4-FFF2-40B4-BE49-F238E27FC236}">
                <a16:creationId xmlns:a16="http://schemas.microsoft.com/office/drawing/2014/main" id="{474C2704-BCBD-40A0-B29F-2CCAE1F131EA}"/>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a:xfrm>
            <a:off x="8704014" y="5190629"/>
            <a:ext cx="327025" cy="448895"/>
          </a:xfrm>
          <a:prstGeom prst="rect">
            <a:avLst/>
          </a:prstGeom>
        </p:spPr>
      </p:pic>
      <p:pic>
        <p:nvPicPr>
          <p:cNvPr id="20" name="Picture 19" descr="A picture containing metalware, screw&#10;&#10;Description automatically generated">
            <a:extLst>
              <a:ext uri="{FF2B5EF4-FFF2-40B4-BE49-F238E27FC236}">
                <a16:creationId xmlns:a16="http://schemas.microsoft.com/office/drawing/2014/main" id="{5B2B518C-4ED4-437D-9823-1DFACB112777}"/>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a:xfrm>
            <a:off x="9369334" y="5129973"/>
            <a:ext cx="279401" cy="543264"/>
          </a:xfrm>
          <a:prstGeom prst="rect">
            <a:avLst/>
          </a:prstGeom>
        </p:spPr>
      </p:pic>
      <p:pic>
        <p:nvPicPr>
          <p:cNvPr id="21" name="Picture 20" descr="A picture containing metalware, screw&#10;&#10;Description automatically generated">
            <a:extLst>
              <a:ext uri="{FF2B5EF4-FFF2-40B4-BE49-F238E27FC236}">
                <a16:creationId xmlns:a16="http://schemas.microsoft.com/office/drawing/2014/main" id="{1B6D25A3-BEA4-4E7D-BCFC-66C0AAC20DEC}"/>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10035894" y="5031520"/>
            <a:ext cx="279400" cy="653686"/>
          </a:xfrm>
          <a:prstGeom prst="rect">
            <a:avLst/>
          </a:prstGeom>
        </p:spPr>
      </p:pic>
      <p:pic>
        <p:nvPicPr>
          <p:cNvPr id="22" name="Picture 21" descr="A picture containing metalware, screw&#10;&#10;Description automatically generated">
            <a:extLst>
              <a:ext uri="{FF2B5EF4-FFF2-40B4-BE49-F238E27FC236}">
                <a16:creationId xmlns:a16="http://schemas.microsoft.com/office/drawing/2014/main" id="{776FB520-6EBB-409F-A417-4DC1084C48E1}"/>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10669816" y="4968054"/>
            <a:ext cx="303687" cy="728574"/>
          </a:xfrm>
          <a:prstGeom prst="rect">
            <a:avLst/>
          </a:prstGeom>
        </p:spPr>
      </p:pic>
      <p:pic>
        <p:nvPicPr>
          <p:cNvPr id="23" name="Picture 22" descr="A picture containing metalware, screw&#10;&#10;Description automatically generated">
            <a:extLst>
              <a:ext uri="{FF2B5EF4-FFF2-40B4-BE49-F238E27FC236}">
                <a16:creationId xmlns:a16="http://schemas.microsoft.com/office/drawing/2014/main" id="{783FA5A8-2911-4D9F-B595-2024D2308D3A}"/>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a:stretch/>
        </p:blipFill>
        <p:spPr>
          <a:xfrm>
            <a:off x="11336948" y="4873113"/>
            <a:ext cx="351854" cy="800099"/>
          </a:xfrm>
          <a:prstGeom prst="rect">
            <a:avLst/>
          </a:prstGeom>
        </p:spPr>
      </p:pic>
      <p:pic>
        <p:nvPicPr>
          <p:cNvPr id="24" name="Picture 23" descr="A picture containing metalware&#10;&#10;Description automatically generated">
            <a:extLst>
              <a:ext uri="{FF2B5EF4-FFF2-40B4-BE49-F238E27FC236}">
                <a16:creationId xmlns:a16="http://schemas.microsoft.com/office/drawing/2014/main" id="{23688AAB-A84C-4834-851D-4E0DB60783EF}"/>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a:stretch/>
        </p:blipFill>
        <p:spPr>
          <a:xfrm>
            <a:off x="8752561" y="4216767"/>
            <a:ext cx="249299" cy="457802"/>
          </a:xfrm>
          <a:prstGeom prst="rect">
            <a:avLst/>
          </a:prstGeom>
        </p:spPr>
      </p:pic>
      <p:pic>
        <p:nvPicPr>
          <p:cNvPr id="25" name="Picture 24" descr="A picture containing metalware&#10;&#10;Description automatically generated">
            <a:extLst>
              <a:ext uri="{FF2B5EF4-FFF2-40B4-BE49-F238E27FC236}">
                <a16:creationId xmlns:a16="http://schemas.microsoft.com/office/drawing/2014/main" id="{25AEC488-24C3-4F1F-A048-416872BF4642}"/>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a:stretch/>
        </p:blipFill>
        <p:spPr>
          <a:xfrm>
            <a:off x="7571928" y="6092853"/>
            <a:ext cx="321533" cy="350920"/>
          </a:xfrm>
          <a:prstGeom prst="rect">
            <a:avLst/>
          </a:prstGeom>
        </p:spPr>
      </p:pic>
      <p:pic>
        <p:nvPicPr>
          <p:cNvPr id="26" name="Picture 25" descr="A picture containing metalware&#10;&#10;Description automatically generated">
            <a:extLst>
              <a:ext uri="{FF2B5EF4-FFF2-40B4-BE49-F238E27FC236}">
                <a16:creationId xmlns:a16="http://schemas.microsoft.com/office/drawing/2014/main" id="{EB961C75-EFE4-4359-8292-4369E9AAF5A0}"/>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a:stretch/>
        </p:blipFill>
        <p:spPr>
          <a:xfrm>
            <a:off x="8150083" y="6049713"/>
            <a:ext cx="302136" cy="411662"/>
          </a:xfrm>
          <a:prstGeom prst="rect">
            <a:avLst/>
          </a:prstGeom>
        </p:spPr>
      </p:pic>
      <p:pic>
        <p:nvPicPr>
          <p:cNvPr id="27" name="Picture 26" descr="A picture containing metalware&#10;&#10;Description automatically generated">
            <a:extLst>
              <a:ext uri="{FF2B5EF4-FFF2-40B4-BE49-F238E27FC236}">
                <a16:creationId xmlns:a16="http://schemas.microsoft.com/office/drawing/2014/main" id="{42EE1F4E-75F6-4776-BAD9-0A5ACA21C7EB}"/>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a:stretch/>
        </p:blipFill>
        <p:spPr>
          <a:xfrm>
            <a:off x="8717565" y="5955873"/>
            <a:ext cx="323335" cy="487900"/>
          </a:xfrm>
          <a:prstGeom prst="rect">
            <a:avLst/>
          </a:prstGeom>
        </p:spPr>
      </p:pic>
      <p:pic>
        <p:nvPicPr>
          <p:cNvPr id="28" name="Picture 27" descr="A picture containing metalware&#10;&#10;Description automatically generated">
            <a:extLst>
              <a:ext uri="{FF2B5EF4-FFF2-40B4-BE49-F238E27FC236}">
                <a16:creationId xmlns:a16="http://schemas.microsoft.com/office/drawing/2014/main" id="{5F709DBF-0E6C-4358-B6F2-B9F891F0C065}"/>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9380570" y="5930497"/>
            <a:ext cx="311150" cy="538652"/>
          </a:xfrm>
          <a:prstGeom prst="rect">
            <a:avLst/>
          </a:prstGeom>
        </p:spPr>
      </p:pic>
      <p:pic>
        <p:nvPicPr>
          <p:cNvPr id="29" name="Picture 28" descr="A picture containing metalware&#10;&#10;Description automatically generated">
            <a:extLst>
              <a:ext uri="{FF2B5EF4-FFF2-40B4-BE49-F238E27FC236}">
                <a16:creationId xmlns:a16="http://schemas.microsoft.com/office/drawing/2014/main" id="{462BCEFE-0FBF-4592-BFB8-5BEB7AA17515}"/>
              </a:ext>
            </a:extLst>
          </p:cNvPr>
          <p:cNvPicPr>
            <a:picLocks noChangeAspect="1"/>
          </p:cNvPicPr>
          <p:nvPr/>
        </p:nvPicPr>
        <p:blipFill rotWithShape="1">
          <a:blip r:embed="rId27" cstate="print">
            <a:extLst>
              <a:ext uri="{28A0092B-C50C-407E-A947-70E740481C1C}">
                <a14:useLocalDpi xmlns:a14="http://schemas.microsoft.com/office/drawing/2010/main" val="0"/>
              </a:ext>
            </a:extLst>
          </a:blip>
          <a:srcRect/>
          <a:stretch/>
        </p:blipFill>
        <p:spPr>
          <a:xfrm>
            <a:off x="10067449" y="5846531"/>
            <a:ext cx="301321" cy="632274"/>
          </a:xfrm>
          <a:prstGeom prst="rect">
            <a:avLst/>
          </a:prstGeom>
        </p:spPr>
      </p:pic>
      <p:pic>
        <p:nvPicPr>
          <p:cNvPr id="30" name="Picture 29" descr="A picture containing metalware&#10;&#10;Description automatically generated">
            <a:extLst>
              <a:ext uri="{FF2B5EF4-FFF2-40B4-BE49-F238E27FC236}">
                <a16:creationId xmlns:a16="http://schemas.microsoft.com/office/drawing/2014/main" id="{F28ADA82-E529-4290-8F09-11950D18197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10675901" y="5744443"/>
            <a:ext cx="337874" cy="713827"/>
          </a:xfrm>
          <a:prstGeom prst="rect">
            <a:avLst/>
          </a:prstGeom>
        </p:spPr>
      </p:pic>
      <p:pic>
        <p:nvPicPr>
          <p:cNvPr id="32" name="Bild" descr="Bild">
            <a:extLst>
              <a:ext uri="{FF2B5EF4-FFF2-40B4-BE49-F238E27FC236}">
                <a16:creationId xmlns:a16="http://schemas.microsoft.com/office/drawing/2014/main" id="{218B25BE-E387-4870-967B-B9354E3BF566}"/>
              </a:ext>
            </a:extLst>
          </p:cNvPr>
          <p:cNvPicPr>
            <a:picLocks noChangeAspect="1"/>
          </p:cNvPicPr>
          <p:nvPr/>
        </p:nvPicPr>
        <p:blipFill>
          <a:blip r:embed="rId29"/>
          <a:stretch>
            <a:fillRect/>
          </a:stretch>
        </p:blipFill>
        <p:spPr>
          <a:xfrm>
            <a:off x="542409" y="3170685"/>
            <a:ext cx="5587631" cy="3477002"/>
          </a:xfrm>
          <a:prstGeom prst="rect">
            <a:avLst/>
          </a:prstGeom>
          <a:ln w="12700">
            <a:miter lim="400000"/>
          </a:ln>
        </p:spPr>
      </p:pic>
      <p:sp>
        <p:nvSpPr>
          <p:cNvPr id="33" name="Content Placeholder 5">
            <a:extLst>
              <a:ext uri="{FF2B5EF4-FFF2-40B4-BE49-F238E27FC236}">
                <a16:creationId xmlns:a16="http://schemas.microsoft.com/office/drawing/2014/main" id="{52D8CC19-45BB-47E1-8F58-1EECEE4DF63E}"/>
              </a:ext>
            </a:extLst>
          </p:cNvPr>
          <p:cNvSpPr txBox="1">
            <a:spLocks/>
          </p:cNvSpPr>
          <p:nvPr/>
        </p:nvSpPr>
        <p:spPr>
          <a:xfrm>
            <a:off x="330201" y="1894703"/>
            <a:ext cx="6177871" cy="387427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a:solidFill>
                  <a:schemeClr val="tx1">
                    <a:lumMod val="65000"/>
                    <a:lumOff val="35000"/>
                  </a:schemeClr>
                </a:solidFill>
                <a:latin typeface="Arial" panose="020B0604020202020204" pitchFamily="34" charset="0"/>
                <a:cs typeface="Arial" panose="020B0604020202020204" pitchFamily="34" charset="0"/>
              </a:rPr>
              <a:t>The DS </a:t>
            </a:r>
            <a:r>
              <a:rPr lang="en-US" sz="1800" err="1">
                <a:solidFill>
                  <a:schemeClr val="tx1">
                    <a:lumMod val="65000"/>
                    <a:lumOff val="35000"/>
                  </a:schemeClr>
                </a:solidFill>
                <a:latin typeface="Arial" panose="020B0604020202020204" pitchFamily="34" charset="0"/>
                <a:cs typeface="Arial" panose="020B0604020202020204" pitchFamily="34" charset="0"/>
              </a:rPr>
              <a:t>PrimeTaper</a:t>
            </a:r>
            <a:r>
              <a:rPr lang="en-US" sz="1800">
                <a:solidFill>
                  <a:schemeClr val="tx1">
                    <a:lumMod val="65000"/>
                    <a:lumOff val="35000"/>
                  </a:schemeClr>
                </a:solidFill>
                <a:latin typeface="Arial" panose="020B0604020202020204" pitchFamily="34" charset="0"/>
                <a:cs typeface="Arial" panose="020B0604020202020204" pitchFamily="34" charset="0"/>
              </a:rPr>
              <a:t> Implant line is available in different diameters and lengths. The color coding makes it easy to identify the correct connection and to select the right prosthetic components</a:t>
            </a:r>
          </a:p>
          <a:p>
            <a:pPr algn="l"/>
            <a:endParaRPr lang="sv-SE" sz="18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862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B39D1F9-D077-456D-B4FC-3B004A805FB7}"/>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Efficient handling with the new Implant Driver EV</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429E569B-75C7-4974-9C9A-1D57B8CFB5AD}"/>
              </a:ext>
            </a:extLst>
          </p:cNvPr>
          <p:cNvPicPr>
            <a:picLocks noChangeAspect="1"/>
          </p:cNvPicPr>
          <p:nvPr/>
        </p:nvPicPr>
        <p:blipFill rotWithShape="1">
          <a:blip r:embed="rId3"/>
          <a:srcRect t="9905"/>
          <a:stretch/>
        </p:blipFill>
        <p:spPr>
          <a:xfrm>
            <a:off x="9006047" y="1673070"/>
            <a:ext cx="2039862" cy="4706295"/>
          </a:xfrm>
          <a:prstGeom prst="rect">
            <a:avLst/>
          </a:prstGeom>
        </p:spPr>
      </p:pic>
      <p:pic>
        <p:nvPicPr>
          <p:cNvPr id="7" name="Bild" descr="Bild">
            <a:extLst>
              <a:ext uri="{FF2B5EF4-FFF2-40B4-BE49-F238E27FC236}">
                <a16:creationId xmlns:a16="http://schemas.microsoft.com/office/drawing/2014/main" id="{674B6AF4-3DD9-4B21-B2C3-C27F1DE60EF8}"/>
              </a:ext>
            </a:extLst>
          </p:cNvPr>
          <p:cNvPicPr>
            <a:picLocks noChangeAspect="1"/>
          </p:cNvPicPr>
          <p:nvPr/>
        </p:nvPicPr>
        <p:blipFill>
          <a:blip r:embed="rId4"/>
          <a:stretch>
            <a:fillRect/>
          </a:stretch>
        </p:blipFill>
        <p:spPr>
          <a:xfrm>
            <a:off x="5712569" y="2653558"/>
            <a:ext cx="2821688" cy="2738621"/>
          </a:xfrm>
          <a:prstGeom prst="rect">
            <a:avLst/>
          </a:prstGeom>
          <a:ln w="12700">
            <a:miter lim="400000"/>
          </a:ln>
        </p:spPr>
      </p:pic>
      <p:pic>
        <p:nvPicPr>
          <p:cNvPr id="8" name="Bild" descr="Bild">
            <a:extLst>
              <a:ext uri="{FF2B5EF4-FFF2-40B4-BE49-F238E27FC236}">
                <a16:creationId xmlns:a16="http://schemas.microsoft.com/office/drawing/2014/main" id="{B7DA6294-6A97-46B8-B8CA-DD77A89D2911}"/>
              </a:ext>
            </a:extLst>
          </p:cNvPr>
          <p:cNvPicPr>
            <a:picLocks noChangeAspect="1"/>
          </p:cNvPicPr>
          <p:nvPr/>
        </p:nvPicPr>
        <p:blipFill>
          <a:blip r:embed="rId5"/>
          <a:stretch>
            <a:fillRect/>
          </a:stretch>
        </p:blipFill>
        <p:spPr>
          <a:xfrm>
            <a:off x="762530" y="2391767"/>
            <a:ext cx="4829862" cy="3262205"/>
          </a:xfrm>
          <a:prstGeom prst="rect">
            <a:avLst/>
          </a:prstGeom>
          <a:ln w="12700">
            <a:miter lim="400000"/>
          </a:ln>
        </p:spPr>
      </p:pic>
    </p:spTree>
    <p:extLst>
      <p:ext uri="{BB962C8B-B14F-4D97-AF65-F5344CB8AC3E}">
        <p14:creationId xmlns:p14="http://schemas.microsoft.com/office/powerpoint/2010/main" val="26964388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184920"/>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line</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Implant-abutment connection</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34" name="Implant-abutment connection…">
            <a:extLst>
              <a:ext uri="{FF2B5EF4-FFF2-40B4-BE49-F238E27FC236}">
                <a16:creationId xmlns:a16="http://schemas.microsoft.com/office/drawing/2014/main" id="{B118D58F-7A0E-4A91-9FC9-4398707AEC83}"/>
              </a:ext>
            </a:extLst>
          </p:cNvPr>
          <p:cNvSpPr txBox="1"/>
          <p:nvPr/>
        </p:nvSpPr>
        <p:spPr>
          <a:xfrm>
            <a:off x="584199" y="1805905"/>
            <a:ext cx="5264210" cy="47448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defTabSz="457200">
              <a:lnSpc>
                <a:spcPts val="1600"/>
              </a:lnSpc>
              <a:spcBef>
                <a:spcPts val="1000"/>
              </a:spcBef>
              <a:buClrTx/>
              <a:defRPr sz="1400"/>
            </a:pPr>
            <a:r>
              <a:rPr dirty="0">
                <a:solidFill>
                  <a:schemeClr val="tx1">
                    <a:lumMod val="65000"/>
                    <a:lumOff val="35000"/>
                  </a:schemeClr>
                </a:solidFill>
                <a:latin typeface="Arial" panose="020B0604020202020204" pitchFamily="34" charset="0"/>
                <a:cs typeface="Arial" panose="020B0604020202020204" pitchFamily="34" charset="0"/>
              </a:rPr>
              <a:t>The implants have a unique interface providing three different options for abutment placement/indexing.</a:t>
            </a:r>
            <a:endParaRPr b="1" dirty="0">
              <a:solidFill>
                <a:schemeClr val="tx1">
                  <a:lumMod val="65000"/>
                  <a:lumOff val="35000"/>
                </a:schemeClr>
              </a:solidFill>
              <a:latin typeface="Arial" panose="020B0604020202020204" pitchFamily="34" charset="0"/>
              <a:cs typeface="Arial" panose="020B0604020202020204" pitchFamily="34" charset="0"/>
            </a:endParaRPr>
          </a:p>
          <a:p>
            <a:pPr defTabSz="457200">
              <a:lnSpc>
                <a:spcPts val="1600"/>
              </a:lnSpc>
              <a:spcBef>
                <a:spcPts val="600"/>
              </a:spcBef>
              <a:defRPr sz="1400" b="1"/>
            </a:pPr>
            <a:endParaRPr b="1"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endParaRPr b="1"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endParaRPr b="1"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400"/>
              </a:lnSpc>
              <a:spcBef>
                <a:spcPts val="600"/>
              </a:spcBef>
              <a:defRPr sz="1400" b="1"/>
            </a:pPr>
            <a:endParaRPr b="1"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br>
              <a:rPr dirty="0">
                <a:solidFill>
                  <a:schemeClr val="tx1">
                    <a:lumMod val="65000"/>
                    <a:lumOff val="35000"/>
                  </a:schemeClr>
                </a:solidFill>
                <a:latin typeface="Arial" panose="020B0604020202020204" pitchFamily="34" charset="0"/>
                <a:cs typeface="Arial" panose="020B0604020202020204" pitchFamily="34" charset="0"/>
              </a:rPr>
            </a:br>
            <a:r>
              <a:rPr dirty="0">
                <a:solidFill>
                  <a:schemeClr val="tx1">
                    <a:lumMod val="65000"/>
                    <a:lumOff val="35000"/>
                  </a:schemeClr>
                </a:solidFill>
                <a:latin typeface="Arial" panose="020B0604020202020204" pitchFamily="34" charset="0"/>
                <a:cs typeface="Arial" panose="020B0604020202020204" pitchFamily="34" charset="0"/>
              </a:rPr>
              <a:t>Abutment placement/indexing options</a:t>
            </a:r>
          </a:p>
          <a:p>
            <a:pPr algn="l" defTabSz="457200">
              <a:lnSpc>
                <a:spcPts val="1600"/>
              </a:lnSpc>
              <a:spcBef>
                <a:spcPts val="600"/>
              </a:spcBef>
              <a:defRPr sz="1400" b="1"/>
            </a:pPr>
            <a:r>
              <a:rPr dirty="0">
                <a:solidFill>
                  <a:schemeClr val="tx1">
                    <a:lumMod val="65000"/>
                    <a:lumOff val="35000"/>
                  </a:schemeClr>
                </a:solidFill>
                <a:latin typeface="Arial" panose="020B0604020202020204" pitchFamily="34" charset="0"/>
                <a:cs typeface="Arial" panose="020B0604020202020204" pitchFamily="34" charset="0"/>
              </a:rPr>
              <a:t>One-position-only </a:t>
            </a:r>
          </a:p>
          <a:p>
            <a:pPr algn="l" defTabSz="457200">
              <a:lnSpc>
                <a:spcPts val="1600"/>
              </a:lnSpc>
              <a:spcBef>
                <a:spcPts val="1000"/>
              </a:spcBef>
              <a:defRPr sz="1400"/>
            </a:pPr>
            <a:r>
              <a:rPr dirty="0">
                <a:solidFill>
                  <a:schemeClr val="tx1">
                    <a:lumMod val="65000"/>
                    <a:lumOff val="35000"/>
                  </a:schemeClr>
                </a:solidFill>
                <a:latin typeface="Arial" panose="020B0604020202020204" pitchFamily="34" charset="0"/>
                <a:cs typeface="Arial" panose="020B0604020202020204" pitchFamily="34" charset="0"/>
              </a:rPr>
              <a:t>Atlantis patient-specific, abutments will </a:t>
            </a:r>
            <a:br>
              <a:rPr dirty="0">
                <a:solidFill>
                  <a:schemeClr val="tx1">
                    <a:lumMod val="65000"/>
                    <a:lumOff val="35000"/>
                  </a:schemeClr>
                </a:solidFill>
                <a:latin typeface="Arial" panose="020B0604020202020204" pitchFamily="34" charset="0"/>
                <a:cs typeface="Arial" panose="020B0604020202020204" pitchFamily="34" charset="0"/>
              </a:rPr>
            </a:br>
            <a:r>
              <a:rPr dirty="0">
                <a:solidFill>
                  <a:schemeClr val="tx1">
                    <a:lumMod val="65000"/>
                    <a:lumOff val="35000"/>
                  </a:schemeClr>
                </a:solidFill>
                <a:latin typeface="Arial" panose="020B0604020202020204" pitchFamily="34" charset="0"/>
                <a:cs typeface="Arial" panose="020B0604020202020204" pitchFamily="34" charset="0"/>
              </a:rPr>
              <a:t>seat in one position only. </a:t>
            </a:r>
          </a:p>
          <a:p>
            <a:pPr algn="l" defTabSz="457200">
              <a:lnSpc>
                <a:spcPts val="1600"/>
              </a:lnSpc>
              <a:spcBef>
                <a:spcPts val="600"/>
              </a:spcBef>
              <a:defRPr sz="1400" b="1"/>
            </a:pPr>
            <a:br>
              <a:rPr dirty="0">
                <a:solidFill>
                  <a:schemeClr val="tx1">
                    <a:lumMod val="65000"/>
                    <a:lumOff val="35000"/>
                  </a:schemeClr>
                </a:solidFill>
                <a:latin typeface="Arial" panose="020B0604020202020204" pitchFamily="34" charset="0"/>
                <a:cs typeface="Arial" panose="020B0604020202020204" pitchFamily="34" charset="0"/>
              </a:rPr>
            </a:br>
            <a:r>
              <a:rPr dirty="0">
                <a:solidFill>
                  <a:schemeClr val="tx1">
                    <a:lumMod val="65000"/>
                    <a:lumOff val="35000"/>
                  </a:schemeClr>
                </a:solidFill>
                <a:latin typeface="Arial" panose="020B0604020202020204" pitchFamily="34" charset="0"/>
                <a:cs typeface="Arial" panose="020B0604020202020204" pitchFamily="34" charset="0"/>
              </a:rPr>
              <a:t>Six positions</a:t>
            </a:r>
          </a:p>
          <a:p>
            <a:pPr algn="l" defTabSz="457200">
              <a:lnSpc>
                <a:spcPts val="1600"/>
              </a:lnSpc>
              <a:spcBef>
                <a:spcPts val="1000"/>
              </a:spcBef>
              <a:defRPr sz="1400"/>
            </a:pPr>
            <a:r>
              <a:rPr dirty="0">
                <a:solidFill>
                  <a:schemeClr val="tx1">
                    <a:lumMod val="65000"/>
                    <a:lumOff val="35000"/>
                  </a:schemeClr>
                </a:solidFill>
                <a:latin typeface="Arial" panose="020B0604020202020204" pitchFamily="34" charset="0"/>
                <a:cs typeface="Arial" panose="020B0604020202020204" pitchFamily="34" charset="0"/>
              </a:rPr>
              <a:t>Indexed abutments will seat in six </a:t>
            </a:r>
            <a:br>
              <a:rPr dirty="0">
                <a:solidFill>
                  <a:schemeClr val="tx1">
                    <a:lumMod val="65000"/>
                    <a:lumOff val="35000"/>
                  </a:schemeClr>
                </a:solidFill>
                <a:latin typeface="Arial" panose="020B0604020202020204" pitchFamily="34" charset="0"/>
                <a:cs typeface="Arial" panose="020B0604020202020204" pitchFamily="34" charset="0"/>
              </a:rPr>
            </a:br>
            <a:r>
              <a:rPr dirty="0">
                <a:solidFill>
                  <a:schemeClr val="tx1">
                    <a:lumMod val="65000"/>
                    <a:lumOff val="35000"/>
                  </a:schemeClr>
                </a:solidFill>
                <a:latin typeface="Arial" panose="020B0604020202020204" pitchFamily="34" charset="0"/>
                <a:cs typeface="Arial" panose="020B0604020202020204" pitchFamily="34" charset="0"/>
              </a:rPr>
              <a:t>available positions.</a:t>
            </a:r>
          </a:p>
          <a:p>
            <a:pPr algn="l" defTabSz="457200">
              <a:lnSpc>
                <a:spcPts val="1600"/>
              </a:lnSpc>
              <a:spcBef>
                <a:spcPts val="600"/>
              </a:spcBef>
              <a:defRPr sz="1400" b="1"/>
            </a:pPr>
            <a:br>
              <a:rPr dirty="0">
                <a:solidFill>
                  <a:schemeClr val="tx1">
                    <a:lumMod val="65000"/>
                    <a:lumOff val="35000"/>
                  </a:schemeClr>
                </a:solidFill>
                <a:latin typeface="Arial" panose="020B0604020202020204" pitchFamily="34" charset="0"/>
                <a:cs typeface="Arial" panose="020B0604020202020204" pitchFamily="34" charset="0"/>
              </a:rPr>
            </a:br>
            <a:r>
              <a:rPr dirty="0">
                <a:solidFill>
                  <a:schemeClr val="tx1">
                    <a:lumMod val="65000"/>
                    <a:lumOff val="35000"/>
                  </a:schemeClr>
                </a:solidFill>
                <a:latin typeface="Arial" panose="020B0604020202020204" pitchFamily="34" charset="0"/>
                <a:cs typeface="Arial" panose="020B0604020202020204" pitchFamily="34" charset="0"/>
              </a:rPr>
              <a:t>Non-indexed</a:t>
            </a:r>
          </a:p>
          <a:p>
            <a:pPr algn="l" defTabSz="457200">
              <a:lnSpc>
                <a:spcPts val="1600"/>
              </a:lnSpc>
              <a:spcBef>
                <a:spcPts val="1000"/>
              </a:spcBef>
              <a:defRPr sz="1400"/>
            </a:pPr>
            <a:r>
              <a:rPr dirty="0">
                <a:solidFill>
                  <a:schemeClr val="tx1">
                    <a:lumMod val="65000"/>
                    <a:lumOff val="35000"/>
                  </a:schemeClr>
                </a:solidFill>
                <a:latin typeface="Arial" panose="020B0604020202020204" pitchFamily="34" charset="0"/>
                <a:cs typeface="Arial" panose="020B0604020202020204" pitchFamily="34" charset="0"/>
              </a:rPr>
              <a:t>Non-indexed abutments will be seated </a:t>
            </a:r>
            <a:br>
              <a:rPr dirty="0">
                <a:solidFill>
                  <a:schemeClr val="tx1">
                    <a:lumMod val="65000"/>
                    <a:lumOff val="35000"/>
                  </a:schemeClr>
                </a:solidFill>
                <a:latin typeface="Arial" panose="020B0604020202020204" pitchFamily="34" charset="0"/>
                <a:cs typeface="Arial" panose="020B0604020202020204" pitchFamily="34" charset="0"/>
              </a:rPr>
            </a:br>
            <a:r>
              <a:rPr dirty="0">
                <a:solidFill>
                  <a:schemeClr val="tx1">
                    <a:lumMod val="65000"/>
                    <a:lumOff val="35000"/>
                  </a:schemeClr>
                </a:solidFill>
                <a:latin typeface="Arial" panose="020B0604020202020204" pitchFamily="34" charset="0"/>
                <a:cs typeface="Arial" panose="020B0604020202020204" pitchFamily="34" charset="0"/>
              </a:rPr>
              <a:t>in any rotational position.</a:t>
            </a:r>
          </a:p>
        </p:txBody>
      </p:sp>
      <p:pic>
        <p:nvPicPr>
          <p:cNvPr id="35" name="Bild" descr="Bild">
            <a:extLst>
              <a:ext uri="{FF2B5EF4-FFF2-40B4-BE49-F238E27FC236}">
                <a16:creationId xmlns:a16="http://schemas.microsoft.com/office/drawing/2014/main" id="{98756AF3-6E68-4AD9-8D04-3E12A597B068}"/>
              </a:ext>
            </a:extLst>
          </p:cNvPr>
          <p:cNvPicPr>
            <a:picLocks noChangeAspect="1"/>
          </p:cNvPicPr>
          <p:nvPr/>
        </p:nvPicPr>
        <p:blipFill>
          <a:blip r:embed="rId2"/>
          <a:srcRect r="69573"/>
          <a:stretch>
            <a:fillRect/>
          </a:stretch>
        </p:blipFill>
        <p:spPr>
          <a:xfrm>
            <a:off x="3865343" y="3923520"/>
            <a:ext cx="1154763" cy="2627274"/>
          </a:xfrm>
          <a:prstGeom prst="rect">
            <a:avLst/>
          </a:prstGeom>
          <a:ln w="12700">
            <a:miter lim="400000"/>
          </a:ln>
        </p:spPr>
      </p:pic>
      <p:pic>
        <p:nvPicPr>
          <p:cNvPr id="36" name="Bild" descr="Bild">
            <a:extLst>
              <a:ext uri="{FF2B5EF4-FFF2-40B4-BE49-F238E27FC236}">
                <a16:creationId xmlns:a16="http://schemas.microsoft.com/office/drawing/2014/main" id="{4AFAEB3C-61A8-439A-BBFE-AD0C32438B9D}"/>
              </a:ext>
            </a:extLst>
          </p:cNvPr>
          <p:cNvPicPr>
            <a:picLocks noChangeAspect="1"/>
          </p:cNvPicPr>
          <p:nvPr/>
        </p:nvPicPr>
        <p:blipFill>
          <a:blip r:embed="rId3"/>
          <a:stretch>
            <a:fillRect/>
          </a:stretch>
        </p:blipFill>
        <p:spPr>
          <a:xfrm>
            <a:off x="1493890" y="2332859"/>
            <a:ext cx="1007425" cy="1007426"/>
          </a:xfrm>
          <a:prstGeom prst="rect">
            <a:avLst/>
          </a:prstGeom>
          <a:ln w="12700">
            <a:miter lim="400000"/>
          </a:ln>
        </p:spPr>
      </p:pic>
      <p:sp>
        <p:nvSpPr>
          <p:cNvPr id="37" name="Restorative solutions…">
            <a:extLst>
              <a:ext uri="{FF2B5EF4-FFF2-40B4-BE49-F238E27FC236}">
                <a16:creationId xmlns:a16="http://schemas.microsoft.com/office/drawing/2014/main" id="{9060C067-71BA-42ED-8699-70CCBF5EE0BA}"/>
              </a:ext>
            </a:extLst>
          </p:cNvPr>
          <p:cNvSpPr txBox="1"/>
          <p:nvPr/>
        </p:nvSpPr>
        <p:spPr>
          <a:xfrm>
            <a:off x="6603245" y="1876573"/>
            <a:ext cx="4844117" cy="17004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lnSpc>
                <a:spcPct val="90000"/>
              </a:lnSpc>
              <a:spcBef>
                <a:spcPts val="1000"/>
              </a:spcBef>
              <a:buClrTx/>
              <a:defRPr sz="2000"/>
            </a:pPr>
            <a:r>
              <a:rPr dirty="0">
                <a:solidFill>
                  <a:schemeClr val="tx1">
                    <a:lumMod val="65000"/>
                    <a:lumOff val="35000"/>
                  </a:schemeClr>
                </a:solidFill>
                <a:latin typeface="Arial" panose="020B0604020202020204" pitchFamily="34" charset="0"/>
                <a:cs typeface="Arial" panose="020B0604020202020204" pitchFamily="34" charset="0"/>
              </a:rPr>
              <a:t>Restorative solutions</a:t>
            </a:r>
          </a:p>
          <a:p>
            <a:pPr algn="l" defTabSz="457200">
              <a:lnSpc>
                <a:spcPts val="2100"/>
              </a:lnSpc>
              <a:buClrTx/>
              <a:defRPr sz="900">
                <a:solidFill>
                  <a:srgbClr val="6A6A69"/>
                </a:solidFill>
                <a:latin typeface="Gotham Light"/>
                <a:ea typeface="Gotham Light"/>
                <a:cs typeface="Gotham Light"/>
                <a:sym typeface="Gotham Light"/>
              </a:defRPr>
            </a:pPr>
            <a:endParaRPr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1000"/>
              </a:spcBef>
              <a:buClrTx/>
              <a:defRPr sz="1400"/>
            </a:pPr>
            <a:r>
              <a:rPr dirty="0">
                <a:solidFill>
                  <a:schemeClr val="tx1">
                    <a:lumMod val="65000"/>
                    <a:lumOff val="35000"/>
                  </a:schemeClr>
                </a:solidFill>
                <a:latin typeface="Arial" panose="020B0604020202020204" pitchFamily="34" charset="0"/>
                <a:cs typeface="Arial" panose="020B0604020202020204" pitchFamily="34" charset="0"/>
              </a:rPr>
              <a:t>The implants portfolio offers prefabricated and patient-specific abutments. Restorations include prosthetic options on implant and abutment levels. Various types of fixation possibilities e.g. screw-, cement-, friction- and attachment-retained restorations.</a:t>
            </a:r>
          </a:p>
        </p:txBody>
      </p:sp>
      <p:pic>
        <p:nvPicPr>
          <p:cNvPr id="38" name="Picture 37" descr="A picture containing indoor&#10;&#10;Description automatically generated">
            <a:extLst>
              <a:ext uri="{FF2B5EF4-FFF2-40B4-BE49-F238E27FC236}">
                <a16:creationId xmlns:a16="http://schemas.microsoft.com/office/drawing/2014/main" id="{F4C6E93F-D023-4828-8811-E29287AB2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6153" y="3577039"/>
            <a:ext cx="3355847" cy="1887904"/>
          </a:xfrm>
          <a:prstGeom prst="rect">
            <a:avLst/>
          </a:prstGeom>
        </p:spPr>
      </p:pic>
      <p:pic>
        <p:nvPicPr>
          <p:cNvPr id="39" name="Picture 38" descr="A picture containing indoor, dark&#10;&#10;Description automatically generated">
            <a:extLst>
              <a:ext uri="{FF2B5EF4-FFF2-40B4-BE49-F238E27FC236}">
                <a16:creationId xmlns:a16="http://schemas.microsoft.com/office/drawing/2014/main" id="{BB7BD10C-3C9B-4E79-A433-E8E820A243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0" y="4520991"/>
            <a:ext cx="4502317" cy="2533679"/>
          </a:xfrm>
          <a:prstGeom prst="rect">
            <a:avLst/>
          </a:prstGeom>
        </p:spPr>
      </p:pic>
    </p:spTree>
    <p:extLst>
      <p:ext uri="{BB962C8B-B14F-4D97-AF65-F5344CB8AC3E}">
        <p14:creationId xmlns:p14="http://schemas.microsoft.com/office/powerpoint/2010/main" val="2984364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Drills…"/>
          <p:cNvSpPr txBox="1"/>
          <p:nvPr/>
        </p:nvSpPr>
        <p:spPr>
          <a:xfrm>
            <a:off x="824255" y="1789321"/>
            <a:ext cx="5555998" cy="8156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buClrTx/>
              <a:defRPr sz="2000"/>
            </a:pPr>
            <a:r>
              <a:rPr sz="2000" dirty="0">
                <a:solidFill>
                  <a:schemeClr val="tx1">
                    <a:lumMod val="65000"/>
                    <a:lumOff val="35000"/>
                  </a:schemeClr>
                </a:solidFill>
                <a:latin typeface="Arial" panose="020B0604020202020204" pitchFamily="34" charset="0"/>
                <a:cs typeface="Arial" panose="020B0604020202020204" pitchFamily="34" charset="0"/>
              </a:rPr>
              <a:t>Drills</a:t>
            </a:r>
          </a:p>
          <a:p>
            <a:pPr algn="l" defTabSz="457200">
              <a:lnSpc>
                <a:spcPts val="1600"/>
              </a:lnSpc>
              <a:spcBef>
                <a:spcPts val="1000"/>
              </a:spcBef>
              <a:buClrTx/>
              <a:defRPr sz="1400"/>
            </a:pPr>
            <a:r>
              <a:rPr sz="1400" dirty="0">
                <a:solidFill>
                  <a:schemeClr val="tx1">
                    <a:lumMod val="65000"/>
                    <a:lumOff val="35000"/>
                  </a:schemeClr>
                </a:solidFill>
                <a:latin typeface="Arial" panose="020B0604020202020204" pitchFamily="34" charset="0"/>
                <a:cs typeface="Arial" panose="020B0604020202020204" pitchFamily="34" charset="0"/>
              </a:rPr>
              <a:t>The implant site is prepared in accordance with the drilling protocol to ensure simple and safe implant placement in all bone qualities</a:t>
            </a:r>
            <a:r>
              <a:rPr dirty="0"/>
              <a:t>.</a:t>
            </a:r>
            <a:endParaRPr sz="1100" dirty="0">
              <a:latin typeface="Gotham Medium"/>
              <a:ea typeface="Gotham Medium"/>
              <a:cs typeface="Gotham Medium"/>
              <a:sym typeface="Gotham Medium"/>
            </a:endParaRPr>
          </a:p>
        </p:txBody>
      </p:sp>
      <p:sp>
        <p:nvSpPr>
          <p:cNvPr id="363" name="Guide Drill…"/>
          <p:cNvSpPr txBox="1"/>
          <p:nvPr/>
        </p:nvSpPr>
        <p:spPr>
          <a:xfrm>
            <a:off x="1050286" y="3159633"/>
            <a:ext cx="3216516" cy="253063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oAutofit/>
          </a:bodyPr>
          <a:lstStyle/>
          <a:p>
            <a:pPr algn="l" defTabSz="457200">
              <a:lnSpc>
                <a:spcPts val="1600"/>
              </a:lnSpc>
              <a:spcBef>
                <a:spcPts val="600"/>
              </a:spcBef>
              <a:buClrTx/>
              <a:defRPr sz="1400" b="1"/>
            </a:pPr>
            <a:r>
              <a:rPr sz="1400" b="1" dirty="0">
                <a:solidFill>
                  <a:schemeClr val="tx1">
                    <a:lumMod val="65000"/>
                    <a:lumOff val="35000"/>
                  </a:schemeClr>
                </a:solidFill>
                <a:latin typeface="Arial" panose="020B0604020202020204" pitchFamily="34" charset="0"/>
                <a:cs typeface="Arial" panose="020B0604020202020204" pitchFamily="34" charset="0"/>
              </a:rPr>
              <a:t>Guide Drill</a:t>
            </a:r>
          </a:p>
          <a:p>
            <a:pPr marL="144000" indent="-144000" algn="l" defTabSz="457200">
              <a:lnSpc>
                <a:spcPts val="1600"/>
              </a:lnSpc>
              <a:spcBef>
                <a:spcPts val="400"/>
              </a:spcBef>
              <a:buFont typeface="Wingdings" pitchFamily="2" charset="2"/>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to mark a starting point</a:t>
            </a:r>
          </a:p>
          <a:p>
            <a:pPr algn="l" defTabSz="457200">
              <a:lnSpc>
                <a:spcPts val="2100"/>
              </a:lnSpc>
              <a:spcBef>
                <a:spcPts val="400"/>
              </a:spcBef>
              <a:buClrTx/>
              <a:tabLst>
                <a:tab pos="101600" algn="l"/>
              </a:tabLst>
              <a:defRPr sz="900">
                <a:solidFill>
                  <a:srgbClr val="6A6A69"/>
                </a:solidFill>
                <a:latin typeface="Gotham Light"/>
                <a:ea typeface="Gotham Light"/>
                <a:cs typeface="Gotham Light"/>
                <a:sym typeface="Gotham Light"/>
              </a:defRPr>
            </a:pPr>
            <a:endParaRPr sz="1400" dirty="0">
              <a:solidFill>
                <a:schemeClr val="tx1">
                  <a:lumMod val="65000"/>
                  <a:lumOff val="35000"/>
                </a:schemeClr>
              </a:solidFill>
              <a:latin typeface="Arial" panose="020B0604020202020204" pitchFamily="34" charset="0"/>
              <a:cs typeface="Arial" panose="020B0604020202020204" pitchFamily="34" charset="0"/>
            </a:endParaRPr>
          </a:p>
          <a:p>
            <a:pPr defTabSz="457200">
              <a:lnSpc>
                <a:spcPts val="1600"/>
              </a:lnSpc>
              <a:spcBef>
                <a:spcPts val="600"/>
              </a:spcBef>
              <a:defRPr sz="1400" b="1"/>
            </a:pPr>
            <a:r>
              <a:rPr sz="1400" b="1" dirty="0">
                <a:solidFill>
                  <a:schemeClr val="tx1">
                    <a:lumMod val="65000"/>
                    <a:lumOff val="35000"/>
                  </a:schemeClr>
                </a:solidFill>
                <a:latin typeface="Arial" panose="020B0604020202020204" pitchFamily="34" charset="0"/>
                <a:cs typeface="Arial" panose="020B0604020202020204" pitchFamily="34" charset="0"/>
              </a:rPr>
              <a:t>Precision Drill</a:t>
            </a:r>
            <a:r>
              <a:rPr lang="sv-SE" sz="1400" b="1" dirty="0">
                <a:solidFill>
                  <a:schemeClr val="tx1">
                    <a:lumMod val="65000"/>
                    <a:lumOff val="35000"/>
                  </a:schemeClr>
                </a:solidFill>
                <a:latin typeface="Arial" panose="020B0604020202020204" pitchFamily="34" charset="0"/>
                <a:cs typeface="Arial" panose="020B0604020202020204" pitchFamily="34" charset="0"/>
              </a:rPr>
              <a:t> </a:t>
            </a:r>
            <a:endParaRPr sz="1400" b="1" dirty="0">
              <a:solidFill>
                <a:schemeClr val="tx1">
                  <a:lumMod val="65000"/>
                  <a:lumOff val="35000"/>
                </a:schemeClr>
              </a:solidFill>
              <a:latin typeface="Arial" panose="020B0604020202020204" pitchFamily="34" charset="0"/>
              <a:cs typeface="Arial" panose="020B0604020202020204" pitchFamily="34" charset="0"/>
            </a:endParaRPr>
          </a:p>
          <a:p>
            <a:pPr marL="144000" indent="-144000" defTabSz="457200">
              <a:lnSpc>
                <a:spcPts val="1600"/>
              </a:lnSpc>
              <a:spcBef>
                <a:spcPts val="400"/>
              </a:spcBef>
              <a:buFont typeface="Wingdings" pitchFamily="2" charset="2"/>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to mark a starting point</a:t>
            </a:r>
          </a:p>
        </p:txBody>
      </p:sp>
      <p:pic>
        <p:nvPicPr>
          <p:cNvPr id="3" name="Bildobjekt 2">
            <a:extLst>
              <a:ext uri="{FF2B5EF4-FFF2-40B4-BE49-F238E27FC236}">
                <a16:creationId xmlns:a16="http://schemas.microsoft.com/office/drawing/2014/main" id="{4A177D40-C26D-A349-AA36-7E486AEE98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027" y="3159633"/>
            <a:ext cx="4768355" cy="538733"/>
          </a:xfrm>
          <a:prstGeom prst="rect">
            <a:avLst/>
          </a:prstGeom>
        </p:spPr>
      </p:pic>
      <p:pic>
        <p:nvPicPr>
          <p:cNvPr id="5" name="Bildobjekt 4">
            <a:extLst>
              <a:ext uri="{FF2B5EF4-FFF2-40B4-BE49-F238E27FC236}">
                <a16:creationId xmlns:a16="http://schemas.microsoft.com/office/drawing/2014/main" id="{4327EBAB-B0B6-9A4A-AAAE-70E82D976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3048" y="4132543"/>
            <a:ext cx="4872530" cy="538732"/>
          </a:xfrm>
          <a:prstGeom prst="rect">
            <a:avLst/>
          </a:prstGeom>
        </p:spPr>
      </p:pic>
      <p:sp>
        <p:nvSpPr>
          <p:cNvPr id="8" name="Title 1">
            <a:extLst>
              <a:ext uri="{FF2B5EF4-FFF2-40B4-BE49-F238E27FC236}">
                <a16:creationId xmlns:a16="http://schemas.microsoft.com/office/drawing/2014/main" id="{A79C0DF7-8440-494E-B28B-F7B48CCD8633}"/>
              </a:ext>
            </a:extLst>
          </p:cNvPr>
          <p:cNvSpPr txBox="1">
            <a:spLocks/>
          </p:cNvSpPr>
          <p:nvPr/>
        </p:nvSpPr>
        <p:spPr>
          <a:xfrm>
            <a:off x="342900" y="271115"/>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 name="Bild"/>
          <p:cNvPicPr>
            <a:picLocks noChangeAspect="1"/>
          </p:cNvPicPr>
          <p:nvPr/>
        </p:nvPicPr>
        <p:blipFill>
          <a:blip r:embed="rId3">
            <a:extLst>
              <a:ext uri="{28A0092B-C50C-407E-A947-70E740481C1C}">
                <a14:useLocalDpi xmlns:a14="http://schemas.microsoft.com/office/drawing/2010/main" val="0"/>
              </a:ext>
            </a:extLst>
          </a:blip>
          <a:srcRect/>
          <a:stretch/>
        </p:blipFill>
        <p:spPr>
          <a:xfrm>
            <a:off x="1317417" y="3709815"/>
            <a:ext cx="2343267" cy="3117381"/>
          </a:xfrm>
          <a:prstGeom prst="rect">
            <a:avLst/>
          </a:prstGeom>
          <a:ln w="12700">
            <a:miter lim="400000"/>
          </a:ln>
        </p:spPr>
      </p:pic>
      <p:sp>
        <p:nvSpPr>
          <p:cNvPr id="369" name="PrimeTaper Drills…"/>
          <p:cNvSpPr txBox="1"/>
          <p:nvPr/>
        </p:nvSpPr>
        <p:spPr>
          <a:xfrm>
            <a:off x="703053" y="1744716"/>
            <a:ext cx="4757420" cy="17533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l" defTabSz="457200">
              <a:lnSpc>
                <a:spcPts val="1600"/>
              </a:lnSpc>
              <a:spcBef>
                <a:spcPts val="600"/>
              </a:spcBef>
              <a:buClrTx/>
              <a:defRPr sz="1400" b="1"/>
            </a:pPr>
            <a:r>
              <a:rPr sz="1400" b="1" dirty="0" err="1">
                <a:solidFill>
                  <a:schemeClr val="tx1">
                    <a:lumMod val="65000"/>
                    <a:lumOff val="35000"/>
                  </a:schemeClr>
                </a:solidFill>
                <a:latin typeface="Arial" panose="020B0604020202020204" pitchFamily="34" charset="0"/>
                <a:cs typeface="Arial" panose="020B0604020202020204" pitchFamily="34" charset="0"/>
              </a:rPr>
              <a:t>PrimeTaper</a:t>
            </a:r>
            <a:r>
              <a:rPr sz="1400" b="1" dirty="0">
                <a:solidFill>
                  <a:schemeClr val="tx1">
                    <a:lumMod val="65000"/>
                    <a:lumOff val="35000"/>
                  </a:schemeClr>
                </a:solidFill>
                <a:latin typeface="Arial" panose="020B0604020202020204" pitchFamily="34" charset="0"/>
                <a:cs typeface="Arial" panose="020B0604020202020204" pitchFamily="34" charset="0"/>
              </a:rPr>
              <a:t> Drills </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For implant site preparation up to </a:t>
            </a:r>
            <a:br>
              <a:rPr sz="1400" dirty="0">
                <a:solidFill>
                  <a:schemeClr val="tx1">
                    <a:lumMod val="65000"/>
                    <a:lumOff val="35000"/>
                  </a:schemeClr>
                </a:solidFill>
                <a:latin typeface="Arial" panose="020B0604020202020204" pitchFamily="34" charset="0"/>
                <a:cs typeface="Arial" panose="020B0604020202020204" pitchFamily="34" charset="0"/>
              </a:rPr>
            </a:br>
            <a:r>
              <a:rPr sz="1400" dirty="0">
                <a:solidFill>
                  <a:schemeClr val="tx1">
                    <a:lumMod val="65000"/>
                    <a:lumOff val="35000"/>
                  </a:schemeClr>
                </a:solidFill>
                <a:latin typeface="Arial" panose="020B0604020202020204" pitchFamily="34" charset="0"/>
                <a:cs typeface="Arial" panose="020B0604020202020204" pitchFamily="34" charset="0"/>
              </a:rPr>
              <a:t>the planned implant diameter</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Depth marked</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Multiple use with option for single use</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Marked with the respective</a:t>
            </a:r>
            <a:r>
              <a:rPr lang="sv-SE" sz="1400" dirty="0">
                <a:solidFill>
                  <a:schemeClr val="tx1">
                    <a:lumMod val="65000"/>
                    <a:lumOff val="35000"/>
                  </a:schemeClr>
                </a:solidFill>
                <a:latin typeface="Arial" panose="020B0604020202020204" pitchFamily="34" charset="0"/>
                <a:cs typeface="Arial" panose="020B0604020202020204" pitchFamily="34" charset="0"/>
              </a:rPr>
              <a:t> </a:t>
            </a:r>
            <a:r>
              <a:rPr sz="1400" dirty="0">
                <a:solidFill>
                  <a:schemeClr val="tx1">
                    <a:lumMod val="65000"/>
                    <a:lumOff val="35000"/>
                  </a:schemeClr>
                </a:solidFill>
                <a:latin typeface="Arial" panose="020B0604020202020204" pitchFamily="34" charset="0"/>
                <a:cs typeface="Arial" panose="020B0604020202020204" pitchFamily="34" charset="0"/>
              </a:rPr>
              <a:t>diameters and numbers (1</a:t>
            </a:r>
            <a:r>
              <a:rPr lang="sv-SE" sz="1400" dirty="0">
                <a:solidFill>
                  <a:schemeClr val="tx1">
                    <a:lumMod val="65000"/>
                    <a:lumOff val="35000"/>
                  </a:schemeClr>
                </a:solidFill>
                <a:latin typeface="Arial" panose="020B0604020202020204" pitchFamily="34" charset="0"/>
                <a:cs typeface="Arial" panose="020B0604020202020204" pitchFamily="34" charset="0"/>
              </a:rPr>
              <a:t>–</a:t>
            </a:r>
            <a:r>
              <a:rPr sz="1400" dirty="0">
                <a:solidFill>
                  <a:schemeClr val="tx1">
                    <a:lumMod val="65000"/>
                    <a:lumOff val="35000"/>
                  </a:schemeClr>
                </a:solidFill>
                <a:latin typeface="Arial" panose="020B0604020202020204" pitchFamily="34" charset="0"/>
                <a:cs typeface="Arial" panose="020B0604020202020204" pitchFamily="34" charset="0"/>
              </a:rPr>
              <a:t>7)</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Available in two lengths:</a:t>
            </a:r>
          </a:p>
        </p:txBody>
      </p:sp>
      <p:pic>
        <p:nvPicPr>
          <p:cNvPr id="370" name="Bild" descr="Bild"/>
          <p:cNvPicPr>
            <a:picLocks noChangeAspect="1"/>
          </p:cNvPicPr>
          <p:nvPr/>
        </p:nvPicPr>
        <p:blipFill rotWithShape="1">
          <a:blip r:embed="rId4"/>
          <a:srcRect l="2588" t="5989" r="12186" b="6151"/>
          <a:stretch/>
        </p:blipFill>
        <p:spPr>
          <a:xfrm>
            <a:off x="5632701" y="1482768"/>
            <a:ext cx="6065813" cy="3196775"/>
          </a:xfrm>
          <a:prstGeom prst="rect">
            <a:avLst/>
          </a:prstGeom>
          <a:ln w="12700">
            <a:miter lim="400000"/>
          </a:ln>
        </p:spPr>
      </p:pic>
      <p:sp>
        <p:nvSpPr>
          <p:cNvPr id="371" name="Drill short…"/>
          <p:cNvSpPr txBox="1"/>
          <p:nvPr/>
        </p:nvSpPr>
        <p:spPr>
          <a:xfrm>
            <a:off x="703053" y="4679543"/>
            <a:ext cx="602729"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p>
            <a:pPr algn="l">
              <a:defRPr sz="1000"/>
            </a:pPr>
            <a:r>
              <a:rPr dirty="0">
                <a:solidFill>
                  <a:schemeClr val="tx1">
                    <a:lumMod val="65000"/>
                    <a:lumOff val="35000"/>
                  </a:schemeClr>
                </a:solidFill>
                <a:latin typeface="Arial" panose="020B0604020202020204" pitchFamily="34" charset="0"/>
                <a:cs typeface="Arial" panose="020B0604020202020204" pitchFamily="34" charset="0"/>
              </a:rPr>
              <a:t>Drill short</a:t>
            </a:r>
          </a:p>
          <a:p>
            <a:pPr algn="l">
              <a:defRPr sz="1000"/>
            </a:pPr>
            <a:r>
              <a:rPr dirty="0">
                <a:solidFill>
                  <a:schemeClr val="tx1">
                    <a:lumMod val="65000"/>
                    <a:lumOff val="35000"/>
                  </a:schemeClr>
                </a:solidFill>
                <a:latin typeface="Arial" panose="020B0604020202020204" pitchFamily="34" charset="0"/>
                <a:cs typeface="Arial" panose="020B0604020202020204" pitchFamily="34" charset="0"/>
              </a:rPr>
              <a:t>6.5</a:t>
            </a:r>
            <a:r>
              <a:rPr lang="sv-SE" dirty="0">
                <a:solidFill>
                  <a:schemeClr val="tx1">
                    <a:lumMod val="65000"/>
                    <a:lumOff val="35000"/>
                  </a:schemeClr>
                </a:solidFill>
                <a:latin typeface="Arial" panose="020B0604020202020204" pitchFamily="34" charset="0"/>
                <a:cs typeface="Arial" panose="020B0604020202020204" pitchFamily="34" charset="0"/>
              </a:rPr>
              <a:t>–</a:t>
            </a:r>
            <a:r>
              <a:rPr dirty="0">
                <a:solidFill>
                  <a:schemeClr val="tx1">
                    <a:lumMod val="65000"/>
                    <a:lumOff val="35000"/>
                  </a:schemeClr>
                </a:solidFill>
                <a:latin typeface="Arial" panose="020B0604020202020204" pitchFamily="34" charset="0"/>
                <a:cs typeface="Arial" panose="020B0604020202020204" pitchFamily="34" charset="0"/>
              </a:rPr>
              <a:t>13mm</a:t>
            </a:r>
          </a:p>
        </p:txBody>
      </p:sp>
      <p:sp>
        <p:nvSpPr>
          <p:cNvPr id="372" name="Drill long…"/>
          <p:cNvSpPr txBox="1"/>
          <p:nvPr/>
        </p:nvSpPr>
        <p:spPr>
          <a:xfrm>
            <a:off x="2336150" y="4210705"/>
            <a:ext cx="602729"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none" lIns="0" tIns="0" rIns="0" bIns="0">
            <a:spAutoFit/>
          </a:bodyPr>
          <a:lstStyle/>
          <a:p>
            <a:pPr algn="l">
              <a:defRPr sz="1000"/>
            </a:pPr>
            <a:r>
              <a:rPr dirty="0">
                <a:solidFill>
                  <a:schemeClr val="tx1">
                    <a:lumMod val="65000"/>
                    <a:lumOff val="35000"/>
                  </a:schemeClr>
                </a:solidFill>
                <a:latin typeface="Arial" panose="020B0604020202020204" pitchFamily="34" charset="0"/>
                <a:cs typeface="Arial" panose="020B0604020202020204" pitchFamily="34" charset="0"/>
              </a:rPr>
              <a:t>Drill long</a:t>
            </a:r>
          </a:p>
          <a:p>
            <a:pPr algn="l">
              <a:defRPr sz="1000"/>
            </a:pPr>
            <a:r>
              <a:rPr dirty="0">
                <a:solidFill>
                  <a:schemeClr val="tx1">
                    <a:lumMod val="65000"/>
                    <a:lumOff val="35000"/>
                  </a:schemeClr>
                </a:solidFill>
                <a:latin typeface="Arial" panose="020B0604020202020204" pitchFamily="34" charset="0"/>
                <a:cs typeface="Arial" panose="020B0604020202020204" pitchFamily="34" charset="0"/>
              </a:rPr>
              <a:t>6.5</a:t>
            </a:r>
            <a:r>
              <a:rPr lang="sv-SE" dirty="0">
                <a:solidFill>
                  <a:schemeClr val="tx1">
                    <a:lumMod val="65000"/>
                    <a:lumOff val="35000"/>
                  </a:schemeClr>
                </a:solidFill>
                <a:latin typeface="Arial" panose="020B0604020202020204" pitchFamily="34" charset="0"/>
                <a:cs typeface="Arial" panose="020B0604020202020204" pitchFamily="34" charset="0"/>
              </a:rPr>
              <a:t>–</a:t>
            </a:r>
            <a:r>
              <a:rPr dirty="0">
                <a:solidFill>
                  <a:schemeClr val="tx1">
                    <a:lumMod val="65000"/>
                    <a:lumOff val="35000"/>
                  </a:schemeClr>
                </a:solidFill>
                <a:latin typeface="Arial" panose="020B0604020202020204" pitchFamily="34" charset="0"/>
                <a:cs typeface="Arial" panose="020B0604020202020204" pitchFamily="34" charset="0"/>
              </a:rPr>
              <a:t>17mm</a:t>
            </a:r>
          </a:p>
        </p:txBody>
      </p:sp>
      <p:sp>
        <p:nvSpPr>
          <p:cNvPr id="374" name="PrimeTaper EV Ø4.2 x 11 mm"/>
          <p:cNvSpPr txBox="1"/>
          <p:nvPr/>
        </p:nvSpPr>
        <p:spPr>
          <a:xfrm>
            <a:off x="3004814" y="5281512"/>
            <a:ext cx="937720"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spAutoFit/>
          </a:bodyPr>
          <a:lstStyle>
            <a:lvl1pPr algn="l">
              <a:spcBef>
                <a:spcPts val="600"/>
              </a:spcBef>
              <a:defRPr sz="1000"/>
            </a:lvl1pPr>
          </a:lstStyle>
          <a:p>
            <a:r>
              <a:rPr dirty="0" err="1">
                <a:solidFill>
                  <a:schemeClr val="tx1">
                    <a:lumMod val="65000"/>
                    <a:lumOff val="35000"/>
                  </a:schemeClr>
                </a:solidFill>
                <a:latin typeface="Arial" panose="020B0604020202020204" pitchFamily="34" charset="0"/>
                <a:cs typeface="Arial" panose="020B0604020202020204" pitchFamily="34" charset="0"/>
              </a:rPr>
              <a:t>PrimeTaper</a:t>
            </a:r>
            <a:r>
              <a:rPr dirty="0">
                <a:solidFill>
                  <a:schemeClr val="tx1">
                    <a:lumMod val="65000"/>
                    <a:lumOff val="35000"/>
                  </a:schemeClr>
                </a:solidFill>
                <a:latin typeface="Arial" panose="020B0604020202020204" pitchFamily="34" charset="0"/>
                <a:cs typeface="Arial" panose="020B0604020202020204" pitchFamily="34" charset="0"/>
              </a:rPr>
              <a:t> EV Ø4.2 x 11mm</a:t>
            </a:r>
          </a:p>
        </p:txBody>
      </p:sp>
      <p:sp>
        <p:nvSpPr>
          <p:cNvPr id="10" name="Title 1">
            <a:extLst>
              <a:ext uri="{FF2B5EF4-FFF2-40B4-BE49-F238E27FC236}">
                <a16:creationId xmlns:a16="http://schemas.microsoft.com/office/drawing/2014/main" id="{CAE5CF1B-5960-4EDA-B0C2-0C5F75E506DD}"/>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1567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513B093-3DD4-4C1C-B5FE-0FA2778A7A5F}"/>
              </a:ext>
            </a:extLst>
          </p:cNvPr>
          <p:cNvSpPr>
            <a:spLocks noGrp="1"/>
          </p:cNvSpPr>
          <p:nvPr>
            <p:ph idx="1"/>
          </p:nvPr>
        </p:nvSpPr>
        <p:spPr>
          <a:xfrm>
            <a:off x="838200" y="1981199"/>
            <a:ext cx="10515600" cy="4195763"/>
          </a:xfrm>
        </p:spPr>
        <p:txBody>
          <a:bodyPr>
            <a:normAutofit/>
          </a:bodyPr>
          <a:lstStyle/>
          <a:p>
            <a:r>
              <a:rPr lang="sv-SE" sz="2000" dirty="0">
                <a:solidFill>
                  <a:schemeClr val="tx1">
                    <a:lumMod val="65000"/>
                    <a:lumOff val="35000"/>
                  </a:schemeClr>
                </a:solidFill>
                <a:latin typeface="Arial" panose="020B0604020202020204" pitchFamily="34" charset="0"/>
                <a:cs typeface="Arial" panose="020B0604020202020204" pitchFamily="34" charset="0"/>
              </a:rPr>
              <a:t>Design </a:t>
            </a:r>
            <a:r>
              <a:rPr lang="sv-SE" sz="2000" dirty="0" err="1">
                <a:solidFill>
                  <a:schemeClr val="tx1">
                    <a:lumMod val="65000"/>
                    <a:lumOff val="35000"/>
                  </a:schemeClr>
                </a:solidFill>
                <a:latin typeface="Arial" panose="020B0604020202020204" pitchFamily="34" charset="0"/>
                <a:cs typeface="Arial" panose="020B0604020202020204" pitchFamily="34" charset="0"/>
              </a:rPr>
              <a:t>philosophy</a:t>
            </a:r>
            <a:r>
              <a:rPr lang="sv-SE" sz="2000" dirty="0">
                <a:solidFill>
                  <a:schemeClr val="tx1">
                    <a:lumMod val="65000"/>
                    <a:lumOff val="35000"/>
                  </a:schemeClr>
                </a:solidFill>
                <a:latin typeface="Arial" panose="020B0604020202020204" pitchFamily="34" charset="0"/>
                <a:cs typeface="Arial" panose="020B0604020202020204" pitchFamily="34" charset="0"/>
              </a:rPr>
              <a:t> 				</a:t>
            </a:r>
            <a:r>
              <a:rPr lang="sv-SE" sz="2000" dirty="0" err="1">
                <a:solidFill>
                  <a:schemeClr val="tx1">
                    <a:lumMod val="65000"/>
                    <a:lumOff val="35000"/>
                  </a:schemeClr>
                </a:solidFill>
                <a:latin typeface="Arial" panose="020B0604020202020204" pitchFamily="34" charset="0"/>
                <a:cs typeface="Arial" panose="020B0604020202020204" pitchFamily="34" charset="0"/>
              </a:rPr>
              <a:t>Slide</a:t>
            </a:r>
            <a:r>
              <a:rPr lang="sv-SE" sz="2000" dirty="0">
                <a:solidFill>
                  <a:schemeClr val="tx1">
                    <a:lumMod val="65000"/>
                    <a:lumOff val="35000"/>
                  </a:schemeClr>
                </a:solidFill>
                <a:latin typeface="Arial" panose="020B0604020202020204" pitchFamily="34" charset="0"/>
                <a:cs typeface="Arial" panose="020B0604020202020204" pitchFamily="34" charset="0"/>
              </a:rPr>
              <a:t> 4</a:t>
            </a:r>
          </a:p>
          <a:p>
            <a:r>
              <a:rPr lang="sv-SE" sz="2000" dirty="0" err="1">
                <a:solidFill>
                  <a:schemeClr val="tx1">
                    <a:lumMod val="65000"/>
                    <a:lumOff val="35000"/>
                  </a:schemeClr>
                </a:solidFill>
                <a:latin typeface="Arial" panose="020B0604020202020204" pitchFamily="34" charset="0"/>
                <a:cs typeface="Arial" panose="020B0604020202020204" pitchFamily="34" charset="0"/>
              </a:rPr>
              <a:t>Implant</a:t>
            </a:r>
            <a:r>
              <a:rPr lang="sv-SE" sz="2000" dirty="0">
                <a:solidFill>
                  <a:schemeClr val="tx1">
                    <a:lumMod val="65000"/>
                    <a:lumOff val="35000"/>
                  </a:schemeClr>
                </a:solidFill>
                <a:latin typeface="Arial" panose="020B0604020202020204" pitchFamily="34" charset="0"/>
                <a:cs typeface="Arial" panose="020B0604020202020204" pitchFamily="34" charset="0"/>
              </a:rPr>
              <a:t> design				</a:t>
            </a:r>
            <a:r>
              <a:rPr lang="sv-SE" sz="2000" dirty="0" err="1">
                <a:solidFill>
                  <a:schemeClr val="tx1">
                    <a:lumMod val="65000"/>
                    <a:lumOff val="35000"/>
                  </a:schemeClr>
                </a:solidFill>
                <a:latin typeface="Arial" panose="020B0604020202020204" pitchFamily="34" charset="0"/>
                <a:cs typeface="Arial" panose="020B0604020202020204" pitchFamily="34" charset="0"/>
              </a:rPr>
              <a:t>Slide</a:t>
            </a:r>
            <a:r>
              <a:rPr lang="sv-SE" sz="2000" dirty="0">
                <a:solidFill>
                  <a:schemeClr val="tx1">
                    <a:lumMod val="65000"/>
                    <a:lumOff val="35000"/>
                  </a:schemeClr>
                </a:solidFill>
                <a:latin typeface="Arial" panose="020B0604020202020204" pitchFamily="34" charset="0"/>
                <a:cs typeface="Arial" panose="020B0604020202020204" pitchFamily="34" charset="0"/>
              </a:rPr>
              <a:t> 5</a:t>
            </a:r>
          </a:p>
          <a:p>
            <a:r>
              <a:rPr lang="sv-SE" sz="2000" dirty="0" err="1">
                <a:solidFill>
                  <a:schemeClr val="tx1">
                    <a:lumMod val="65000"/>
                    <a:lumOff val="35000"/>
                  </a:schemeClr>
                </a:solidFill>
                <a:latin typeface="Arial" panose="020B0604020202020204" pitchFamily="34" charset="0"/>
                <a:cs typeface="Arial" panose="020B0604020202020204" pitchFamily="34" charset="0"/>
              </a:rPr>
              <a:t>Implant</a:t>
            </a:r>
            <a:r>
              <a:rPr lang="sv-SE" sz="2000" dirty="0">
                <a:solidFill>
                  <a:schemeClr val="tx1">
                    <a:lumMod val="65000"/>
                    <a:lumOff val="35000"/>
                  </a:schemeClr>
                </a:solidFill>
                <a:latin typeface="Arial" panose="020B0604020202020204" pitchFamily="34" charset="0"/>
                <a:cs typeface="Arial" panose="020B0604020202020204" pitchFamily="34" charset="0"/>
              </a:rPr>
              <a:t> workflow				</a:t>
            </a:r>
            <a:r>
              <a:rPr lang="sv-SE" sz="2000" dirty="0" err="1">
                <a:solidFill>
                  <a:schemeClr val="tx1">
                    <a:lumMod val="65000"/>
                    <a:lumOff val="35000"/>
                  </a:schemeClr>
                </a:solidFill>
                <a:latin typeface="Arial" panose="020B0604020202020204" pitchFamily="34" charset="0"/>
                <a:cs typeface="Arial" panose="020B0604020202020204" pitchFamily="34" charset="0"/>
              </a:rPr>
              <a:t>Slide</a:t>
            </a:r>
            <a:r>
              <a:rPr lang="sv-SE" sz="2000" dirty="0">
                <a:solidFill>
                  <a:schemeClr val="tx1">
                    <a:lumMod val="65000"/>
                    <a:lumOff val="35000"/>
                  </a:schemeClr>
                </a:solidFill>
                <a:latin typeface="Arial" panose="020B0604020202020204" pitchFamily="34" charset="0"/>
                <a:cs typeface="Arial" panose="020B0604020202020204" pitchFamily="34" charset="0"/>
              </a:rPr>
              <a:t> 20</a:t>
            </a:r>
          </a:p>
          <a:p>
            <a:r>
              <a:rPr lang="sv-SE" sz="2000" dirty="0" err="1">
                <a:solidFill>
                  <a:schemeClr val="tx1">
                    <a:lumMod val="65000"/>
                    <a:lumOff val="35000"/>
                  </a:schemeClr>
                </a:solidFill>
                <a:latin typeface="Arial" panose="020B0604020202020204" pitchFamily="34" charset="0"/>
                <a:cs typeface="Arial" panose="020B0604020202020204" pitchFamily="34" charset="0"/>
              </a:rPr>
              <a:t>Implant</a:t>
            </a:r>
            <a:r>
              <a:rPr lang="sv-SE" sz="2000" dirty="0">
                <a:solidFill>
                  <a:schemeClr val="tx1">
                    <a:lumMod val="65000"/>
                    <a:lumOff val="35000"/>
                  </a:schemeClr>
                </a:solidFill>
                <a:latin typeface="Arial" panose="020B0604020202020204" pitchFamily="34" charset="0"/>
                <a:cs typeface="Arial" panose="020B0604020202020204" pitchFamily="34" charset="0"/>
              </a:rPr>
              <a:t> </a:t>
            </a:r>
            <a:r>
              <a:rPr lang="sv-SE" sz="2000" dirty="0" err="1">
                <a:solidFill>
                  <a:schemeClr val="tx1">
                    <a:lumMod val="65000"/>
                    <a:lumOff val="35000"/>
                  </a:schemeClr>
                </a:solidFill>
                <a:latin typeface="Arial" panose="020B0604020202020204" pitchFamily="34" charset="0"/>
                <a:cs typeface="Arial" panose="020B0604020202020204" pitchFamily="34" charset="0"/>
              </a:rPr>
              <a:t>line</a:t>
            </a:r>
            <a:r>
              <a:rPr lang="sv-SE" sz="2000" dirty="0">
                <a:solidFill>
                  <a:schemeClr val="tx1">
                    <a:lumMod val="65000"/>
                    <a:lumOff val="35000"/>
                  </a:schemeClr>
                </a:solidFill>
                <a:latin typeface="Arial" panose="020B0604020202020204" pitchFamily="34" charset="0"/>
                <a:cs typeface="Arial" panose="020B0604020202020204" pitchFamily="34" charset="0"/>
              </a:rPr>
              <a:t> and instruments			</a:t>
            </a:r>
            <a:r>
              <a:rPr lang="sv-SE" sz="2000" dirty="0" err="1">
                <a:solidFill>
                  <a:schemeClr val="tx1">
                    <a:lumMod val="65000"/>
                    <a:lumOff val="35000"/>
                  </a:schemeClr>
                </a:solidFill>
                <a:latin typeface="Arial" panose="020B0604020202020204" pitchFamily="34" charset="0"/>
                <a:cs typeface="Arial" panose="020B0604020202020204" pitchFamily="34" charset="0"/>
              </a:rPr>
              <a:t>Slide</a:t>
            </a:r>
            <a:r>
              <a:rPr lang="sv-SE" sz="2000" dirty="0">
                <a:solidFill>
                  <a:schemeClr val="tx1">
                    <a:lumMod val="65000"/>
                    <a:lumOff val="35000"/>
                  </a:schemeClr>
                </a:solidFill>
                <a:latin typeface="Arial" panose="020B0604020202020204" pitchFamily="34" charset="0"/>
                <a:cs typeface="Arial" panose="020B0604020202020204" pitchFamily="34" charset="0"/>
              </a:rPr>
              <a:t> 25</a:t>
            </a:r>
          </a:p>
          <a:p>
            <a:r>
              <a:rPr lang="en-US" sz="2000" dirty="0">
                <a:solidFill>
                  <a:schemeClr val="tx1">
                    <a:lumMod val="65000"/>
                    <a:lumOff val="35000"/>
                  </a:schemeClr>
                </a:solidFill>
                <a:latin typeface="Arial" panose="020B0604020202020204" pitchFamily="34" charset="0"/>
                <a:cs typeface="Arial" panose="020B0604020202020204" pitchFamily="34" charset="0"/>
              </a:rPr>
              <a:t>Drilling protocols and site preparation		Slide 40</a:t>
            </a:r>
          </a:p>
          <a:p>
            <a:r>
              <a:rPr lang="sv-SE" sz="2000" dirty="0" err="1">
                <a:solidFill>
                  <a:schemeClr val="tx1">
                    <a:lumMod val="65000"/>
                    <a:lumOff val="35000"/>
                  </a:schemeClr>
                </a:solidFill>
                <a:latin typeface="Arial" panose="020B0604020202020204" pitchFamily="34" charset="0"/>
                <a:cs typeface="Arial" panose="020B0604020202020204" pitchFamily="34" charset="0"/>
              </a:rPr>
              <a:t>Implant</a:t>
            </a:r>
            <a:r>
              <a:rPr lang="sv-SE" sz="2000" dirty="0">
                <a:solidFill>
                  <a:schemeClr val="tx1">
                    <a:lumMod val="65000"/>
                    <a:lumOff val="35000"/>
                  </a:schemeClr>
                </a:solidFill>
                <a:latin typeface="Arial" panose="020B0604020202020204" pitchFamily="34" charset="0"/>
                <a:cs typeface="Arial" panose="020B0604020202020204" pitchFamily="34" charset="0"/>
              </a:rPr>
              <a:t> installation				</a:t>
            </a:r>
            <a:r>
              <a:rPr lang="sv-SE" sz="2000" dirty="0" err="1">
                <a:solidFill>
                  <a:schemeClr val="tx1">
                    <a:lumMod val="65000"/>
                    <a:lumOff val="35000"/>
                  </a:schemeClr>
                </a:solidFill>
                <a:latin typeface="Arial" panose="020B0604020202020204" pitchFamily="34" charset="0"/>
                <a:cs typeface="Arial" panose="020B0604020202020204" pitchFamily="34" charset="0"/>
              </a:rPr>
              <a:t>Slide</a:t>
            </a:r>
            <a:r>
              <a:rPr lang="sv-SE" sz="2000" dirty="0">
                <a:solidFill>
                  <a:schemeClr val="tx1">
                    <a:lumMod val="65000"/>
                    <a:lumOff val="35000"/>
                  </a:schemeClr>
                </a:solidFill>
                <a:latin typeface="Arial" panose="020B0604020202020204" pitchFamily="34" charset="0"/>
                <a:cs typeface="Arial" panose="020B0604020202020204" pitchFamily="34" charset="0"/>
              </a:rPr>
              <a:t> 47</a:t>
            </a:r>
          </a:p>
          <a:p>
            <a:r>
              <a:rPr lang="sv-SE" sz="2000" dirty="0" err="1">
                <a:solidFill>
                  <a:schemeClr val="tx1">
                    <a:lumMod val="65000"/>
                    <a:lumOff val="35000"/>
                  </a:schemeClr>
                </a:solidFill>
                <a:latin typeface="Arial" panose="020B0604020202020204" pitchFamily="34" charset="0"/>
                <a:cs typeface="Arial" panose="020B0604020202020204" pitchFamily="34" charset="0"/>
              </a:rPr>
              <a:t>Guided</a:t>
            </a:r>
            <a:r>
              <a:rPr lang="sv-SE" sz="2000" dirty="0">
                <a:solidFill>
                  <a:schemeClr val="tx1">
                    <a:lumMod val="65000"/>
                    <a:lumOff val="35000"/>
                  </a:schemeClr>
                </a:solidFill>
                <a:latin typeface="Arial" panose="020B0604020202020204" pitchFamily="34" charset="0"/>
                <a:cs typeface="Arial" panose="020B0604020202020204" pitchFamily="34" charset="0"/>
              </a:rPr>
              <a:t> </a:t>
            </a:r>
            <a:r>
              <a:rPr lang="sv-SE" sz="2000" dirty="0" err="1">
                <a:solidFill>
                  <a:schemeClr val="tx1">
                    <a:lumMod val="65000"/>
                    <a:lumOff val="35000"/>
                  </a:schemeClr>
                </a:solidFill>
                <a:latin typeface="Arial" panose="020B0604020202020204" pitchFamily="34" charset="0"/>
                <a:cs typeface="Arial" panose="020B0604020202020204" pitchFamily="34" charset="0"/>
              </a:rPr>
              <a:t>surgery</a:t>
            </a:r>
            <a:r>
              <a:rPr lang="sv-SE" sz="2000" dirty="0">
                <a:solidFill>
                  <a:schemeClr val="tx1">
                    <a:lumMod val="65000"/>
                    <a:lumOff val="35000"/>
                  </a:schemeClr>
                </a:solidFill>
                <a:latin typeface="Arial" panose="020B0604020202020204" pitchFamily="34" charset="0"/>
                <a:cs typeface="Arial" panose="020B0604020202020204" pitchFamily="34" charset="0"/>
              </a:rPr>
              <a:t>				</a:t>
            </a:r>
            <a:r>
              <a:rPr lang="sv-SE" sz="2000" dirty="0" err="1">
                <a:solidFill>
                  <a:schemeClr val="tx1">
                    <a:lumMod val="65000"/>
                    <a:lumOff val="35000"/>
                  </a:schemeClr>
                </a:solidFill>
                <a:latin typeface="Arial" panose="020B0604020202020204" pitchFamily="34" charset="0"/>
                <a:cs typeface="Arial" panose="020B0604020202020204" pitchFamily="34" charset="0"/>
              </a:rPr>
              <a:t>Slide</a:t>
            </a:r>
            <a:r>
              <a:rPr lang="sv-SE" sz="2000" dirty="0">
                <a:solidFill>
                  <a:schemeClr val="tx1">
                    <a:lumMod val="65000"/>
                    <a:lumOff val="35000"/>
                  </a:schemeClr>
                </a:solidFill>
                <a:latin typeface="Arial" panose="020B0604020202020204" pitchFamily="34" charset="0"/>
                <a:cs typeface="Arial" panose="020B0604020202020204" pitchFamily="34" charset="0"/>
              </a:rPr>
              <a:t> 53</a:t>
            </a:r>
          </a:p>
          <a:p>
            <a:endParaRPr lang="sv-SE" sz="20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Title 1">
            <a:extLst>
              <a:ext uri="{FF2B5EF4-FFF2-40B4-BE49-F238E27FC236}">
                <a16:creationId xmlns:a16="http://schemas.microsoft.com/office/drawing/2014/main" id="{776AC7C8-DB8C-42BF-9B41-F35A07A36168}"/>
              </a:ext>
            </a:extLst>
          </p:cNvPr>
          <p:cNvSpPr txBox="1">
            <a:spLocks/>
          </p:cNvSpPr>
          <p:nvPr/>
        </p:nvSpPr>
        <p:spPr>
          <a:xfrm>
            <a:off x="342900" y="246063"/>
            <a:ext cx="9144000" cy="14303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a:solidFill>
                  <a:schemeClr val="tx1">
                    <a:lumMod val="65000"/>
                    <a:lumOff val="35000"/>
                  </a:schemeClr>
                </a:solidFill>
                <a:latin typeface="Arial" panose="020B0604020202020204" pitchFamily="34" charset="0"/>
                <a:cs typeface="Arial" panose="020B0604020202020204" pitchFamily="34" charset="0"/>
              </a:rPr>
              <a:t>DS </a:t>
            </a:r>
            <a:r>
              <a:rPr lang="sv-SE" err="1">
                <a:solidFill>
                  <a:schemeClr val="tx1">
                    <a:lumMod val="65000"/>
                    <a:lumOff val="35000"/>
                  </a:schemeClr>
                </a:solidFill>
                <a:latin typeface="Arial" panose="020B0604020202020204" pitchFamily="34" charset="0"/>
                <a:cs typeface="Arial" panose="020B0604020202020204" pitchFamily="34" charset="0"/>
              </a:rPr>
              <a:t>PrimeTaper</a:t>
            </a:r>
            <a:br>
              <a:rPr lang="sv-SE" sz="48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Table of Contents</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11439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 name="PrimeTaper Taps…"/>
          <p:cNvSpPr txBox="1"/>
          <p:nvPr/>
        </p:nvSpPr>
        <p:spPr>
          <a:xfrm>
            <a:off x="873442" y="1889875"/>
            <a:ext cx="3314767" cy="10177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defTabSz="457200">
              <a:lnSpc>
                <a:spcPts val="1600"/>
              </a:lnSpc>
              <a:spcBef>
                <a:spcPts val="600"/>
              </a:spcBef>
              <a:defRPr sz="1400" b="1"/>
            </a:pPr>
            <a:r>
              <a:rPr sz="1400" b="1" dirty="0" err="1">
                <a:solidFill>
                  <a:schemeClr val="tx1">
                    <a:lumMod val="65000"/>
                    <a:lumOff val="35000"/>
                  </a:schemeClr>
                </a:solidFill>
                <a:latin typeface="Arial" panose="020B0604020202020204" pitchFamily="34" charset="0"/>
                <a:cs typeface="Arial" panose="020B0604020202020204" pitchFamily="34" charset="0"/>
              </a:rPr>
              <a:t>PrimeTaper</a:t>
            </a:r>
            <a:r>
              <a:rPr sz="1400" b="1" dirty="0">
                <a:solidFill>
                  <a:schemeClr val="tx1">
                    <a:lumMod val="65000"/>
                    <a:lumOff val="35000"/>
                  </a:schemeClr>
                </a:solidFill>
                <a:latin typeface="Arial" panose="020B0604020202020204" pitchFamily="34" charset="0"/>
                <a:cs typeface="Arial" panose="020B0604020202020204" pitchFamily="34" charset="0"/>
              </a:rPr>
              <a:t> Taps</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For very dense bone preparation</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Depth marked 6.5mm</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Multiple use with option for single use </a:t>
            </a:r>
          </a:p>
        </p:txBody>
      </p:sp>
      <p:pic>
        <p:nvPicPr>
          <p:cNvPr id="381" name="Bild" descr="Bild"/>
          <p:cNvPicPr>
            <a:picLocks noChangeAspect="1"/>
          </p:cNvPicPr>
          <p:nvPr/>
        </p:nvPicPr>
        <p:blipFill>
          <a:blip r:embed="rId2"/>
          <a:stretch>
            <a:fillRect/>
          </a:stretch>
        </p:blipFill>
        <p:spPr>
          <a:xfrm>
            <a:off x="1352582" y="3311566"/>
            <a:ext cx="1524002" cy="3199002"/>
          </a:xfrm>
          <a:prstGeom prst="rect">
            <a:avLst/>
          </a:prstGeom>
          <a:ln w="12700">
            <a:miter lim="400000"/>
          </a:ln>
        </p:spPr>
      </p:pic>
      <p:pic>
        <p:nvPicPr>
          <p:cNvPr id="382" name="Bild" descr="Bild"/>
          <p:cNvPicPr>
            <a:picLocks noChangeAspect="1"/>
          </p:cNvPicPr>
          <p:nvPr/>
        </p:nvPicPr>
        <p:blipFill>
          <a:blip r:embed="rId3"/>
          <a:stretch>
            <a:fillRect/>
          </a:stretch>
        </p:blipFill>
        <p:spPr>
          <a:xfrm>
            <a:off x="5271890" y="1850643"/>
            <a:ext cx="6223001" cy="3156713"/>
          </a:xfrm>
          <a:prstGeom prst="rect">
            <a:avLst/>
          </a:prstGeom>
          <a:ln w="12700">
            <a:miter lim="400000"/>
          </a:ln>
        </p:spPr>
      </p:pic>
      <p:sp>
        <p:nvSpPr>
          <p:cNvPr id="7" name="Drill long…">
            <a:extLst>
              <a:ext uri="{FF2B5EF4-FFF2-40B4-BE49-F238E27FC236}">
                <a16:creationId xmlns:a16="http://schemas.microsoft.com/office/drawing/2014/main" id="{639ACCF0-CA52-8B4B-8D23-B81E74FF1C45}"/>
              </a:ext>
            </a:extLst>
          </p:cNvPr>
          <p:cNvSpPr txBox="1"/>
          <p:nvPr/>
        </p:nvSpPr>
        <p:spPr>
          <a:xfrm>
            <a:off x="2230789" y="5591313"/>
            <a:ext cx="600075" cy="169277"/>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defRPr sz="1000"/>
            </a:pPr>
            <a:r>
              <a:rPr sz="1100" dirty="0">
                <a:solidFill>
                  <a:schemeClr val="tx1">
                    <a:lumMod val="65000"/>
                    <a:lumOff val="35000"/>
                  </a:schemeClr>
                </a:solidFill>
                <a:latin typeface="Arial" panose="020B0604020202020204" pitchFamily="34" charset="0"/>
                <a:cs typeface="Arial" panose="020B0604020202020204" pitchFamily="34" charset="0"/>
              </a:rPr>
              <a:t>6.5mm</a:t>
            </a:r>
          </a:p>
        </p:txBody>
      </p:sp>
      <p:sp>
        <p:nvSpPr>
          <p:cNvPr id="8" name="Title 1">
            <a:extLst>
              <a:ext uri="{FF2B5EF4-FFF2-40B4-BE49-F238E27FC236}">
                <a16:creationId xmlns:a16="http://schemas.microsoft.com/office/drawing/2014/main" id="{CA64AFA6-9479-4DD4-99BF-21E721ADA9FB}"/>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 name="Bild" descr="Bild"/>
          <p:cNvPicPr>
            <a:picLocks noChangeAspect="1"/>
          </p:cNvPicPr>
          <p:nvPr/>
        </p:nvPicPr>
        <p:blipFill>
          <a:blip r:embed="rId3"/>
          <a:stretch>
            <a:fillRect/>
          </a:stretch>
        </p:blipFill>
        <p:spPr>
          <a:xfrm>
            <a:off x="5370465" y="2106635"/>
            <a:ext cx="6223000" cy="3337567"/>
          </a:xfrm>
          <a:prstGeom prst="rect">
            <a:avLst/>
          </a:prstGeom>
          <a:ln w="12700">
            <a:miter lim="400000"/>
          </a:ln>
        </p:spPr>
      </p:pic>
      <p:sp>
        <p:nvSpPr>
          <p:cNvPr id="386" name="Intermediate drills…"/>
          <p:cNvSpPr txBox="1"/>
          <p:nvPr/>
        </p:nvSpPr>
        <p:spPr>
          <a:xfrm>
            <a:off x="946933" y="2106635"/>
            <a:ext cx="3120726" cy="17533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defTabSz="457200">
              <a:lnSpc>
                <a:spcPts val="1600"/>
              </a:lnSpc>
              <a:spcBef>
                <a:spcPts val="600"/>
              </a:spcBef>
              <a:buClrTx/>
              <a:defRPr sz="1400" b="1"/>
            </a:pPr>
            <a:r>
              <a:rPr sz="1400" b="1" dirty="0">
                <a:solidFill>
                  <a:schemeClr val="tx1">
                    <a:lumMod val="65000"/>
                    <a:lumOff val="35000"/>
                  </a:schemeClr>
                </a:solidFill>
                <a:latin typeface="Arial" panose="020B0604020202020204" pitchFamily="34" charset="0"/>
                <a:cs typeface="Arial" panose="020B0604020202020204" pitchFamily="34" charset="0"/>
              </a:rPr>
              <a:t>Intermediate drills</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Intermediate drills for fine-tuning </a:t>
            </a:r>
            <a:br>
              <a:rPr sz="1400" dirty="0">
                <a:solidFill>
                  <a:schemeClr val="tx1">
                    <a:lumMod val="65000"/>
                    <a:lumOff val="35000"/>
                  </a:schemeClr>
                </a:solidFill>
                <a:latin typeface="Arial" panose="020B0604020202020204" pitchFamily="34" charset="0"/>
                <a:cs typeface="Arial" panose="020B0604020202020204" pitchFamily="34" charset="0"/>
              </a:rPr>
            </a:br>
            <a:r>
              <a:rPr sz="1400" dirty="0">
                <a:solidFill>
                  <a:schemeClr val="tx1">
                    <a:lumMod val="65000"/>
                    <a:lumOff val="35000"/>
                  </a:schemeClr>
                </a:solidFill>
                <a:latin typeface="Arial" panose="020B0604020202020204" pitchFamily="34" charset="0"/>
                <a:cs typeface="Arial" panose="020B0604020202020204" pitchFamily="34" charset="0"/>
              </a:rPr>
              <a:t>the diameter of the osteotomy</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Depth marked</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Multiple use with option for single use</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Marked with the respective diameters</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Available in two lengths</a:t>
            </a:r>
          </a:p>
        </p:txBody>
      </p:sp>
      <p:sp>
        <p:nvSpPr>
          <p:cNvPr id="7" name="Title 1">
            <a:extLst>
              <a:ext uri="{FF2B5EF4-FFF2-40B4-BE49-F238E27FC236}">
                <a16:creationId xmlns:a16="http://schemas.microsoft.com/office/drawing/2014/main" id="{365C2574-4091-4149-BB20-C33F1A406235}"/>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PrimeTaper Direction indicator…"/>
          <p:cNvSpPr txBox="1"/>
          <p:nvPr/>
        </p:nvSpPr>
        <p:spPr>
          <a:xfrm>
            <a:off x="1122296" y="1765820"/>
            <a:ext cx="5023654" cy="11603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defTabSz="457200">
              <a:lnSpc>
                <a:spcPts val="1600"/>
              </a:lnSpc>
              <a:spcBef>
                <a:spcPts val="600"/>
              </a:spcBef>
              <a:buClrTx/>
              <a:defRPr sz="1400" b="1"/>
            </a:pPr>
            <a:r>
              <a:rPr sz="1400" b="1" dirty="0" err="1">
                <a:solidFill>
                  <a:schemeClr val="tx1">
                    <a:lumMod val="65000"/>
                    <a:lumOff val="35000"/>
                  </a:schemeClr>
                </a:solidFill>
                <a:latin typeface="Arial" panose="020B0604020202020204" pitchFamily="34" charset="0"/>
                <a:cs typeface="Arial" panose="020B0604020202020204" pitchFamily="34" charset="0"/>
              </a:rPr>
              <a:t>PrimeTaper</a:t>
            </a:r>
            <a:r>
              <a:rPr sz="1400" b="1" dirty="0">
                <a:solidFill>
                  <a:schemeClr val="tx1">
                    <a:lumMod val="65000"/>
                    <a:lumOff val="35000"/>
                  </a:schemeClr>
                </a:solidFill>
                <a:latin typeface="Arial" panose="020B0604020202020204" pitchFamily="34" charset="0"/>
                <a:cs typeface="Arial" panose="020B0604020202020204" pitchFamily="34" charset="0"/>
              </a:rPr>
              <a:t> Direction indicator </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after drill  1  and drill  3 </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for visualizing the position and direction of </a:t>
            </a:r>
            <a:br>
              <a:rPr sz="1400" dirty="0">
                <a:solidFill>
                  <a:schemeClr val="tx1">
                    <a:lumMod val="65000"/>
                    <a:lumOff val="35000"/>
                  </a:schemeClr>
                </a:solidFill>
                <a:latin typeface="Arial" panose="020B0604020202020204" pitchFamily="34" charset="0"/>
                <a:cs typeface="Arial" panose="020B0604020202020204" pitchFamily="34" charset="0"/>
              </a:rPr>
            </a:br>
            <a:r>
              <a:rPr sz="1400" dirty="0">
                <a:solidFill>
                  <a:schemeClr val="tx1">
                    <a:lumMod val="65000"/>
                    <a:lumOff val="35000"/>
                  </a:schemeClr>
                </a:solidFill>
                <a:latin typeface="Arial" panose="020B0604020202020204" pitchFamily="34" charset="0"/>
                <a:cs typeface="Arial" panose="020B0604020202020204" pitchFamily="34" charset="0"/>
              </a:rPr>
              <a:t>the prepared osteotomy and for measuring the space between osteotomies.</a:t>
            </a:r>
          </a:p>
        </p:txBody>
      </p:sp>
      <p:pic>
        <p:nvPicPr>
          <p:cNvPr id="3" name="Bildobjekt 2" descr="En bild som visar text&#10;&#10;Automatiskt genererad beskrivning">
            <a:extLst>
              <a:ext uri="{FF2B5EF4-FFF2-40B4-BE49-F238E27FC236}">
                <a16:creationId xmlns:a16="http://schemas.microsoft.com/office/drawing/2014/main" id="{CDE033CE-728B-6F43-88AA-C9541A06D538}"/>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909421" y="3465990"/>
            <a:ext cx="3788920" cy="2080856"/>
          </a:xfrm>
          <a:prstGeom prst="rect">
            <a:avLst/>
          </a:prstGeom>
        </p:spPr>
      </p:pic>
      <p:pic>
        <p:nvPicPr>
          <p:cNvPr id="394" name="Bild" descr="Bild"/>
          <p:cNvPicPr>
            <a:picLocks noChangeAspect="1"/>
          </p:cNvPicPr>
          <p:nvPr/>
        </p:nvPicPr>
        <p:blipFill>
          <a:blip r:embed="rId3"/>
          <a:stretch>
            <a:fillRect/>
          </a:stretch>
        </p:blipFill>
        <p:spPr>
          <a:xfrm>
            <a:off x="7377759" y="1525769"/>
            <a:ext cx="3541006" cy="1757364"/>
          </a:xfrm>
          <a:prstGeom prst="rect">
            <a:avLst/>
          </a:prstGeom>
          <a:ln w="12700">
            <a:miter lim="400000"/>
          </a:ln>
        </p:spPr>
      </p:pic>
      <p:sp>
        <p:nvSpPr>
          <p:cNvPr id="395" name="Implant Depth Gauge…"/>
          <p:cNvSpPr txBox="1"/>
          <p:nvPr/>
        </p:nvSpPr>
        <p:spPr>
          <a:xfrm>
            <a:off x="1119831" y="3661594"/>
            <a:ext cx="3954288" cy="12885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defTabSz="457200">
              <a:lnSpc>
                <a:spcPts val="1600"/>
              </a:lnSpc>
              <a:spcBef>
                <a:spcPts val="600"/>
              </a:spcBef>
              <a:defRPr sz="1400" b="1"/>
            </a:pPr>
            <a:r>
              <a:rPr sz="1400" b="1" dirty="0">
                <a:solidFill>
                  <a:schemeClr val="tx1">
                    <a:lumMod val="65000"/>
                    <a:lumOff val="35000"/>
                  </a:schemeClr>
                </a:solidFill>
                <a:latin typeface="Arial" panose="020B0604020202020204" pitchFamily="34" charset="0"/>
                <a:cs typeface="Arial" panose="020B0604020202020204" pitchFamily="34" charset="0"/>
              </a:rPr>
              <a:t>Implant Depth Gauge</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for measuring the depth of the implant site</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Markings correspond to the implant lengths</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The other end of the gauge can be used as a</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measuring probe.</a:t>
            </a:r>
          </a:p>
        </p:txBody>
      </p:sp>
      <p:sp>
        <p:nvSpPr>
          <p:cNvPr id="398" name="Instrument Extender…"/>
          <p:cNvSpPr txBox="1"/>
          <p:nvPr/>
        </p:nvSpPr>
        <p:spPr>
          <a:xfrm>
            <a:off x="1119831" y="5537441"/>
            <a:ext cx="4540987" cy="74687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defTabSz="457200">
              <a:lnSpc>
                <a:spcPts val="1600"/>
              </a:lnSpc>
              <a:spcBef>
                <a:spcPts val="600"/>
              </a:spcBef>
              <a:buClrTx/>
              <a:defRPr sz="1400" b="1"/>
            </a:pPr>
            <a:r>
              <a:rPr sz="1400" b="1" dirty="0">
                <a:solidFill>
                  <a:schemeClr val="tx1">
                    <a:lumMod val="65000"/>
                    <a:lumOff val="35000"/>
                  </a:schemeClr>
                </a:solidFill>
                <a:latin typeface="Arial" panose="020B0604020202020204" pitchFamily="34" charset="0"/>
                <a:cs typeface="Arial" panose="020B0604020202020204" pitchFamily="34" charset="0"/>
              </a:rPr>
              <a:t>Instrument Extender </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for extending the length of a drill or implant driver </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Ensure sufficient irrigation when using the extender</a:t>
            </a:r>
          </a:p>
        </p:txBody>
      </p:sp>
      <p:pic>
        <p:nvPicPr>
          <p:cNvPr id="399" name="Bild" descr="Bild"/>
          <p:cNvPicPr>
            <a:picLocks noChangeAspect="1"/>
          </p:cNvPicPr>
          <p:nvPr/>
        </p:nvPicPr>
        <p:blipFill>
          <a:blip r:embed="rId4"/>
          <a:stretch>
            <a:fillRect/>
          </a:stretch>
        </p:blipFill>
        <p:spPr>
          <a:xfrm>
            <a:off x="7221932" y="5612821"/>
            <a:ext cx="3541006" cy="961745"/>
          </a:xfrm>
          <a:prstGeom prst="rect">
            <a:avLst/>
          </a:prstGeom>
          <a:ln w="12700">
            <a:miter lim="400000"/>
          </a:ln>
        </p:spPr>
      </p:pic>
      <p:sp>
        <p:nvSpPr>
          <p:cNvPr id="400" name="Cirkel"/>
          <p:cNvSpPr/>
          <p:nvPr/>
        </p:nvSpPr>
        <p:spPr>
          <a:xfrm>
            <a:off x="2443982" y="2012832"/>
            <a:ext cx="218928" cy="218927"/>
          </a:xfrm>
          <a:prstGeom prst="ellipse">
            <a:avLst/>
          </a:prstGeom>
          <a:ln w="6350">
            <a:solidFill>
              <a:schemeClr val="accent3"/>
            </a:solidFill>
            <a:miter lim="400000"/>
          </a:ln>
        </p:spPr>
        <p:txBody>
          <a:bodyPr lIns="72000" tIns="72000" rIns="72000" bIns="72000" anchor="ctr"/>
          <a:lstStyle/>
          <a:p>
            <a:pPr algn="l">
              <a:defRPr sz="1800">
                <a:solidFill>
                  <a:srgbClr val="000000"/>
                </a:solidFill>
              </a:defRPr>
            </a:pPr>
            <a:endParaRPr/>
          </a:p>
        </p:txBody>
      </p:sp>
      <p:sp>
        <p:nvSpPr>
          <p:cNvPr id="401" name="Cirkel"/>
          <p:cNvSpPr/>
          <p:nvPr/>
        </p:nvSpPr>
        <p:spPr>
          <a:xfrm>
            <a:off x="3361464" y="2025358"/>
            <a:ext cx="218927" cy="218927"/>
          </a:xfrm>
          <a:prstGeom prst="ellipse">
            <a:avLst/>
          </a:prstGeom>
          <a:ln w="6350">
            <a:solidFill>
              <a:schemeClr val="accent3"/>
            </a:solidFill>
            <a:miter lim="400000"/>
          </a:ln>
        </p:spPr>
        <p:txBody>
          <a:bodyPr lIns="72000" tIns="72000" rIns="72000" bIns="72000" anchor="ctr"/>
          <a:lstStyle/>
          <a:p>
            <a:pPr algn="l">
              <a:defRPr sz="1800">
                <a:solidFill>
                  <a:srgbClr val="000000"/>
                </a:solidFill>
              </a:defRPr>
            </a:pPr>
            <a:endParaRPr/>
          </a:p>
        </p:txBody>
      </p:sp>
      <p:sp>
        <p:nvSpPr>
          <p:cNvPr id="18" name="Note: The 6.5 mm marking is not indicated on the shaft.">
            <a:extLst>
              <a:ext uri="{FF2B5EF4-FFF2-40B4-BE49-F238E27FC236}">
                <a16:creationId xmlns:a16="http://schemas.microsoft.com/office/drawing/2014/main" id="{B517D32E-A243-D043-BA5B-CCB340475671}"/>
              </a:ext>
            </a:extLst>
          </p:cNvPr>
          <p:cNvSpPr txBox="1"/>
          <p:nvPr/>
        </p:nvSpPr>
        <p:spPr>
          <a:xfrm>
            <a:off x="8146048" y="4827041"/>
            <a:ext cx="374694" cy="1077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700" dirty="0">
                <a:solidFill>
                  <a:schemeClr val="tx1">
                    <a:lumMod val="65000"/>
                    <a:lumOff val="35000"/>
                  </a:schemeClr>
                </a:solidFill>
                <a:latin typeface="Arial" panose="020B0604020202020204" pitchFamily="34" charset="0"/>
                <a:cs typeface="Arial" panose="020B0604020202020204" pitchFamily="34" charset="0"/>
              </a:rPr>
              <a:t>6.5mm</a:t>
            </a:r>
          </a:p>
        </p:txBody>
      </p:sp>
      <p:cxnSp>
        <p:nvCxnSpPr>
          <p:cNvPr id="19" name="Rak 18">
            <a:extLst>
              <a:ext uri="{FF2B5EF4-FFF2-40B4-BE49-F238E27FC236}">
                <a16:creationId xmlns:a16="http://schemas.microsoft.com/office/drawing/2014/main" id="{EA684D63-DCC2-DE4C-8116-F6A85A7162AD}"/>
              </a:ext>
            </a:extLst>
          </p:cNvPr>
          <p:cNvCxnSpPr>
            <a:cxnSpLocks/>
          </p:cNvCxnSpPr>
          <p:nvPr/>
        </p:nvCxnSpPr>
        <p:spPr>
          <a:xfrm>
            <a:off x="8020058" y="4887664"/>
            <a:ext cx="101919" cy="0"/>
          </a:xfrm>
          <a:prstGeom prst="line">
            <a:avLst/>
          </a:prstGeom>
          <a:noFill/>
          <a:ln w="762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28" name="Note: The 6.5 mm marking is not indicated on the shaft.">
            <a:extLst>
              <a:ext uri="{FF2B5EF4-FFF2-40B4-BE49-F238E27FC236}">
                <a16:creationId xmlns:a16="http://schemas.microsoft.com/office/drawing/2014/main" id="{204AB1D1-6B76-DE41-90F8-53C930818335}"/>
              </a:ext>
            </a:extLst>
          </p:cNvPr>
          <p:cNvSpPr txBox="1"/>
          <p:nvPr/>
        </p:nvSpPr>
        <p:spPr>
          <a:xfrm>
            <a:off x="9382851" y="2659516"/>
            <a:ext cx="694448" cy="153888"/>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5.4mm</a:t>
            </a:r>
          </a:p>
        </p:txBody>
      </p:sp>
      <p:sp>
        <p:nvSpPr>
          <p:cNvPr id="29" name="Note: The 6.5 mm marking is not indicated on the shaft.">
            <a:extLst>
              <a:ext uri="{FF2B5EF4-FFF2-40B4-BE49-F238E27FC236}">
                <a16:creationId xmlns:a16="http://schemas.microsoft.com/office/drawing/2014/main" id="{DD0076EE-3620-F54C-8AAD-97BEB6DBCAF5}"/>
              </a:ext>
            </a:extLst>
          </p:cNvPr>
          <p:cNvSpPr txBox="1"/>
          <p:nvPr/>
        </p:nvSpPr>
        <p:spPr>
          <a:xfrm>
            <a:off x="10511082" y="2079659"/>
            <a:ext cx="407683" cy="153888"/>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3mm</a:t>
            </a:r>
          </a:p>
        </p:txBody>
      </p:sp>
      <p:sp>
        <p:nvSpPr>
          <p:cNvPr id="30" name="Note: The 6.5 mm marking is not indicated on the shaft.">
            <a:extLst>
              <a:ext uri="{FF2B5EF4-FFF2-40B4-BE49-F238E27FC236}">
                <a16:creationId xmlns:a16="http://schemas.microsoft.com/office/drawing/2014/main" id="{8B691E0C-62B2-BA43-936F-93738AB44217}"/>
              </a:ext>
            </a:extLst>
          </p:cNvPr>
          <p:cNvSpPr txBox="1"/>
          <p:nvPr/>
        </p:nvSpPr>
        <p:spPr>
          <a:xfrm>
            <a:off x="7318799" y="1900641"/>
            <a:ext cx="514921" cy="153888"/>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6.5mm</a:t>
            </a:r>
          </a:p>
        </p:txBody>
      </p:sp>
      <p:sp>
        <p:nvSpPr>
          <p:cNvPr id="31" name="Note: The 6.5 mm marking is not indicated on the shaft.">
            <a:extLst>
              <a:ext uri="{FF2B5EF4-FFF2-40B4-BE49-F238E27FC236}">
                <a16:creationId xmlns:a16="http://schemas.microsoft.com/office/drawing/2014/main" id="{FBBEB8D4-205A-C84F-A82B-C6DE6B8C0F18}"/>
              </a:ext>
            </a:extLst>
          </p:cNvPr>
          <p:cNvSpPr txBox="1"/>
          <p:nvPr/>
        </p:nvSpPr>
        <p:spPr>
          <a:xfrm>
            <a:off x="7318799" y="2842094"/>
            <a:ext cx="514921" cy="153888"/>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6.5mm</a:t>
            </a:r>
          </a:p>
        </p:txBody>
      </p:sp>
      <p:sp>
        <p:nvSpPr>
          <p:cNvPr id="21" name="Title 1">
            <a:extLst>
              <a:ext uri="{FF2B5EF4-FFF2-40B4-BE49-F238E27FC236}">
                <a16:creationId xmlns:a16="http://schemas.microsoft.com/office/drawing/2014/main" id="{FF832274-CE44-409A-98FE-B14C03452F07}"/>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Implant drivers…"/>
          <p:cNvSpPr txBox="1"/>
          <p:nvPr/>
        </p:nvSpPr>
        <p:spPr>
          <a:xfrm>
            <a:off x="633782" y="1676613"/>
            <a:ext cx="5414307" cy="91101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nSpc>
                <a:spcPct val="90000"/>
              </a:lnSpc>
              <a:spcBef>
                <a:spcPts val="1000"/>
              </a:spcBef>
              <a:defRPr sz="2000"/>
            </a:pPr>
            <a:r>
              <a:rPr sz="2000" dirty="0">
                <a:solidFill>
                  <a:schemeClr val="tx1">
                    <a:lumMod val="65000"/>
                    <a:lumOff val="35000"/>
                  </a:schemeClr>
                </a:solidFill>
                <a:latin typeface="Arial" panose="020B0604020202020204" pitchFamily="34" charset="0"/>
                <a:cs typeface="Arial" panose="020B0604020202020204" pitchFamily="34" charset="0"/>
              </a:rPr>
              <a:t>Implant drivers</a:t>
            </a:r>
          </a:p>
          <a:p>
            <a:endParaRPr sz="1050" dirty="0"/>
          </a:p>
          <a:p>
            <a:pPr>
              <a:lnSpc>
                <a:spcPct val="90000"/>
              </a:lnSpc>
              <a:spcBef>
                <a:spcPts val="600"/>
              </a:spcBef>
              <a:buSzPct val="100000"/>
              <a:defRPr sz="1400"/>
            </a:pPr>
            <a:r>
              <a:rPr sz="1400" dirty="0">
                <a:solidFill>
                  <a:schemeClr val="tx1">
                    <a:lumMod val="65000"/>
                    <a:lumOff val="35000"/>
                  </a:schemeClr>
                </a:solidFill>
                <a:latin typeface="Arial" panose="020B0604020202020204" pitchFamily="34" charset="0"/>
                <a:cs typeface="Arial" panose="020B0604020202020204" pitchFamily="34" charset="0"/>
              </a:rPr>
              <a:t>The implant drivers can be used with a contra angle or with a surgical driver handle and a torque wrench.</a:t>
            </a:r>
          </a:p>
        </p:txBody>
      </p:sp>
      <p:sp>
        <p:nvSpPr>
          <p:cNvPr id="406" name="Implant Driver EV…"/>
          <p:cNvSpPr txBox="1"/>
          <p:nvPr/>
        </p:nvSpPr>
        <p:spPr>
          <a:xfrm>
            <a:off x="633782" y="2947020"/>
            <a:ext cx="2610971" cy="10177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defTabSz="457200">
              <a:lnSpc>
                <a:spcPts val="1600"/>
              </a:lnSpc>
              <a:spcBef>
                <a:spcPts val="600"/>
              </a:spcBef>
              <a:defRPr sz="1400" b="1"/>
            </a:pPr>
            <a:r>
              <a:rPr sz="1400" b="1" dirty="0">
                <a:solidFill>
                  <a:schemeClr val="tx1">
                    <a:lumMod val="65000"/>
                    <a:lumOff val="35000"/>
                  </a:schemeClr>
                </a:solidFill>
                <a:latin typeface="Arial" panose="020B0604020202020204" pitchFamily="34" charset="0"/>
                <a:cs typeface="Arial" panose="020B0604020202020204" pitchFamily="34" charset="0"/>
              </a:rPr>
              <a:t>Implant Driver EV	</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For implant installation</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Color-coded and depth marked</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Available in short and long</a:t>
            </a:r>
          </a:p>
        </p:txBody>
      </p:sp>
      <p:pic>
        <p:nvPicPr>
          <p:cNvPr id="407" name="Bild" descr="Bild"/>
          <p:cNvPicPr>
            <a:picLocks noChangeAspect="1"/>
          </p:cNvPicPr>
          <p:nvPr/>
        </p:nvPicPr>
        <p:blipFill rotWithShape="1">
          <a:blip r:embed="rId3"/>
          <a:srcRect t="3953"/>
          <a:stretch/>
        </p:blipFill>
        <p:spPr>
          <a:xfrm>
            <a:off x="7286909" y="2143215"/>
            <a:ext cx="4796733" cy="3111767"/>
          </a:xfrm>
          <a:prstGeom prst="rect">
            <a:avLst/>
          </a:prstGeom>
          <a:ln w="12700">
            <a:miter lim="400000"/>
          </a:ln>
        </p:spPr>
      </p:pic>
      <p:pic>
        <p:nvPicPr>
          <p:cNvPr id="408" name="Bild" descr="Bild"/>
          <p:cNvPicPr>
            <a:picLocks noChangeAspect="1"/>
          </p:cNvPicPr>
          <p:nvPr/>
        </p:nvPicPr>
        <p:blipFill rotWithShape="1">
          <a:blip r:embed="rId4"/>
          <a:srcRect l="12134" r="34676"/>
          <a:stretch/>
        </p:blipFill>
        <p:spPr>
          <a:xfrm>
            <a:off x="544882" y="4305074"/>
            <a:ext cx="1144800" cy="2088910"/>
          </a:xfrm>
          <a:prstGeom prst="rect">
            <a:avLst/>
          </a:prstGeom>
          <a:ln w="12700">
            <a:miter lim="400000"/>
          </a:ln>
        </p:spPr>
      </p:pic>
      <p:sp>
        <p:nvSpPr>
          <p:cNvPr id="409" name="The reference point (“0”) of the depth markings is the intended bone level, i.e., the lowest point of the bone level.…"/>
          <p:cNvSpPr txBox="1"/>
          <p:nvPr/>
        </p:nvSpPr>
        <p:spPr>
          <a:xfrm>
            <a:off x="2904253" y="4772448"/>
            <a:ext cx="3743362" cy="115416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l" defTabSz="457200">
              <a:lnSpc>
                <a:spcPts val="1600"/>
              </a:lnSpc>
              <a:spcBef>
                <a:spcPts val="1000"/>
              </a:spcBef>
              <a:defRPr sz="1400"/>
            </a:pPr>
            <a:r>
              <a:rPr sz="1400" dirty="0">
                <a:solidFill>
                  <a:schemeClr val="tx1">
                    <a:lumMod val="65000"/>
                    <a:lumOff val="35000"/>
                  </a:schemeClr>
                </a:solidFill>
                <a:latin typeface="Arial" panose="020B0604020202020204" pitchFamily="34" charset="0"/>
                <a:cs typeface="Arial" panose="020B0604020202020204" pitchFamily="34" charset="0"/>
              </a:rPr>
              <a:t>The reference point (“0”) of the depth markings is the intended bone level, i.e., the lowest point of the bone level. </a:t>
            </a:r>
          </a:p>
          <a:p>
            <a:pPr algn="l" defTabSz="457200">
              <a:lnSpc>
                <a:spcPts val="1600"/>
              </a:lnSpc>
              <a:spcBef>
                <a:spcPts val="1000"/>
              </a:spcBef>
              <a:defRPr sz="1400"/>
            </a:pPr>
            <a:r>
              <a:rPr sz="1400" dirty="0">
                <a:solidFill>
                  <a:schemeClr val="tx1">
                    <a:lumMod val="65000"/>
                    <a:lumOff val="35000"/>
                  </a:schemeClr>
                </a:solidFill>
                <a:latin typeface="Arial" panose="020B0604020202020204" pitchFamily="34" charset="0"/>
                <a:cs typeface="Arial" panose="020B0604020202020204" pitchFamily="34" charset="0"/>
              </a:rPr>
              <a:t>To facilitate optimal placement of pre-designed abutments, align one of the dots buccally.</a:t>
            </a:r>
          </a:p>
        </p:txBody>
      </p:sp>
      <p:sp>
        <p:nvSpPr>
          <p:cNvPr id="20" name="Note: The 6.5 mm marking is not indicated on the shaft.">
            <a:extLst>
              <a:ext uri="{FF2B5EF4-FFF2-40B4-BE49-F238E27FC236}">
                <a16:creationId xmlns:a16="http://schemas.microsoft.com/office/drawing/2014/main" id="{BFC8D2D6-9837-C14D-B405-53595BBCB1AC}"/>
              </a:ext>
            </a:extLst>
          </p:cNvPr>
          <p:cNvSpPr txBox="1"/>
          <p:nvPr/>
        </p:nvSpPr>
        <p:spPr>
          <a:xfrm>
            <a:off x="1721635" y="4439137"/>
            <a:ext cx="821148" cy="1122102"/>
          </a:xfrm>
          <a:prstGeom prst="rect">
            <a:avLst/>
          </a:prstGeom>
          <a:solidFill>
            <a:schemeClr val="bg1"/>
          </a:solidFill>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36000" tIns="0" rIns="0" bIns="0">
            <a:spAutoFit/>
          </a:bodyPr>
          <a:lstStyle/>
          <a:p>
            <a:pPr algn="l">
              <a:lnSpc>
                <a:spcPts val="1300"/>
              </a:lnSpc>
            </a:pPr>
            <a:r>
              <a:rPr lang="en-US" sz="1400" dirty="0">
                <a:solidFill>
                  <a:schemeClr val="tx1">
                    <a:lumMod val="65000"/>
                    <a:lumOff val="35000"/>
                  </a:schemeClr>
                </a:solidFill>
                <a:latin typeface="Arial" panose="020B0604020202020204" pitchFamily="34" charset="0"/>
                <a:cs typeface="Arial" panose="020B0604020202020204" pitchFamily="34" charset="0"/>
              </a:rPr>
              <a:t>6mm</a:t>
            </a:r>
          </a:p>
          <a:p>
            <a:pPr algn="l">
              <a:lnSpc>
                <a:spcPts val="1300"/>
              </a:lnSpc>
            </a:pPr>
            <a:r>
              <a:rPr lang="en-US" sz="1400" dirty="0">
                <a:solidFill>
                  <a:schemeClr val="tx1">
                    <a:lumMod val="65000"/>
                    <a:lumOff val="35000"/>
                  </a:schemeClr>
                </a:solidFill>
                <a:latin typeface="Arial" panose="020B0604020202020204" pitchFamily="34" charset="0"/>
                <a:cs typeface="Arial" panose="020B0604020202020204" pitchFamily="34" charset="0"/>
              </a:rPr>
              <a:t>5mm</a:t>
            </a:r>
          </a:p>
          <a:p>
            <a:pPr algn="l">
              <a:lnSpc>
                <a:spcPts val="1300"/>
              </a:lnSpc>
            </a:pPr>
            <a:r>
              <a:rPr lang="en-US" sz="1400" dirty="0">
                <a:solidFill>
                  <a:schemeClr val="tx1">
                    <a:lumMod val="65000"/>
                    <a:lumOff val="35000"/>
                  </a:schemeClr>
                </a:solidFill>
                <a:latin typeface="Arial" panose="020B0604020202020204" pitchFamily="34" charset="0"/>
                <a:cs typeface="Arial" panose="020B0604020202020204" pitchFamily="34" charset="0"/>
              </a:rPr>
              <a:t>4mm</a:t>
            </a:r>
          </a:p>
          <a:p>
            <a:pPr algn="l">
              <a:lnSpc>
                <a:spcPts val="1300"/>
              </a:lnSpc>
            </a:pPr>
            <a:r>
              <a:rPr lang="en-US" sz="1400" dirty="0">
                <a:solidFill>
                  <a:schemeClr val="tx1">
                    <a:lumMod val="65000"/>
                    <a:lumOff val="35000"/>
                  </a:schemeClr>
                </a:solidFill>
                <a:latin typeface="Arial" panose="020B0604020202020204" pitchFamily="34" charset="0"/>
                <a:cs typeface="Arial" panose="020B0604020202020204" pitchFamily="34" charset="0"/>
              </a:rPr>
              <a:t>3mm</a:t>
            </a:r>
          </a:p>
          <a:p>
            <a:pPr algn="l">
              <a:lnSpc>
                <a:spcPts val="1300"/>
              </a:lnSpc>
            </a:pPr>
            <a:r>
              <a:rPr lang="en-US" sz="1400" dirty="0">
                <a:solidFill>
                  <a:schemeClr val="tx1">
                    <a:lumMod val="65000"/>
                    <a:lumOff val="35000"/>
                  </a:schemeClr>
                </a:solidFill>
                <a:latin typeface="Arial" panose="020B0604020202020204" pitchFamily="34" charset="0"/>
                <a:cs typeface="Arial" panose="020B0604020202020204" pitchFamily="34" charset="0"/>
              </a:rPr>
              <a:t>2mm</a:t>
            </a:r>
          </a:p>
          <a:p>
            <a:pPr algn="l">
              <a:lnSpc>
                <a:spcPts val="800"/>
              </a:lnSpc>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l">
              <a:lnSpc>
                <a:spcPts val="1300"/>
              </a:lnSpc>
            </a:pPr>
            <a:r>
              <a:rPr lang="en-US" sz="1400" dirty="0">
                <a:solidFill>
                  <a:schemeClr val="tx1">
                    <a:lumMod val="65000"/>
                    <a:lumOff val="35000"/>
                  </a:schemeClr>
                </a:solidFill>
                <a:latin typeface="Arial" panose="020B0604020202020204" pitchFamily="34" charset="0"/>
                <a:cs typeface="Arial" panose="020B0604020202020204" pitchFamily="34" charset="0"/>
              </a:rPr>
              <a:t>0mm</a:t>
            </a:r>
          </a:p>
        </p:txBody>
      </p:sp>
      <p:sp>
        <p:nvSpPr>
          <p:cNvPr id="11" name="Title 1">
            <a:extLst>
              <a:ext uri="{FF2B5EF4-FFF2-40B4-BE49-F238E27FC236}">
                <a16:creationId xmlns:a16="http://schemas.microsoft.com/office/drawing/2014/main" id="{0752A1FD-BCDE-4A5D-ADA9-41FF04CBE32E}"/>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BBDAB7F7-D8C2-DE4E-A8D6-2C90F8AA4969}"/>
              </a:ext>
            </a:extLst>
          </p:cNvPr>
          <p:cNvPicPr>
            <a:picLocks noChangeAspect="1"/>
          </p:cNvPicPr>
          <p:nvPr/>
        </p:nvPicPr>
        <p:blipFill>
          <a:blip r:embed="rId2">
            <a:alphaModFix/>
            <a:extLst>
              <a:ext uri="{28A0092B-C50C-407E-A947-70E740481C1C}">
                <a14:useLocalDpi xmlns:a14="http://schemas.microsoft.com/office/drawing/2010/main" val="0"/>
              </a:ext>
            </a:extLst>
          </a:blip>
          <a:srcRect/>
          <a:stretch/>
        </p:blipFill>
        <p:spPr>
          <a:xfrm>
            <a:off x="6318656" y="2504623"/>
            <a:ext cx="5011430" cy="1161679"/>
          </a:xfrm>
          <a:prstGeom prst="rect">
            <a:avLst/>
          </a:prstGeom>
        </p:spPr>
      </p:pic>
      <p:sp>
        <p:nvSpPr>
          <p:cNvPr id="416" name="Torque wrench…"/>
          <p:cNvSpPr txBox="1"/>
          <p:nvPr/>
        </p:nvSpPr>
        <p:spPr>
          <a:xfrm>
            <a:off x="646308" y="2140076"/>
            <a:ext cx="5049139" cy="165481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a:lnSpc>
                <a:spcPct val="90000"/>
              </a:lnSpc>
              <a:spcBef>
                <a:spcPts val="1000"/>
              </a:spcBef>
              <a:defRPr sz="2000"/>
            </a:pPr>
            <a:r>
              <a:rPr sz="2000" dirty="0">
                <a:solidFill>
                  <a:schemeClr val="tx1">
                    <a:lumMod val="65000"/>
                    <a:lumOff val="35000"/>
                  </a:schemeClr>
                </a:solidFill>
                <a:latin typeface="Arial" panose="020B0604020202020204" pitchFamily="34" charset="0"/>
                <a:cs typeface="Arial" panose="020B0604020202020204" pitchFamily="34" charset="0"/>
              </a:rPr>
              <a:t>Torque wrench</a:t>
            </a:r>
          </a:p>
          <a:p>
            <a:endParaRPr dirty="0"/>
          </a:p>
          <a:p>
            <a:pPr defTabSz="457200">
              <a:lnSpc>
                <a:spcPts val="1600"/>
              </a:lnSpc>
              <a:spcBef>
                <a:spcPts val="600"/>
              </a:spcBef>
              <a:defRPr sz="1400" b="1"/>
            </a:pPr>
            <a:r>
              <a:rPr sz="1400" b="1" dirty="0">
                <a:solidFill>
                  <a:schemeClr val="tx1">
                    <a:lumMod val="65000"/>
                    <a:lumOff val="35000"/>
                  </a:schemeClr>
                </a:solidFill>
                <a:latin typeface="Arial" panose="020B0604020202020204" pitchFamily="34" charset="0"/>
                <a:cs typeface="Arial" panose="020B0604020202020204" pitchFamily="34" charset="0"/>
              </a:rPr>
              <a:t>Torque Wrench E</a:t>
            </a:r>
            <a:r>
              <a:rPr lang="sv-SE" sz="1400" b="1" dirty="0">
                <a:solidFill>
                  <a:schemeClr val="tx1">
                    <a:lumMod val="65000"/>
                    <a:lumOff val="35000"/>
                  </a:schemeClr>
                </a:solidFill>
                <a:latin typeface="Arial" panose="020B0604020202020204" pitchFamily="34" charset="0"/>
                <a:cs typeface="Arial" panose="020B0604020202020204" pitchFamily="34" charset="0"/>
              </a:rPr>
              <a:t>V</a:t>
            </a:r>
            <a:endParaRPr sz="1400" b="1" dirty="0">
              <a:solidFill>
                <a:schemeClr val="tx1">
                  <a:lumMod val="65000"/>
                  <a:lumOff val="35000"/>
                </a:schemeClr>
              </a:solidFill>
              <a:latin typeface="Arial" panose="020B0604020202020204" pitchFamily="34" charset="0"/>
              <a:cs typeface="Arial" panose="020B0604020202020204" pitchFamily="34" charset="0"/>
            </a:endParaRPr>
          </a:p>
          <a:p>
            <a:endParaRPr dirty="0"/>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For implant installation and adjustment of the implant position </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together with the surgical driver handle</a:t>
            </a:r>
          </a:p>
        </p:txBody>
      </p:sp>
      <p:sp>
        <p:nvSpPr>
          <p:cNvPr id="418" name="Torque Wrench EV Surgical Driver Handle…"/>
          <p:cNvSpPr txBox="1"/>
          <p:nvPr/>
        </p:nvSpPr>
        <p:spPr>
          <a:xfrm>
            <a:off x="646308" y="4372120"/>
            <a:ext cx="3598164" cy="4760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algn="l" defTabSz="457200">
              <a:lnSpc>
                <a:spcPts val="1600"/>
              </a:lnSpc>
              <a:spcBef>
                <a:spcPts val="600"/>
              </a:spcBef>
              <a:buClrTx/>
              <a:defRPr sz="1400" b="1"/>
            </a:pPr>
            <a:r>
              <a:rPr sz="1400" b="1" dirty="0">
                <a:solidFill>
                  <a:schemeClr val="tx1">
                    <a:lumMod val="65000"/>
                    <a:lumOff val="35000"/>
                  </a:schemeClr>
                </a:solidFill>
                <a:latin typeface="Arial" panose="020B0604020202020204" pitchFamily="34" charset="0"/>
                <a:cs typeface="Arial" panose="020B0604020202020204" pitchFamily="34" charset="0"/>
              </a:rPr>
              <a:t>Torque Wrench EV Surgical Driver Handle</a:t>
            </a:r>
            <a:r>
              <a:rPr dirty="0"/>
              <a:t> </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together with the torque wrench</a:t>
            </a:r>
          </a:p>
        </p:txBody>
      </p:sp>
      <p:pic>
        <p:nvPicPr>
          <p:cNvPr id="419" name="Bild" descr="Bild"/>
          <p:cNvPicPr>
            <a:picLocks noChangeAspect="1"/>
          </p:cNvPicPr>
          <p:nvPr/>
        </p:nvPicPr>
        <p:blipFill rotWithShape="1">
          <a:blip r:embed="rId3"/>
          <a:srcRect l="8582" t="9256" r="9786"/>
          <a:stretch/>
        </p:blipFill>
        <p:spPr>
          <a:xfrm>
            <a:off x="8171228" y="3922824"/>
            <a:ext cx="1306286" cy="1850647"/>
          </a:xfrm>
          <a:prstGeom prst="rect">
            <a:avLst/>
          </a:prstGeom>
          <a:ln w="12700">
            <a:miter lim="400000"/>
          </a:ln>
        </p:spPr>
      </p:pic>
      <p:sp>
        <p:nvSpPr>
          <p:cNvPr id="9" name="Title 1">
            <a:extLst>
              <a:ext uri="{FF2B5EF4-FFF2-40B4-BE49-F238E27FC236}">
                <a16:creationId xmlns:a16="http://schemas.microsoft.com/office/drawing/2014/main" id="{3AD1C9D0-7DCC-42A4-849D-06DDC1E0C9E0}"/>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Hex drivers…"/>
          <p:cNvSpPr txBox="1"/>
          <p:nvPr/>
        </p:nvSpPr>
        <p:spPr>
          <a:xfrm>
            <a:off x="887286" y="2378071"/>
            <a:ext cx="3369192" cy="74174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a:lnSpc>
                <a:spcPct val="90000"/>
              </a:lnSpc>
              <a:spcBef>
                <a:spcPts val="1000"/>
              </a:spcBef>
              <a:buClrTx/>
              <a:defRPr sz="2000"/>
            </a:pPr>
            <a:r>
              <a:rPr sz="2000" dirty="0">
                <a:solidFill>
                  <a:schemeClr val="tx1">
                    <a:lumMod val="65000"/>
                    <a:lumOff val="35000"/>
                  </a:schemeClr>
                </a:solidFill>
                <a:latin typeface="Arial" panose="020B0604020202020204" pitchFamily="34" charset="0"/>
                <a:cs typeface="Arial" panose="020B0604020202020204" pitchFamily="34" charset="0"/>
              </a:rPr>
              <a:t>Hex drivers</a:t>
            </a:r>
          </a:p>
          <a:p>
            <a:pPr marL="144000" indent="-144000">
              <a:lnSpc>
                <a:spcPct val="90000"/>
              </a:lnSpc>
              <a:spcBef>
                <a:spcPts val="600"/>
              </a:spcBef>
              <a:buSzPct val="100000"/>
              <a:buChar char="▪"/>
              <a:defRPr sz="1400"/>
            </a:pPr>
            <a:r>
              <a:rPr sz="1400" dirty="0">
                <a:solidFill>
                  <a:schemeClr val="tx1">
                    <a:lumMod val="65000"/>
                    <a:lumOff val="35000"/>
                  </a:schemeClr>
                </a:solidFill>
                <a:latin typeface="Arial" panose="020B0604020202020204" pitchFamily="34" charset="0"/>
                <a:cs typeface="Arial" panose="020B0604020202020204" pitchFamily="34" charset="0"/>
              </a:rPr>
              <a:t>Used for tightening screws, surgical and </a:t>
            </a:r>
            <a:br>
              <a:rPr sz="1400" dirty="0">
                <a:solidFill>
                  <a:schemeClr val="tx1">
                    <a:lumMod val="65000"/>
                    <a:lumOff val="35000"/>
                  </a:schemeClr>
                </a:solidFill>
                <a:latin typeface="Arial" panose="020B0604020202020204" pitchFamily="34" charset="0"/>
                <a:cs typeface="Arial" panose="020B0604020202020204" pitchFamily="34" charset="0"/>
              </a:rPr>
            </a:br>
            <a:r>
              <a:rPr sz="1400" dirty="0">
                <a:solidFill>
                  <a:schemeClr val="tx1">
                    <a:lumMod val="65000"/>
                    <a:lumOff val="35000"/>
                  </a:schemeClr>
                </a:solidFill>
                <a:latin typeface="Arial" panose="020B0604020202020204" pitchFamily="34" charset="0"/>
                <a:cs typeface="Arial" panose="020B0604020202020204" pitchFamily="34" charset="0"/>
              </a:rPr>
              <a:t>restorative components </a:t>
            </a:r>
          </a:p>
        </p:txBody>
      </p:sp>
      <p:pic>
        <p:nvPicPr>
          <p:cNvPr id="423" name="Bild" descr="Bild"/>
          <p:cNvPicPr>
            <a:picLocks noChangeAspect="1"/>
          </p:cNvPicPr>
          <p:nvPr/>
        </p:nvPicPr>
        <p:blipFill rotWithShape="1">
          <a:blip r:embed="rId2"/>
          <a:srcRect l="3472" t="4088" r="27518" b="19073"/>
          <a:stretch/>
        </p:blipFill>
        <p:spPr>
          <a:xfrm>
            <a:off x="6204202" y="2266816"/>
            <a:ext cx="4192693" cy="3664373"/>
          </a:xfrm>
          <a:prstGeom prst="rect">
            <a:avLst/>
          </a:prstGeom>
          <a:ln w="12700">
            <a:miter lim="400000"/>
          </a:ln>
        </p:spPr>
      </p:pic>
      <p:sp>
        <p:nvSpPr>
          <p:cNvPr id="7" name="Title 1">
            <a:extLst>
              <a:ext uri="{FF2B5EF4-FFF2-40B4-BE49-F238E27FC236}">
                <a16:creationId xmlns:a16="http://schemas.microsoft.com/office/drawing/2014/main" id="{45B96982-56E4-49AD-8723-38E500F6E509}"/>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Surgical tray…"/>
          <p:cNvSpPr txBox="1"/>
          <p:nvPr/>
        </p:nvSpPr>
        <p:spPr>
          <a:xfrm>
            <a:off x="794861" y="1719023"/>
            <a:ext cx="9512300" cy="95410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nSpc>
                <a:spcPct val="90000"/>
              </a:lnSpc>
              <a:spcBef>
                <a:spcPts val="1000"/>
              </a:spcBef>
              <a:defRPr sz="2000"/>
            </a:pPr>
            <a:r>
              <a:rPr sz="2000" dirty="0">
                <a:solidFill>
                  <a:schemeClr val="tx1">
                    <a:lumMod val="65000"/>
                    <a:lumOff val="35000"/>
                  </a:schemeClr>
                </a:solidFill>
                <a:latin typeface="Arial" panose="020B0604020202020204" pitchFamily="34" charset="0"/>
                <a:cs typeface="Arial" panose="020B0604020202020204" pitchFamily="34" charset="0"/>
              </a:rPr>
              <a:t>Surgical tray</a:t>
            </a:r>
          </a:p>
          <a:p>
            <a:endParaRPr sz="1200" dirty="0"/>
          </a:p>
          <a:p>
            <a:pPr algn="l" defTabSz="457200">
              <a:lnSpc>
                <a:spcPts val="1600"/>
              </a:lnSpc>
              <a:spcBef>
                <a:spcPts val="400"/>
              </a:spcBef>
              <a:defRPr sz="1400"/>
            </a:pPr>
            <a:r>
              <a:rPr sz="1400" dirty="0">
                <a:solidFill>
                  <a:schemeClr val="tx1">
                    <a:lumMod val="65000"/>
                    <a:lumOff val="35000"/>
                  </a:schemeClr>
                </a:solidFill>
                <a:latin typeface="Arial" panose="020B0604020202020204" pitchFamily="34" charset="0"/>
                <a:cs typeface="Arial" panose="020B0604020202020204" pitchFamily="34" charset="0"/>
              </a:rPr>
              <a:t>All instruments for surgical use are stored in the </a:t>
            </a:r>
            <a:r>
              <a:rPr sz="1400" dirty="0" err="1">
                <a:solidFill>
                  <a:schemeClr val="tx1">
                    <a:lumMod val="65000"/>
                    <a:lumOff val="35000"/>
                  </a:schemeClr>
                </a:solidFill>
                <a:latin typeface="Arial" panose="020B0604020202020204" pitchFamily="34" charset="0"/>
                <a:cs typeface="Arial" panose="020B0604020202020204" pitchFamily="34" charset="0"/>
              </a:rPr>
              <a:t>PrimeTaper</a:t>
            </a:r>
            <a:r>
              <a:rPr sz="1400" dirty="0">
                <a:solidFill>
                  <a:schemeClr val="tx1">
                    <a:lumMod val="65000"/>
                    <a:lumOff val="35000"/>
                  </a:schemeClr>
                </a:solidFill>
                <a:latin typeface="Arial" panose="020B0604020202020204" pitchFamily="34" charset="0"/>
                <a:cs typeface="Arial" panose="020B0604020202020204" pitchFamily="34" charset="0"/>
              </a:rPr>
              <a:t> Surgical Tray, which is designed to make all instruments easily accessible. </a:t>
            </a:r>
          </a:p>
        </p:txBody>
      </p:sp>
      <p:pic>
        <p:nvPicPr>
          <p:cNvPr id="429" name="Bild" descr="Bild"/>
          <p:cNvPicPr>
            <a:picLocks noChangeAspect="1"/>
          </p:cNvPicPr>
          <p:nvPr/>
        </p:nvPicPr>
        <p:blipFill>
          <a:blip r:embed="rId2"/>
          <a:stretch>
            <a:fillRect/>
          </a:stretch>
        </p:blipFill>
        <p:spPr>
          <a:xfrm>
            <a:off x="1656513" y="2666362"/>
            <a:ext cx="4439487" cy="4191638"/>
          </a:xfrm>
          <a:prstGeom prst="rect">
            <a:avLst/>
          </a:prstGeom>
          <a:ln w="12700">
            <a:miter lim="400000"/>
          </a:ln>
        </p:spPr>
      </p:pic>
      <p:pic>
        <p:nvPicPr>
          <p:cNvPr id="430" name="Bild" descr="Bild"/>
          <p:cNvPicPr>
            <a:picLocks noChangeAspect="1"/>
          </p:cNvPicPr>
          <p:nvPr/>
        </p:nvPicPr>
        <p:blipFill>
          <a:blip r:embed="rId3"/>
          <a:stretch>
            <a:fillRect/>
          </a:stretch>
        </p:blipFill>
        <p:spPr>
          <a:xfrm>
            <a:off x="6096000" y="3071311"/>
            <a:ext cx="4457868" cy="3381740"/>
          </a:xfrm>
          <a:prstGeom prst="rect">
            <a:avLst/>
          </a:prstGeom>
          <a:ln w="12700">
            <a:miter lim="400000"/>
          </a:ln>
        </p:spPr>
      </p:pic>
      <p:sp>
        <p:nvSpPr>
          <p:cNvPr id="8" name="Title 1">
            <a:extLst>
              <a:ext uri="{FF2B5EF4-FFF2-40B4-BE49-F238E27FC236}">
                <a16:creationId xmlns:a16="http://schemas.microsoft.com/office/drawing/2014/main" id="{41C052E0-4CBC-4C3E-8A25-0A3AF5AB2969}"/>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4" name="Bild" descr="Bild"/>
          <p:cNvPicPr>
            <a:picLocks noChangeAspect="1"/>
          </p:cNvPicPr>
          <p:nvPr/>
        </p:nvPicPr>
        <p:blipFill>
          <a:blip r:embed="rId2"/>
          <a:stretch>
            <a:fillRect/>
          </a:stretch>
        </p:blipFill>
        <p:spPr>
          <a:xfrm>
            <a:off x="2213696" y="2651628"/>
            <a:ext cx="8538851" cy="3183128"/>
          </a:xfrm>
          <a:prstGeom prst="rect">
            <a:avLst/>
          </a:prstGeom>
          <a:ln w="12700">
            <a:miter lim="400000"/>
          </a:ln>
        </p:spPr>
      </p:pic>
      <p:sp>
        <p:nvSpPr>
          <p:cNvPr id="435" name="QR code for additional information about the surgical tray."/>
          <p:cNvSpPr txBox="1"/>
          <p:nvPr/>
        </p:nvSpPr>
        <p:spPr>
          <a:xfrm>
            <a:off x="926926" y="3437539"/>
            <a:ext cx="1974370"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l">
              <a:spcBef>
                <a:spcPts val="600"/>
              </a:spcBef>
              <a:buClrTx/>
              <a:defRPr sz="1000"/>
            </a:lvl1pPr>
          </a:lstStyle>
          <a:p>
            <a:r>
              <a:rPr sz="1400" dirty="0">
                <a:solidFill>
                  <a:schemeClr val="tx1">
                    <a:lumMod val="65000"/>
                    <a:lumOff val="35000"/>
                  </a:schemeClr>
                </a:solidFill>
                <a:latin typeface="Arial" panose="020B0604020202020204" pitchFamily="34" charset="0"/>
                <a:cs typeface="Arial" panose="020B0604020202020204" pitchFamily="34" charset="0"/>
              </a:rPr>
              <a:t>QR code for additional information about the surgical tray.</a:t>
            </a:r>
          </a:p>
        </p:txBody>
      </p:sp>
      <p:sp>
        <p:nvSpPr>
          <p:cNvPr id="7" name="Title 1">
            <a:extLst>
              <a:ext uri="{FF2B5EF4-FFF2-40B4-BE49-F238E27FC236}">
                <a16:creationId xmlns:a16="http://schemas.microsoft.com/office/drawing/2014/main" id="{327B1C3F-1D20-4BA7-91DF-924DC1D84462}"/>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6BDD82B-4E73-2F48-A362-CD2DF0863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9857" y="1937137"/>
            <a:ext cx="5791978" cy="4301216"/>
          </a:xfrm>
          <a:prstGeom prst="rect">
            <a:avLst/>
          </a:prstGeom>
        </p:spPr>
      </p:pic>
      <p:sp>
        <p:nvSpPr>
          <p:cNvPr id="7" name="Note: The 6.5 mm marking is not indicated on the shaft.">
            <a:extLst>
              <a:ext uri="{FF2B5EF4-FFF2-40B4-BE49-F238E27FC236}">
                <a16:creationId xmlns:a16="http://schemas.microsoft.com/office/drawing/2014/main" id="{4EC5D6D2-D58A-B449-841B-09701F9FE70E}"/>
              </a:ext>
            </a:extLst>
          </p:cNvPr>
          <p:cNvSpPr txBox="1"/>
          <p:nvPr/>
        </p:nvSpPr>
        <p:spPr>
          <a:xfrm>
            <a:off x="4514535" y="6371323"/>
            <a:ext cx="2014982"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Direction Indicator</a:t>
            </a:r>
          </a:p>
        </p:txBody>
      </p:sp>
      <p:sp>
        <p:nvSpPr>
          <p:cNvPr id="8" name="Note: The 6.5 mm marking is not indicated on the shaft.">
            <a:extLst>
              <a:ext uri="{FF2B5EF4-FFF2-40B4-BE49-F238E27FC236}">
                <a16:creationId xmlns:a16="http://schemas.microsoft.com/office/drawing/2014/main" id="{649881A4-A858-1643-A573-E241B6B6146B}"/>
              </a:ext>
            </a:extLst>
          </p:cNvPr>
          <p:cNvSpPr txBox="1"/>
          <p:nvPr/>
        </p:nvSpPr>
        <p:spPr>
          <a:xfrm>
            <a:off x="1327759" y="5104681"/>
            <a:ext cx="1536286"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 Tap</a:t>
            </a:r>
          </a:p>
        </p:txBody>
      </p:sp>
      <p:sp>
        <p:nvSpPr>
          <p:cNvPr id="9" name="Note: The 6.5 mm marking is not indicated on the shaft.">
            <a:extLst>
              <a:ext uri="{FF2B5EF4-FFF2-40B4-BE49-F238E27FC236}">
                <a16:creationId xmlns:a16="http://schemas.microsoft.com/office/drawing/2014/main" id="{9C6FA3D2-7F6C-7743-B308-1814B8B2B313}"/>
              </a:ext>
            </a:extLst>
          </p:cNvPr>
          <p:cNvSpPr txBox="1"/>
          <p:nvPr/>
        </p:nvSpPr>
        <p:spPr>
          <a:xfrm>
            <a:off x="5635296" y="1444809"/>
            <a:ext cx="1379071"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000" dirty="0"/>
              <a:t> </a:t>
            </a:r>
            <a:r>
              <a:rPr lang="en-US" sz="1400" dirty="0">
                <a:solidFill>
                  <a:schemeClr val="tx1">
                    <a:lumMod val="65000"/>
                    <a:lumOff val="35000"/>
                  </a:schemeClr>
                </a:solidFill>
                <a:latin typeface="Arial" panose="020B0604020202020204" pitchFamily="34" charset="0"/>
                <a:cs typeface="Arial" panose="020B0604020202020204" pitchFamily="34" charset="0"/>
              </a:rPr>
              <a:t>Drill</a:t>
            </a:r>
          </a:p>
        </p:txBody>
      </p:sp>
      <p:sp>
        <p:nvSpPr>
          <p:cNvPr id="10" name="Note: The 6.5 mm marking is not indicated on the shaft.">
            <a:extLst>
              <a:ext uri="{FF2B5EF4-FFF2-40B4-BE49-F238E27FC236}">
                <a16:creationId xmlns:a16="http://schemas.microsoft.com/office/drawing/2014/main" id="{0352D138-C3B3-DE44-B5FC-8725920D9DC1}"/>
              </a:ext>
            </a:extLst>
          </p:cNvPr>
          <p:cNvSpPr txBox="1"/>
          <p:nvPr/>
        </p:nvSpPr>
        <p:spPr>
          <a:xfrm>
            <a:off x="9515398" y="5347390"/>
            <a:ext cx="1957768"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400" dirty="0">
                <a:solidFill>
                  <a:schemeClr val="tx1">
                    <a:lumMod val="65000"/>
                    <a:lumOff val="35000"/>
                  </a:schemeClr>
                </a:solidFill>
                <a:latin typeface="Arial" panose="020B0604020202020204" pitchFamily="34" charset="0"/>
                <a:cs typeface="Arial" panose="020B0604020202020204" pitchFamily="34" charset="0"/>
              </a:rPr>
              <a:t>Intermediate Drill</a:t>
            </a:r>
          </a:p>
        </p:txBody>
      </p:sp>
      <p:cxnSp>
        <p:nvCxnSpPr>
          <p:cNvPr id="11" name="Rak 10">
            <a:extLst>
              <a:ext uri="{FF2B5EF4-FFF2-40B4-BE49-F238E27FC236}">
                <a16:creationId xmlns:a16="http://schemas.microsoft.com/office/drawing/2014/main" id="{473B7A8C-A27D-2549-9B6F-A971E55B455E}"/>
              </a:ext>
            </a:extLst>
          </p:cNvPr>
          <p:cNvCxnSpPr>
            <a:cxnSpLocks/>
          </p:cNvCxnSpPr>
          <p:nvPr/>
        </p:nvCxnSpPr>
        <p:spPr>
          <a:xfrm>
            <a:off x="5475147" y="5702785"/>
            <a:ext cx="0" cy="668830"/>
          </a:xfrm>
          <a:prstGeom prst="line">
            <a:avLst/>
          </a:prstGeom>
          <a:noFill/>
          <a:ln w="12700" cap="flat">
            <a:solidFill>
              <a:schemeClr val="accent3"/>
            </a:solidFill>
            <a:prstDash val="solid"/>
            <a:round/>
            <a:headEnd type="oval"/>
          </a:ln>
          <a:effectLst/>
          <a:sp3d/>
        </p:spPr>
        <p:style>
          <a:lnRef idx="0">
            <a:scrgbClr r="0" g="0" b="0"/>
          </a:lnRef>
          <a:fillRef idx="0">
            <a:scrgbClr r="0" g="0" b="0"/>
          </a:fillRef>
          <a:effectRef idx="0">
            <a:scrgbClr r="0" g="0" b="0"/>
          </a:effectRef>
          <a:fontRef idx="none"/>
        </p:style>
      </p:cxnSp>
      <p:cxnSp>
        <p:nvCxnSpPr>
          <p:cNvPr id="12" name="Rak 11">
            <a:extLst>
              <a:ext uri="{FF2B5EF4-FFF2-40B4-BE49-F238E27FC236}">
                <a16:creationId xmlns:a16="http://schemas.microsoft.com/office/drawing/2014/main" id="{1D5A0A6D-C8B1-C54E-80DA-9108CE173A98}"/>
              </a:ext>
            </a:extLst>
          </p:cNvPr>
          <p:cNvCxnSpPr>
            <a:cxnSpLocks/>
          </p:cNvCxnSpPr>
          <p:nvPr/>
        </p:nvCxnSpPr>
        <p:spPr>
          <a:xfrm>
            <a:off x="6324832" y="1731412"/>
            <a:ext cx="0" cy="1148350"/>
          </a:xfrm>
          <a:prstGeom prst="line">
            <a:avLst/>
          </a:prstGeom>
          <a:noFill/>
          <a:ln w="12700" cap="flat">
            <a:solidFill>
              <a:schemeClr val="accent3"/>
            </a:solidFill>
            <a:prstDash val="solid"/>
            <a:round/>
            <a:headEnd type="none"/>
            <a:tailEnd type="oval"/>
          </a:ln>
          <a:effectLst/>
          <a:sp3d/>
        </p:spPr>
        <p:style>
          <a:lnRef idx="0">
            <a:scrgbClr r="0" g="0" b="0"/>
          </a:lnRef>
          <a:fillRef idx="0">
            <a:scrgbClr r="0" g="0" b="0"/>
          </a:fillRef>
          <a:effectRef idx="0">
            <a:scrgbClr r="0" g="0" b="0"/>
          </a:effectRef>
          <a:fontRef idx="none"/>
        </p:style>
      </p:cxnSp>
      <p:cxnSp>
        <p:nvCxnSpPr>
          <p:cNvPr id="13" name="Rak 12">
            <a:extLst>
              <a:ext uri="{FF2B5EF4-FFF2-40B4-BE49-F238E27FC236}">
                <a16:creationId xmlns:a16="http://schemas.microsoft.com/office/drawing/2014/main" id="{A5A9F3A5-AFC9-5B44-94F3-B5239FD4E48B}"/>
              </a:ext>
            </a:extLst>
          </p:cNvPr>
          <p:cNvCxnSpPr>
            <a:cxnSpLocks/>
          </p:cNvCxnSpPr>
          <p:nvPr/>
        </p:nvCxnSpPr>
        <p:spPr>
          <a:xfrm flipH="1">
            <a:off x="8688665" y="5463346"/>
            <a:ext cx="760837" cy="0"/>
          </a:xfrm>
          <a:prstGeom prst="line">
            <a:avLst/>
          </a:prstGeom>
          <a:noFill/>
          <a:ln w="12700" cap="flat">
            <a:solidFill>
              <a:schemeClr val="accent3"/>
            </a:solidFill>
            <a:prstDash val="solid"/>
            <a:round/>
            <a:tailEnd type="oval"/>
          </a:ln>
          <a:effectLst/>
          <a:sp3d/>
        </p:spPr>
        <p:style>
          <a:lnRef idx="0">
            <a:scrgbClr r="0" g="0" b="0"/>
          </a:lnRef>
          <a:fillRef idx="0">
            <a:scrgbClr r="0" g="0" b="0"/>
          </a:fillRef>
          <a:effectRef idx="0">
            <a:scrgbClr r="0" g="0" b="0"/>
          </a:effectRef>
          <a:fontRef idx="none"/>
        </p:style>
      </p:cxnSp>
      <p:cxnSp>
        <p:nvCxnSpPr>
          <p:cNvPr id="14" name="Rak 13">
            <a:extLst>
              <a:ext uri="{FF2B5EF4-FFF2-40B4-BE49-F238E27FC236}">
                <a16:creationId xmlns:a16="http://schemas.microsoft.com/office/drawing/2014/main" id="{C8DCE800-7523-6A4A-A293-C44C8880971F}"/>
              </a:ext>
            </a:extLst>
          </p:cNvPr>
          <p:cNvCxnSpPr>
            <a:cxnSpLocks/>
          </p:cNvCxnSpPr>
          <p:nvPr/>
        </p:nvCxnSpPr>
        <p:spPr>
          <a:xfrm flipH="1">
            <a:off x="2797418" y="5204889"/>
            <a:ext cx="1074942"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sp>
        <p:nvSpPr>
          <p:cNvPr id="18" name="Note: The 6.5 mm marking is not indicated on the shaft.">
            <a:extLst>
              <a:ext uri="{FF2B5EF4-FFF2-40B4-BE49-F238E27FC236}">
                <a16:creationId xmlns:a16="http://schemas.microsoft.com/office/drawing/2014/main" id="{215582EB-E30A-4C4D-A8D6-64AA1C0BF702}"/>
              </a:ext>
            </a:extLst>
          </p:cNvPr>
          <p:cNvSpPr txBox="1"/>
          <p:nvPr/>
        </p:nvSpPr>
        <p:spPr>
          <a:xfrm>
            <a:off x="3339453" y="6373619"/>
            <a:ext cx="1282065"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Instrument Extender</a:t>
            </a:r>
          </a:p>
        </p:txBody>
      </p:sp>
      <p:cxnSp>
        <p:nvCxnSpPr>
          <p:cNvPr id="19" name="Rak 18">
            <a:extLst>
              <a:ext uri="{FF2B5EF4-FFF2-40B4-BE49-F238E27FC236}">
                <a16:creationId xmlns:a16="http://schemas.microsoft.com/office/drawing/2014/main" id="{40CC4D9C-C4A8-D74A-AC0A-78A5854942D6}"/>
              </a:ext>
            </a:extLst>
          </p:cNvPr>
          <p:cNvCxnSpPr>
            <a:cxnSpLocks/>
          </p:cNvCxnSpPr>
          <p:nvPr/>
        </p:nvCxnSpPr>
        <p:spPr>
          <a:xfrm>
            <a:off x="3983679" y="5926150"/>
            <a:ext cx="0" cy="445465"/>
          </a:xfrm>
          <a:prstGeom prst="line">
            <a:avLst/>
          </a:prstGeom>
          <a:noFill/>
          <a:ln w="12700" cap="flat">
            <a:solidFill>
              <a:schemeClr val="accent3"/>
            </a:solidFill>
            <a:prstDash val="solid"/>
            <a:round/>
            <a:headEnd type="oval"/>
          </a:ln>
          <a:effectLst/>
          <a:sp3d/>
        </p:spPr>
        <p:style>
          <a:lnRef idx="0">
            <a:scrgbClr r="0" g="0" b="0"/>
          </a:lnRef>
          <a:fillRef idx="0">
            <a:scrgbClr r="0" g="0" b="0"/>
          </a:fillRef>
          <a:effectRef idx="0">
            <a:scrgbClr r="0" g="0" b="0"/>
          </a:effectRef>
          <a:fontRef idx="none"/>
        </p:style>
      </p:cxnSp>
      <p:sp>
        <p:nvSpPr>
          <p:cNvPr id="22" name="Note: The 6.5 mm marking is not indicated on the shaft.">
            <a:extLst>
              <a:ext uri="{FF2B5EF4-FFF2-40B4-BE49-F238E27FC236}">
                <a16:creationId xmlns:a16="http://schemas.microsoft.com/office/drawing/2014/main" id="{A78D108D-FA18-8A49-A076-0E3B3B7BCB67}"/>
              </a:ext>
            </a:extLst>
          </p:cNvPr>
          <p:cNvSpPr txBox="1"/>
          <p:nvPr/>
        </p:nvSpPr>
        <p:spPr>
          <a:xfrm>
            <a:off x="1177448" y="4504387"/>
            <a:ext cx="1536286"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Implant Driver EV</a:t>
            </a:r>
          </a:p>
        </p:txBody>
      </p:sp>
      <p:cxnSp>
        <p:nvCxnSpPr>
          <p:cNvPr id="23" name="Rak 22">
            <a:extLst>
              <a:ext uri="{FF2B5EF4-FFF2-40B4-BE49-F238E27FC236}">
                <a16:creationId xmlns:a16="http://schemas.microsoft.com/office/drawing/2014/main" id="{5D15CFA6-DBA9-0F42-BF4F-34A8F9759D99}"/>
              </a:ext>
            </a:extLst>
          </p:cNvPr>
          <p:cNvCxnSpPr>
            <a:cxnSpLocks/>
          </p:cNvCxnSpPr>
          <p:nvPr/>
        </p:nvCxnSpPr>
        <p:spPr>
          <a:xfrm flipH="1">
            <a:off x="2797417" y="4604595"/>
            <a:ext cx="1717118"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sp>
        <p:nvSpPr>
          <p:cNvPr id="25" name="Note: The 6.5 mm marking is not indicated on the shaft.">
            <a:extLst>
              <a:ext uri="{FF2B5EF4-FFF2-40B4-BE49-F238E27FC236}">
                <a16:creationId xmlns:a16="http://schemas.microsoft.com/office/drawing/2014/main" id="{25F222CC-A456-744E-BC1C-D80AD4A2BB35}"/>
              </a:ext>
            </a:extLst>
          </p:cNvPr>
          <p:cNvSpPr txBox="1"/>
          <p:nvPr/>
        </p:nvSpPr>
        <p:spPr>
          <a:xfrm>
            <a:off x="1753005" y="2802654"/>
            <a:ext cx="1161143"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Guide Drill</a:t>
            </a:r>
          </a:p>
        </p:txBody>
      </p:sp>
      <p:cxnSp>
        <p:nvCxnSpPr>
          <p:cNvPr id="26" name="Rak 25">
            <a:extLst>
              <a:ext uri="{FF2B5EF4-FFF2-40B4-BE49-F238E27FC236}">
                <a16:creationId xmlns:a16="http://schemas.microsoft.com/office/drawing/2014/main" id="{3AE7F26B-F514-804E-8BD7-5F63599DF47A}"/>
              </a:ext>
            </a:extLst>
          </p:cNvPr>
          <p:cNvCxnSpPr>
            <a:cxnSpLocks/>
          </p:cNvCxnSpPr>
          <p:nvPr/>
        </p:nvCxnSpPr>
        <p:spPr>
          <a:xfrm flipH="1">
            <a:off x="2797417" y="2892716"/>
            <a:ext cx="1019102"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sp>
        <p:nvSpPr>
          <p:cNvPr id="21" name="Title 1">
            <a:extLst>
              <a:ext uri="{FF2B5EF4-FFF2-40B4-BE49-F238E27FC236}">
                <a16:creationId xmlns:a16="http://schemas.microsoft.com/office/drawing/2014/main" id="{5CB0CD6B-080A-4A9D-BD5E-11E0EB698D49}"/>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B2FDC2F-DB00-5C43-8451-3CD5A4549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2496" y="1427149"/>
            <a:ext cx="6376763" cy="4775016"/>
          </a:xfrm>
          <a:prstGeom prst="rect">
            <a:avLst/>
          </a:prstGeom>
        </p:spPr>
      </p:pic>
      <p:sp>
        <p:nvSpPr>
          <p:cNvPr id="6" name="Note: The 6.5 mm marking is not indicated on the shaft.">
            <a:extLst>
              <a:ext uri="{FF2B5EF4-FFF2-40B4-BE49-F238E27FC236}">
                <a16:creationId xmlns:a16="http://schemas.microsoft.com/office/drawing/2014/main" id="{D2D4B79F-679B-0245-B199-FE0BB73872D7}"/>
              </a:ext>
            </a:extLst>
          </p:cNvPr>
          <p:cNvSpPr txBox="1"/>
          <p:nvPr/>
        </p:nvSpPr>
        <p:spPr>
          <a:xfrm>
            <a:off x="4635867" y="6329846"/>
            <a:ext cx="2920267"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Torque Wrench EV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Surgical Driver Handle</a:t>
            </a:r>
          </a:p>
        </p:txBody>
      </p:sp>
      <p:sp>
        <p:nvSpPr>
          <p:cNvPr id="7" name="Note: The 6.5 mm marking is not indicated on the shaft.">
            <a:extLst>
              <a:ext uri="{FF2B5EF4-FFF2-40B4-BE49-F238E27FC236}">
                <a16:creationId xmlns:a16="http://schemas.microsoft.com/office/drawing/2014/main" id="{759D188C-7930-A741-85DB-3F95EE36EA96}"/>
              </a:ext>
            </a:extLst>
          </p:cNvPr>
          <p:cNvSpPr txBox="1"/>
          <p:nvPr/>
        </p:nvSpPr>
        <p:spPr>
          <a:xfrm>
            <a:off x="663879" y="3807721"/>
            <a:ext cx="1594453"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Torque Wrench EV</a:t>
            </a:r>
          </a:p>
        </p:txBody>
      </p:sp>
      <p:cxnSp>
        <p:nvCxnSpPr>
          <p:cNvPr id="8" name="Rak 7">
            <a:extLst>
              <a:ext uri="{FF2B5EF4-FFF2-40B4-BE49-F238E27FC236}">
                <a16:creationId xmlns:a16="http://schemas.microsoft.com/office/drawing/2014/main" id="{F74BB419-E3DA-5747-8391-E6FE6643077B}"/>
              </a:ext>
            </a:extLst>
          </p:cNvPr>
          <p:cNvCxnSpPr>
            <a:cxnSpLocks/>
          </p:cNvCxnSpPr>
          <p:nvPr/>
        </p:nvCxnSpPr>
        <p:spPr>
          <a:xfrm>
            <a:off x="6096000" y="4555102"/>
            <a:ext cx="0" cy="1751497"/>
          </a:xfrm>
          <a:prstGeom prst="line">
            <a:avLst/>
          </a:prstGeom>
          <a:noFill/>
          <a:ln w="12700" cap="flat">
            <a:solidFill>
              <a:schemeClr val="accent3"/>
            </a:solidFill>
            <a:prstDash val="solid"/>
            <a:round/>
            <a:headEnd type="oval"/>
          </a:ln>
          <a:effectLst/>
          <a:sp3d/>
        </p:spPr>
        <p:style>
          <a:lnRef idx="0">
            <a:scrgbClr r="0" g="0" b="0"/>
          </a:lnRef>
          <a:fillRef idx="0">
            <a:scrgbClr r="0" g="0" b="0"/>
          </a:fillRef>
          <a:effectRef idx="0">
            <a:scrgbClr r="0" g="0" b="0"/>
          </a:effectRef>
          <a:fontRef idx="none"/>
        </p:style>
      </p:cxnSp>
      <p:cxnSp>
        <p:nvCxnSpPr>
          <p:cNvPr id="9" name="Rak 8">
            <a:extLst>
              <a:ext uri="{FF2B5EF4-FFF2-40B4-BE49-F238E27FC236}">
                <a16:creationId xmlns:a16="http://schemas.microsoft.com/office/drawing/2014/main" id="{89292F5B-8397-1441-92E1-DCB3B03E6E09}"/>
              </a:ext>
            </a:extLst>
          </p:cNvPr>
          <p:cNvCxnSpPr>
            <a:cxnSpLocks/>
          </p:cNvCxnSpPr>
          <p:nvPr/>
        </p:nvCxnSpPr>
        <p:spPr>
          <a:xfrm flipH="1">
            <a:off x="2350315" y="3897782"/>
            <a:ext cx="2159725"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sp>
        <p:nvSpPr>
          <p:cNvPr id="10" name="Note: The 6.5 mm marking is not indicated on the shaft.">
            <a:extLst>
              <a:ext uri="{FF2B5EF4-FFF2-40B4-BE49-F238E27FC236}">
                <a16:creationId xmlns:a16="http://schemas.microsoft.com/office/drawing/2014/main" id="{A1FF6FDA-E8E2-284B-86D4-5D5C5CA191E7}"/>
              </a:ext>
            </a:extLst>
          </p:cNvPr>
          <p:cNvSpPr txBox="1"/>
          <p:nvPr/>
        </p:nvSpPr>
        <p:spPr>
          <a:xfrm>
            <a:off x="478526" y="2529331"/>
            <a:ext cx="2278345"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/Astra Tech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Implant Depth Gauge</a:t>
            </a:r>
          </a:p>
        </p:txBody>
      </p:sp>
      <p:cxnSp>
        <p:nvCxnSpPr>
          <p:cNvPr id="11" name="Rak 10">
            <a:extLst>
              <a:ext uri="{FF2B5EF4-FFF2-40B4-BE49-F238E27FC236}">
                <a16:creationId xmlns:a16="http://schemas.microsoft.com/office/drawing/2014/main" id="{B97692D7-8414-1A4E-A474-0C013A71FAAA}"/>
              </a:ext>
            </a:extLst>
          </p:cNvPr>
          <p:cNvCxnSpPr>
            <a:cxnSpLocks/>
          </p:cNvCxnSpPr>
          <p:nvPr/>
        </p:nvCxnSpPr>
        <p:spPr>
          <a:xfrm flipH="1">
            <a:off x="2563987" y="2780096"/>
            <a:ext cx="2159725"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sp>
        <p:nvSpPr>
          <p:cNvPr id="12" name="Note: The 6.5 mm marking is not indicated on the shaft.">
            <a:extLst>
              <a:ext uri="{FF2B5EF4-FFF2-40B4-BE49-F238E27FC236}">
                <a16:creationId xmlns:a16="http://schemas.microsoft.com/office/drawing/2014/main" id="{14977119-6681-9944-AB17-941C4520516E}"/>
              </a:ext>
            </a:extLst>
          </p:cNvPr>
          <p:cNvSpPr txBox="1"/>
          <p:nvPr/>
        </p:nvSpPr>
        <p:spPr>
          <a:xfrm>
            <a:off x="9597768" y="4238607"/>
            <a:ext cx="1161143" cy="21544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400" dirty="0">
                <a:solidFill>
                  <a:schemeClr val="tx1">
                    <a:lumMod val="65000"/>
                    <a:lumOff val="35000"/>
                  </a:schemeClr>
                </a:solidFill>
                <a:latin typeface="Arial" panose="020B0604020202020204" pitchFamily="34" charset="0"/>
                <a:cs typeface="Arial" panose="020B0604020202020204" pitchFamily="34" charset="0"/>
              </a:rPr>
              <a:t>Hex Driver</a:t>
            </a:r>
          </a:p>
        </p:txBody>
      </p:sp>
      <p:cxnSp>
        <p:nvCxnSpPr>
          <p:cNvPr id="13" name="Rak 12">
            <a:extLst>
              <a:ext uri="{FF2B5EF4-FFF2-40B4-BE49-F238E27FC236}">
                <a16:creationId xmlns:a16="http://schemas.microsoft.com/office/drawing/2014/main" id="{7FBFFD33-93E5-7C45-9A53-1F8046F402A9}"/>
              </a:ext>
            </a:extLst>
          </p:cNvPr>
          <p:cNvCxnSpPr>
            <a:cxnSpLocks/>
          </p:cNvCxnSpPr>
          <p:nvPr/>
        </p:nvCxnSpPr>
        <p:spPr>
          <a:xfrm flipH="1">
            <a:off x="7712908" y="4341195"/>
            <a:ext cx="1763307" cy="0"/>
          </a:xfrm>
          <a:prstGeom prst="line">
            <a:avLst/>
          </a:prstGeom>
          <a:noFill/>
          <a:ln w="12700" cap="flat">
            <a:solidFill>
              <a:schemeClr val="accent3"/>
            </a:solidFill>
            <a:prstDash val="solid"/>
            <a:round/>
            <a:headEnd type="none"/>
            <a:tailEnd type="oval"/>
          </a:ln>
          <a:effectLst/>
          <a:sp3d/>
        </p:spPr>
        <p:style>
          <a:lnRef idx="0">
            <a:scrgbClr r="0" g="0" b="0"/>
          </a:lnRef>
          <a:fillRef idx="0">
            <a:scrgbClr r="0" g="0" b="0"/>
          </a:fillRef>
          <a:effectRef idx="0">
            <a:scrgbClr r="0" g="0" b="0"/>
          </a:effectRef>
          <a:fontRef idx="none"/>
        </p:style>
      </p:cxnSp>
      <p:sp>
        <p:nvSpPr>
          <p:cNvPr id="15" name="Title 1">
            <a:extLst>
              <a:ext uri="{FF2B5EF4-FFF2-40B4-BE49-F238E27FC236}">
                <a16:creationId xmlns:a16="http://schemas.microsoft.com/office/drawing/2014/main" id="{3F39D44C-C8FA-405C-A826-B0B8B6D05BF7}"/>
              </a:ext>
            </a:extLst>
          </p:cNvPr>
          <p:cNvSpPr txBox="1">
            <a:spLocks/>
          </p:cNvSpPr>
          <p:nvPr/>
        </p:nvSpPr>
        <p:spPr>
          <a:xfrm>
            <a:off x="342900" y="246063"/>
            <a:ext cx="11355614"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implant</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line</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latin typeface="Arial" panose="020B0604020202020204" pitchFamily="34" charset="0"/>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6">
            <a:extLst>
              <a:ext uri="{FF2B5EF4-FFF2-40B4-BE49-F238E27FC236}">
                <a16:creationId xmlns:a16="http://schemas.microsoft.com/office/drawing/2014/main" id="{E5B21BE1-0A60-4044-94D8-7E7CD6D7234E}"/>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l="-1" r="-1"/>
          <a:stretch/>
        </p:blipFill>
        <p:spPr>
          <a:xfrm>
            <a:off x="0" y="0"/>
            <a:ext cx="12192000" cy="6858000"/>
          </a:xfrm>
          <a:prstGeom prst="rect">
            <a:avLst/>
          </a:prstGeom>
        </p:spPr>
      </p:pic>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461"/>
          </a:xfrm>
        </p:spPr>
        <p:txBody>
          <a:bodyPr>
            <a:normAutofit/>
          </a:bodyPr>
          <a:lstStyle/>
          <a:p>
            <a:pPr algn="l"/>
            <a:r>
              <a:rPr lang="en-US" sz="4400">
                <a:solidFill>
                  <a:schemeClr val="tx1">
                    <a:lumMod val="65000"/>
                    <a:lumOff val="35000"/>
                  </a:schemeClr>
                </a:solidFill>
                <a:latin typeface="Arial" panose="020B0604020202020204" pitchFamily="34" charset="0"/>
                <a:cs typeface="Arial" panose="020B0604020202020204" pitchFamily="34" charset="0"/>
              </a:rPr>
              <a:t>DS </a:t>
            </a:r>
            <a:r>
              <a:rPr lang="en-US" sz="4400" err="1">
                <a:solidFill>
                  <a:schemeClr val="tx1">
                    <a:lumMod val="65000"/>
                    <a:lumOff val="35000"/>
                  </a:schemeClr>
                </a:solidFill>
                <a:latin typeface="Arial" panose="020B0604020202020204" pitchFamily="34" charset="0"/>
                <a:cs typeface="Arial" panose="020B0604020202020204" pitchFamily="34" charset="0"/>
              </a:rPr>
              <a:t>PrimeTaper</a:t>
            </a:r>
            <a:br>
              <a:rPr lang="sv-SE" sz="48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Philosophy and development</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00AB903-9451-48B7-A0A9-B02CD39E1017}"/>
              </a:ext>
            </a:extLst>
          </p:cNvPr>
          <p:cNvSpPr txBox="1">
            <a:spLocks/>
          </p:cNvSpPr>
          <p:nvPr/>
        </p:nvSpPr>
        <p:spPr>
          <a:xfrm>
            <a:off x="463180" y="2076450"/>
            <a:ext cx="8468169" cy="3639633"/>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spcBef>
                <a:spcPts val="1200"/>
              </a:spcBef>
              <a:buFont typeface="Arial" panose="020B0604020202020204" pitchFamily="34" charset="0"/>
              <a:buChar char="•"/>
            </a:pPr>
            <a:r>
              <a:rPr lang="en-US">
                <a:solidFill>
                  <a:schemeClr val="tx1">
                    <a:lumMod val="65000"/>
                    <a:lumOff val="35000"/>
                  </a:schemeClr>
                </a:solidFill>
                <a:latin typeface="Arial"/>
                <a:cs typeface="Arial"/>
              </a:rPr>
              <a:t>Enable optimized implant treatments for all clinical indications, delivering desired immediate installation stability, which enables immediate restorations</a:t>
            </a:r>
          </a:p>
          <a:p>
            <a:pPr marL="285750" indent="-285750" algn="l">
              <a:spcBef>
                <a:spcPts val="1200"/>
              </a:spcBef>
              <a:buFont typeface="Arial" panose="020B0604020202020204" pitchFamily="34" charset="0"/>
              <a:buChar char="•"/>
            </a:pPr>
            <a:r>
              <a:rPr lang="en-US">
                <a:solidFill>
                  <a:schemeClr val="tx1">
                    <a:lumMod val="65000"/>
                    <a:lumOff val="35000"/>
                  </a:schemeClr>
                </a:solidFill>
                <a:latin typeface="Arial"/>
                <a:cs typeface="Arial"/>
              </a:rPr>
              <a:t>Lasting bone care ensures reliable function and esthetics, </a:t>
            </a:r>
            <a:br>
              <a:rPr lang="en-US">
                <a:latin typeface="Arial" panose="020B0604020202020204" pitchFamily="34" charset="0"/>
                <a:cs typeface="Arial" panose="020B0604020202020204" pitchFamily="34" charset="0"/>
              </a:rPr>
            </a:br>
            <a:r>
              <a:rPr lang="en-US">
                <a:solidFill>
                  <a:schemeClr val="tx1">
                    <a:lumMod val="65000"/>
                    <a:lumOff val="35000"/>
                  </a:schemeClr>
                </a:solidFill>
                <a:latin typeface="Arial"/>
                <a:cs typeface="Arial"/>
              </a:rPr>
              <a:t>with long-term marginal bone maintenance</a:t>
            </a:r>
          </a:p>
          <a:p>
            <a:pPr marL="285750" indent="-285750" algn="l">
              <a:spcBef>
                <a:spcPts val="1200"/>
              </a:spcBef>
              <a:buFont typeface="Arial" panose="020B0604020202020204" pitchFamily="34" charset="0"/>
              <a:buChar char="•"/>
            </a:pPr>
            <a:r>
              <a:rPr lang="en-US">
                <a:solidFill>
                  <a:schemeClr val="tx1">
                    <a:lumMod val="65000"/>
                    <a:lumOff val="35000"/>
                  </a:schemeClr>
                </a:solidFill>
                <a:latin typeface="Arial" panose="020B0604020202020204" pitchFamily="34" charset="0"/>
                <a:cs typeface="Arial" panose="020B0604020202020204" pitchFamily="34" charset="0"/>
              </a:rPr>
              <a:t>Give an efficient handling experience and is supported by a seamless, fully integrated digital implant workflow</a:t>
            </a:r>
          </a:p>
          <a:p>
            <a:pPr marL="285750" indent="-285750" algn="l">
              <a:buFont typeface="Arial" panose="020B0604020202020204" pitchFamily="34" charset="0"/>
              <a:buChar char="•"/>
            </a:pPr>
            <a:endParaRPr lang="sv-SE">
              <a:latin typeface="Arial" panose="020B0604020202020204" pitchFamily="34" charset="0"/>
              <a:cs typeface="Arial" panose="020B0604020202020204" pitchFamily="34" charset="0"/>
            </a:endParaRPr>
          </a:p>
        </p:txBody>
      </p:sp>
      <p:pic>
        <p:nvPicPr>
          <p:cNvPr id="8" name="Picture 7" descr="A picture containing dark, light&#10;&#10;Description automatically generated">
            <a:extLst>
              <a:ext uri="{FF2B5EF4-FFF2-40B4-BE49-F238E27FC236}">
                <a16:creationId xmlns:a16="http://schemas.microsoft.com/office/drawing/2014/main" id="{77DF847D-77A6-44D1-ACBD-FFE6CE599A16}"/>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83020" y="143838"/>
            <a:ext cx="4448710" cy="7068620"/>
          </a:xfrm>
          <a:prstGeom prst="rect">
            <a:avLst/>
          </a:prstGeom>
        </p:spPr>
      </p:pic>
    </p:spTree>
    <p:extLst>
      <p:ext uri="{BB962C8B-B14F-4D97-AF65-F5344CB8AC3E}">
        <p14:creationId xmlns:p14="http://schemas.microsoft.com/office/powerpoint/2010/main" val="39474857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4655A82-6D36-4C4B-B2CC-074533980AEC}"/>
              </a:ext>
            </a:extLst>
          </p:cNvPr>
          <p:cNvSpPr>
            <a:spLocks noGrp="1"/>
          </p:cNvSpPr>
          <p:nvPr>
            <p:ph sz="half" idx="1"/>
          </p:nvPr>
        </p:nvSpPr>
        <p:spPr>
          <a:xfrm>
            <a:off x="625305" y="1508605"/>
            <a:ext cx="11530011" cy="3943350"/>
          </a:xfrm>
        </p:spPr>
        <p:txBody>
          <a:bodyPr>
            <a:normAutofit/>
          </a:bodyPr>
          <a:lstStyle/>
          <a:p>
            <a:r>
              <a:rPr lang="en-US" sz="2000">
                <a:solidFill>
                  <a:schemeClr val="tx1">
                    <a:lumMod val="65000"/>
                    <a:lumOff val="35000"/>
                  </a:schemeClr>
                </a:solidFill>
                <a:latin typeface="Arial" panose="020B0604020202020204" pitchFamily="34" charset="0"/>
                <a:cs typeface="Arial" panose="020B0604020202020204" pitchFamily="34" charset="0"/>
              </a:rPr>
              <a:t>For implant site preparation up to the planned implant diameter</a:t>
            </a:r>
          </a:p>
          <a:p>
            <a:r>
              <a:rPr lang="en-US" sz="2000">
                <a:solidFill>
                  <a:schemeClr val="tx1">
                    <a:lumMod val="65000"/>
                    <a:lumOff val="35000"/>
                  </a:schemeClr>
                </a:solidFill>
                <a:latin typeface="Arial" panose="020B0604020202020204" pitchFamily="34" charset="0"/>
                <a:cs typeface="Arial" panose="020B0604020202020204" pitchFamily="34" charset="0"/>
              </a:rPr>
              <a:t>Depth marked drill with high visibility</a:t>
            </a:r>
          </a:p>
          <a:p>
            <a:r>
              <a:rPr lang="en-US" sz="2000">
                <a:solidFill>
                  <a:schemeClr val="tx1">
                    <a:lumMod val="65000"/>
                    <a:lumOff val="35000"/>
                  </a:schemeClr>
                </a:solidFill>
                <a:latin typeface="Arial" panose="020B0604020202020204" pitchFamily="34" charset="0"/>
                <a:cs typeface="Arial" panose="020B0604020202020204" pitchFamily="34" charset="0"/>
              </a:rPr>
              <a:t>Multiple use with option for single use</a:t>
            </a:r>
          </a:p>
          <a:p>
            <a:r>
              <a:rPr lang="en-US" sz="2000">
                <a:solidFill>
                  <a:schemeClr val="tx1">
                    <a:lumMod val="65000"/>
                    <a:lumOff val="35000"/>
                  </a:schemeClr>
                </a:solidFill>
                <a:latin typeface="Arial" panose="020B0604020202020204" pitchFamily="34" charset="0"/>
                <a:cs typeface="Arial" panose="020B0604020202020204" pitchFamily="34" charset="0"/>
              </a:rPr>
              <a:t>Marked with the respective diameters and numbers (1-7)</a:t>
            </a:r>
          </a:p>
          <a:p>
            <a:r>
              <a:rPr lang="en-US" sz="2000">
                <a:solidFill>
                  <a:schemeClr val="tx1">
                    <a:lumMod val="65000"/>
                    <a:lumOff val="35000"/>
                  </a:schemeClr>
                </a:solidFill>
                <a:latin typeface="Arial" panose="020B0604020202020204" pitchFamily="34" charset="0"/>
                <a:cs typeface="Arial" panose="020B0604020202020204" pitchFamily="34" charset="0"/>
              </a:rPr>
              <a:t>Available in two lengths</a:t>
            </a:r>
          </a:p>
        </p:txBody>
      </p:sp>
      <p:pic>
        <p:nvPicPr>
          <p:cNvPr id="11" name="Bild" descr="Bild">
            <a:extLst>
              <a:ext uri="{FF2B5EF4-FFF2-40B4-BE49-F238E27FC236}">
                <a16:creationId xmlns:a16="http://schemas.microsoft.com/office/drawing/2014/main" id="{D9112D81-22FF-4FA4-BAD6-33B4A1D0FB4A}"/>
              </a:ext>
            </a:extLst>
          </p:cNvPr>
          <p:cNvPicPr>
            <a:picLocks noChangeAspect="1"/>
          </p:cNvPicPr>
          <p:nvPr/>
        </p:nvPicPr>
        <p:blipFill>
          <a:blip r:embed="rId3"/>
          <a:stretch>
            <a:fillRect/>
          </a:stretch>
        </p:blipFill>
        <p:spPr>
          <a:xfrm>
            <a:off x="3377600" y="3480280"/>
            <a:ext cx="5028390" cy="2570516"/>
          </a:xfrm>
          <a:prstGeom prst="rect">
            <a:avLst/>
          </a:prstGeom>
          <a:ln w="12700">
            <a:miter lim="400000"/>
          </a:ln>
        </p:spPr>
      </p:pic>
      <p:grpSp>
        <p:nvGrpSpPr>
          <p:cNvPr id="12" name="Group 11">
            <a:extLst>
              <a:ext uri="{FF2B5EF4-FFF2-40B4-BE49-F238E27FC236}">
                <a16:creationId xmlns:a16="http://schemas.microsoft.com/office/drawing/2014/main" id="{981F9716-4E4C-441E-8BF7-D5436A86B6D8}"/>
              </a:ext>
            </a:extLst>
          </p:cNvPr>
          <p:cNvGrpSpPr>
            <a:grpSpLocks noChangeAspect="1"/>
          </p:cNvGrpSpPr>
          <p:nvPr/>
        </p:nvGrpSpPr>
        <p:grpSpPr>
          <a:xfrm>
            <a:off x="8222037" y="2664903"/>
            <a:ext cx="3504365" cy="3232267"/>
            <a:chOff x="837457" y="2958407"/>
            <a:chExt cx="3239481" cy="2987948"/>
          </a:xfrm>
        </p:grpSpPr>
        <p:sp>
          <p:nvSpPr>
            <p:cNvPr id="13" name="Drill short…">
              <a:extLst>
                <a:ext uri="{FF2B5EF4-FFF2-40B4-BE49-F238E27FC236}">
                  <a16:creationId xmlns:a16="http://schemas.microsoft.com/office/drawing/2014/main" id="{97EB478D-1DD4-4CA3-A2BA-869F0F111602}"/>
                </a:ext>
              </a:extLst>
            </p:cNvPr>
            <p:cNvSpPr txBox="1"/>
            <p:nvPr/>
          </p:nvSpPr>
          <p:spPr>
            <a:xfrm>
              <a:off x="837457" y="3929327"/>
              <a:ext cx="619672" cy="3514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0" marR="0" lvl="0" indent="0" algn="l" defTabSz="914400" rtl="0" eaLnBrk="1" fontAlgn="auto" latinLnBrk="0" hangingPunct="0">
                <a:lnSpc>
                  <a:spcPct val="100000"/>
                </a:lnSpc>
                <a:spcBef>
                  <a:spcPts val="600"/>
                </a:spcBef>
                <a:spcAft>
                  <a:spcPts val="0"/>
                </a:spcAft>
                <a:buClr>
                  <a:srgbClr val="F8A700"/>
                </a:buClr>
                <a:buSzTx/>
                <a:buFontTx/>
                <a:buNone/>
                <a:tabLst/>
                <a:defRPr sz="1000"/>
              </a:pPr>
              <a:r>
                <a:rPr kumimoji="0" sz="1000" b="0" i="0" u="none" strike="noStrike" kern="0" cap="none" spc="0" normalizeH="0" baseline="0" noProof="0">
                  <a:ln>
                    <a:noFill/>
                  </a:ln>
                  <a:solidFill>
                    <a:srgbClr val="53585B"/>
                  </a:solidFill>
                  <a:effectLst/>
                  <a:uLnTx/>
                  <a:uFillTx/>
                  <a:latin typeface="Arial"/>
                  <a:ea typeface="+mn-ea"/>
                  <a:cs typeface="Arial"/>
                  <a:sym typeface="Arial"/>
                </a:rPr>
                <a:t>Drill short</a:t>
              </a:r>
            </a:p>
            <a:p>
              <a:pPr marL="0" marR="0" lvl="0" indent="0" algn="l" defTabSz="914400" rtl="0" eaLnBrk="1" fontAlgn="auto" latinLnBrk="0" hangingPunct="0">
                <a:lnSpc>
                  <a:spcPct val="100000"/>
                </a:lnSpc>
                <a:spcBef>
                  <a:spcPts val="600"/>
                </a:spcBef>
                <a:spcAft>
                  <a:spcPts val="0"/>
                </a:spcAft>
                <a:buClr>
                  <a:srgbClr val="F8A700"/>
                </a:buClr>
                <a:buSzTx/>
                <a:buFontTx/>
                <a:buNone/>
                <a:tabLst/>
                <a:defRPr sz="1000"/>
              </a:pPr>
              <a:r>
                <a:rPr kumimoji="0" sz="1000" b="0" i="0" u="none" strike="noStrike" kern="0" cap="none" spc="0" normalizeH="0" baseline="0" noProof="0">
                  <a:ln>
                    <a:noFill/>
                  </a:ln>
                  <a:solidFill>
                    <a:srgbClr val="53585B"/>
                  </a:solidFill>
                  <a:effectLst/>
                  <a:uLnTx/>
                  <a:uFillTx/>
                  <a:latin typeface="Arial"/>
                  <a:ea typeface="+mn-ea"/>
                  <a:cs typeface="Arial"/>
                  <a:sym typeface="Arial"/>
                </a:rPr>
                <a:t>6.5-13 mm</a:t>
              </a:r>
            </a:p>
          </p:txBody>
        </p:sp>
        <p:sp>
          <p:nvSpPr>
            <p:cNvPr id="14" name="Drill long…">
              <a:extLst>
                <a:ext uri="{FF2B5EF4-FFF2-40B4-BE49-F238E27FC236}">
                  <a16:creationId xmlns:a16="http://schemas.microsoft.com/office/drawing/2014/main" id="{0000FA09-AE92-4020-A423-CF0FBB18E20E}"/>
                </a:ext>
              </a:extLst>
            </p:cNvPr>
            <p:cNvSpPr txBox="1"/>
            <p:nvPr/>
          </p:nvSpPr>
          <p:spPr>
            <a:xfrm>
              <a:off x="2470554" y="3460489"/>
              <a:ext cx="619671" cy="35144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spAutoFit/>
            </a:bodyPr>
            <a:lstStyle/>
            <a:p>
              <a:pPr marL="0" marR="0" lvl="0" indent="0" algn="l" defTabSz="914400" rtl="0" eaLnBrk="1" fontAlgn="auto" latinLnBrk="0" hangingPunct="0">
                <a:lnSpc>
                  <a:spcPct val="100000"/>
                </a:lnSpc>
                <a:spcBef>
                  <a:spcPts val="600"/>
                </a:spcBef>
                <a:spcAft>
                  <a:spcPts val="0"/>
                </a:spcAft>
                <a:buClr>
                  <a:srgbClr val="F8A700"/>
                </a:buClr>
                <a:buSzTx/>
                <a:buFontTx/>
                <a:buNone/>
                <a:tabLst/>
                <a:defRPr sz="1000"/>
              </a:pPr>
              <a:r>
                <a:rPr kumimoji="0" sz="1000" b="0" i="0" u="none" strike="noStrike" kern="0" cap="none" spc="0" normalizeH="0" baseline="0" noProof="0">
                  <a:ln>
                    <a:noFill/>
                  </a:ln>
                  <a:solidFill>
                    <a:srgbClr val="53585B"/>
                  </a:solidFill>
                  <a:effectLst/>
                  <a:uLnTx/>
                  <a:uFillTx/>
                  <a:latin typeface="Arial"/>
                  <a:ea typeface="+mn-ea"/>
                  <a:cs typeface="Arial"/>
                  <a:sym typeface="Arial"/>
                </a:rPr>
                <a:t>Drill long</a:t>
              </a:r>
            </a:p>
            <a:p>
              <a:pPr marL="0" marR="0" lvl="0" indent="0" algn="l" defTabSz="914400" rtl="0" eaLnBrk="1" fontAlgn="auto" latinLnBrk="0" hangingPunct="0">
                <a:lnSpc>
                  <a:spcPct val="100000"/>
                </a:lnSpc>
                <a:spcBef>
                  <a:spcPts val="600"/>
                </a:spcBef>
                <a:spcAft>
                  <a:spcPts val="0"/>
                </a:spcAft>
                <a:buClr>
                  <a:srgbClr val="F8A700"/>
                </a:buClr>
                <a:buSzTx/>
                <a:buFontTx/>
                <a:buNone/>
                <a:tabLst/>
                <a:defRPr sz="1000"/>
              </a:pPr>
              <a:r>
                <a:rPr kumimoji="0" sz="1000" b="0" i="0" u="none" strike="noStrike" kern="0" cap="none" spc="0" normalizeH="0" baseline="0" noProof="0">
                  <a:ln>
                    <a:noFill/>
                  </a:ln>
                  <a:solidFill>
                    <a:srgbClr val="53585B"/>
                  </a:solidFill>
                  <a:effectLst/>
                  <a:uLnTx/>
                  <a:uFillTx/>
                  <a:latin typeface="Arial"/>
                  <a:ea typeface="+mn-ea"/>
                  <a:cs typeface="Arial"/>
                  <a:sym typeface="Arial"/>
                </a:rPr>
                <a:t>6.5-17 mm</a:t>
              </a:r>
            </a:p>
          </p:txBody>
        </p:sp>
        <p:pic>
          <p:nvPicPr>
            <p:cNvPr id="15" name="Bild" descr="Bild">
              <a:extLst>
                <a:ext uri="{FF2B5EF4-FFF2-40B4-BE49-F238E27FC236}">
                  <a16:creationId xmlns:a16="http://schemas.microsoft.com/office/drawing/2014/main" id="{822F5662-8FDA-47CB-A325-3133614F64F6}"/>
                </a:ext>
              </a:extLst>
            </p:cNvPr>
            <p:cNvPicPr>
              <a:picLocks noChangeAspect="1"/>
            </p:cNvPicPr>
            <p:nvPr/>
          </p:nvPicPr>
          <p:blipFill>
            <a:blip r:embed="rId4"/>
            <a:stretch>
              <a:fillRect/>
            </a:stretch>
          </p:blipFill>
          <p:spPr>
            <a:xfrm>
              <a:off x="1637264" y="2958407"/>
              <a:ext cx="2047174" cy="2987948"/>
            </a:xfrm>
            <a:prstGeom prst="rect">
              <a:avLst/>
            </a:prstGeom>
            <a:ln w="12700">
              <a:miter lim="400000"/>
            </a:ln>
          </p:spPr>
        </p:pic>
        <p:sp>
          <p:nvSpPr>
            <p:cNvPr id="16" name="PrimeTaper EV Ø4.2 x 11 mm">
              <a:extLst>
                <a:ext uri="{FF2B5EF4-FFF2-40B4-BE49-F238E27FC236}">
                  <a16:creationId xmlns:a16="http://schemas.microsoft.com/office/drawing/2014/main" id="{37EBD51F-0741-40A5-AE61-0E07DAB64475}"/>
                </a:ext>
              </a:extLst>
            </p:cNvPr>
            <p:cNvSpPr txBox="1"/>
            <p:nvPr/>
          </p:nvSpPr>
          <p:spPr>
            <a:xfrm>
              <a:off x="3139218" y="4531296"/>
              <a:ext cx="937720" cy="27524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lvl1pPr algn="l">
                <a:spcBef>
                  <a:spcPts val="600"/>
                </a:spcBef>
                <a:defRPr sz="1000"/>
              </a:lvl1pPr>
            </a:lstStyle>
            <a:p>
              <a:pPr marL="0" marR="0" lvl="0" indent="0" algn="l" defTabSz="914400" rtl="0" eaLnBrk="1" fontAlgn="auto" latinLnBrk="0" hangingPunct="0">
                <a:lnSpc>
                  <a:spcPct val="100000"/>
                </a:lnSpc>
                <a:spcBef>
                  <a:spcPts val="600"/>
                </a:spcBef>
                <a:spcAft>
                  <a:spcPts val="0"/>
                </a:spcAft>
                <a:buClr>
                  <a:srgbClr val="F8A700"/>
                </a:buClr>
                <a:buSzTx/>
                <a:buFontTx/>
                <a:buNone/>
                <a:tabLst/>
                <a:defRPr/>
              </a:pPr>
              <a:r>
                <a:rPr kumimoji="0" sz="1000" b="0" i="0" u="none" strike="noStrike" kern="0" cap="none" spc="0" normalizeH="0" baseline="0" noProof="0">
                  <a:ln>
                    <a:noFill/>
                  </a:ln>
                  <a:solidFill>
                    <a:srgbClr val="53585B"/>
                  </a:solidFill>
                  <a:effectLst/>
                  <a:uLnTx/>
                  <a:uFillTx/>
                  <a:latin typeface="Arial"/>
                  <a:ea typeface="+mn-ea"/>
                  <a:cs typeface="Arial"/>
                  <a:sym typeface="Arial"/>
                </a:rPr>
                <a:t>PrimeTaper EV Ø4.2 x 11 mm</a:t>
              </a:r>
            </a:p>
          </p:txBody>
        </p:sp>
      </p:grpSp>
      <p:sp>
        <p:nvSpPr>
          <p:cNvPr id="18" name="Title 1">
            <a:extLst>
              <a:ext uri="{FF2B5EF4-FFF2-40B4-BE49-F238E27FC236}">
                <a16:creationId xmlns:a16="http://schemas.microsoft.com/office/drawing/2014/main" id="{2F162A01-BE79-4371-8031-9DC60DF88B42}"/>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a:solidFill>
                  <a:schemeClr val="tx1">
                    <a:lumMod val="65000"/>
                    <a:lumOff val="35000"/>
                  </a:schemeClr>
                </a:solidFill>
                <a:latin typeface="Arial" panose="020B0604020202020204" pitchFamily="34" charset="0"/>
                <a:cs typeface="Arial" panose="020B0604020202020204" pitchFamily="34" charset="0"/>
              </a:rPr>
              <a:t>DS </a:t>
            </a:r>
            <a:r>
              <a:rPr lang="sv-SE" err="1">
                <a:solidFill>
                  <a:schemeClr val="tx1">
                    <a:lumMod val="65000"/>
                    <a:lumOff val="35000"/>
                  </a:schemeClr>
                </a:solidFill>
                <a:latin typeface="Arial" panose="020B0604020202020204" pitchFamily="34" charset="0"/>
                <a:cs typeface="Arial" panose="020B0604020202020204" pitchFamily="34" charset="0"/>
              </a:rPr>
              <a:t>PrimeTaper</a:t>
            </a:r>
            <a:r>
              <a:rPr lang="sv-SE">
                <a:solidFill>
                  <a:schemeClr val="tx1">
                    <a:lumMod val="65000"/>
                    <a:lumOff val="35000"/>
                  </a:schemeClr>
                </a:solidFill>
                <a:latin typeface="Arial" panose="020B0604020202020204" pitchFamily="34" charset="0"/>
                <a:cs typeface="Arial" panose="020B0604020202020204" pitchFamily="34" charset="0"/>
              </a:rPr>
              <a:t> </a:t>
            </a:r>
            <a:r>
              <a:rPr lang="sv-SE" err="1">
                <a:solidFill>
                  <a:schemeClr val="tx1">
                    <a:lumMod val="65000"/>
                    <a:lumOff val="35000"/>
                  </a:schemeClr>
                </a:solidFill>
                <a:latin typeface="Arial" panose="020B0604020202020204" pitchFamily="34" charset="0"/>
                <a:cs typeface="Arial" panose="020B0604020202020204" pitchFamily="34" charset="0"/>
              </a:rPr>
              <a:t>surgical</a:t>
            </a:r>
            <a:r>
              <a:rPr lang="sv-SE">
                <a:solidFill>
                  <a:schemeClr val="tx1">
                    <a:lumMod val="65000"/>
                    <a:lumOff val="35000"/>
                  </a:schemeClr>
                </a:solidFill>
                <a:latin typeface="Arial" panose="020B0604020202020204" pitchFamily="34" charset="0"/>
                <a:cs typeface="Arial" panose="020B0604020202020204" pitchFamily="34" charset="0"/>
              </a:rPr>
              <a:t> </a:t>
            </a:r>
            <a:r>
              <a:rPr lang="sv-SE" err="1">
                <a:solidFill>
                  <a:schemeClr val="tx1">
                    <a:lumMod val="65000"/>
                    <a:lumOff val="35000"/>
                  </a:schemeClr>
                </a:solidFill>
                <a:latin typeface="Arial" panose="020B0604020202020204" pitchFamily="34" charset="0"/>
                <a:cs typeface="Arial" panose="020B0604020202020204" pitchFamily="34" charset="0"/>
              </a:rPr>
              <a:t>tray</a:t>
            </a:r>
            <a:br>
              <a:rPr lang="sv-SE">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Drills</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615744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drilling </a:t>
            </a:r>
            <a:r>
              <a:rPr lang="sv-SE" sz="4400" err="1">
                <a:solidFill>
                  <a:schemeClr val="tx1">
                    <a:lumMod val="65000"/>
                    <a:lumOff val="35000"/>
                  </a:schemeClr>
                </a:solidFill>
                <a:latin typeface="Arial" panose="020B0604020202020204" pitchFamily="34" charset="0"/>
                <a:cs typeface="Arial" panose="020B0604020202020204" pitchFamily="34" charset="0"/>
              </a:rPr>
              <a:t>protocol</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Protocol for soft, medium and dense bone qualities</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Pladsholder til indhold 2">
            <a:extLst>
              <a:ext uri="{FF2B5EF4-FFF2-40B4-BE49-F238E27FC236}">
                <a16:creationId xmlns:a16="http://schemas.microsoft.com/office/drawing/2014/main" id="{899215A7-3465-422C-8CF9-E6DBE2505C8C}"/>
              </a:ext>
            </a:extLst>
          </p:cNvPr>
          <p:cNvSpPr txBox="1">
            <a:spLocks/>
          </p:cNvSpPr>
          <p:nvPr/>
        </p:nvSpPr>
        <p:spPr>
          <a:xfrm>
            <a:off x="1044696" y="4755511"/>
            <a:ext cx="7140328" cy="141488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400" b="1">
                <a:solidFill>
                  <a:schemeClr val="tx1">
                    <a:lumMod val="65000"/>
                    <a:lumOff val="35000"/>
                  </a:schemeClr>
                </a:solidFill>
                <a:latin typeface="Arial" panose="020B0604020202020204" pitchFamily="34" charset="0"/>
                <a:cs typeface="Arial" panose="020B0604020202020204" pitchFamily="34" charset="0"/>
              </a:rPr>
              <a:t>Drilling protocol for soft medium and dense bone qualities</a:t>
            </a:r>
          </a:p>
          <a:p>
            <a:pPr marL="285750"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Figures refer to drill numbers (1-7).</a:t>
            </a:r>
          </a:p>
          <a:p>
            <a:pPr marL="285750"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 [” refers to cortical preparation (mandatory).</a:t>
            </a:r>
          </a:p>
          <a:p>
            <a:pPr marL="285750"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Adapt the cortical preparation to the individual thickness of the cortex. </a:t>
            </a:r>
          </a:p>
          <a:p>
            <a:pPr marL="285750"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Drilling to the 2 mm marking using the drill for cortical preparation “] [” will ensure sufficient space for the </a:t>
            </a:r>
            <a:r>
              <a:rPr lang="en-US" sz="1400" err="1">
                <a:solidFill>
                  <a:schemeClr val="tx1">
                    <a:lumMod val="65000"/>
                    <a:lumOff val="35000"/>
                  </a:schemeClr>
                </a:solidFill>
                <a:latin typeface="Arial" panose="020B0604020202020204" pitchFamily="34" charset="0"/>
                <a:cs typeface="Arial" panose="020B0604020202020204" pitchFamily="34" charset="0"/>
              </a:rPr>
              <a:t>MicroThread</a:t>
            </a:r>
            <a:r>
              <a:rPr lang="en-US" sz="1400">
                <a:solidFill>
                  <a:schemeClr val="tx1">
                    <a:lumMod val="65000"/>
                    <a:lumOff val="35000"/>
                  </a:schemeClr>
                </a:solidFill>
                <a:latin typeface="Arial" panose="020B0604020202020204" pitchFamily="34" charset="0"/>
                <a:cs typeface="Arial" panose="020B0604020202020204" pitchFamily="34" charset="0"/>
              </a:rPr>
              <a:t> portion of the implant.</a:t>
            </a:r>
          </a:p>
          <a:p>
            <a:pPr algn="l"/>
            <a:endParaRPr lang="en-US" sz="140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C1A97706-E110-44AF-9329-766B5432F092}"/>
              </a:ext>
            </a:extLst>
          </p:cNvPr>
          <p:cNvGrpSpPr/>
          <p:nvPr/>
        </p:nvGrpSpPr>
        <p:grpSpPr>
          <a:xfrm>
            <a:off x="980093" y="1814513"/>
            <a:ext cx="10042359" cy="2745380"/>
            <a:chOff x="927967" y="2171524"/>
            <a:chExt cx="9571592" cy="2514951"/>
          </a:xfrm>
        </p:grpSpPr>
        <p:pic>
          <p:nvPicPr>
            <p:cNvPr id="6" name="Picture 5">
              <a:extLst>
                <a:ext uri="{FF2B5EF4-FFF2-40B4-BE49-F238E27FC236}">
                  <a16:creationId xmlns:a16="http://schemas.microsoft.com/office/drawing/2014/main" id="{14EFF73F-E915-43C8-A6A5-CEED3F46729D}"/>
                </a:ext>
              </a:extLst>
            </p:cNvPr>
            <p:cNvPicPr>
              <a:picLocks noChangeAspect="1"/>
            </p:cNvPicPr>
            <p:nvPr/>
          </p:nvPicPr>
          <p:blipFill rotWithShape="1">
            <a:blip r:embed="rId3"/>
            <a:srcRect r="7396"/>
            <a:stretch/>
          </p:blipFill>
          <p:spPr>
            <a:xfrm>
              <a:off x="927967" y="2171524"/>
              <a:ext cx="9571592" cy="2514951"/>
            </a:xfrm>
            <a:prstGeom prst="rect">
              <a:avLst/>
            </a:prstGeom>
          </p:spPr>
        </p:pic>
        <p:sp>
          <p:nvSpPr>
            <p:cNvPr id="7" name="Rectangle 6">
              <a:extLst>
                <a:ext uri="{FF2B5EF4-FFF2-40B4-BE49-F238E27FC236}">
                  <a16:creationId xmlns:a16="http://schemas.microsoft.com/office/drawing/2014/main" id="{8A5A2E96-ED2C-498E-8D78-4A7D028B9354}"/>
                </a:ext>
              </a:extLst>
            </p:cNvPr>
            <p:cNvSpPr/>
            <p:nvPr/>
          </p:nvSpPr>
          <p:spPr>
            <a:xfrm>
              <a:off x="1868905" y="2414336"/>
              <a:ext cx="296779" cy="31282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Arial" panose="020B0604020202020204" pitchFamily="34" charset="0"/>
                <a:cs typeface="Arial" panose="020B0604020202020204" pitchFamily="34" charset="0"/>
              </a:endParaRPr>
            </a:p>
          </p:txBody>
        </p:sp>
      </p:grpSp>
      <p:pic>
        <p:nvPicPr>
          <p:cNvPr id="8" name="Picture 7">
            <a:extLst>
              <a:ext uri="{FF2B5EF4-FFF2-40B4-BE49-F238E27FC236}">
                <a16:creationId xmlns:a16="http://schemas.microsoft.com/office/drawing/2014/main" id="{1C6B89D5-C40F-4774-8DB3-099D3A18D2DC}"/>
              </a:ext>
            </a:extLst>
          </p:cNvPr>
          <p:cNvPicPr>
            <a:picLocks noChangeAspect="1"/>
          </p:cNvPicPr>
          <p:nvPr/>
        </p:nvPicPr>
        <p:blipFill>
          <a:blip r:embed="rId4"/>
          <a:stretch>
            <a:fillRect/>
          </a:stretch>
        </p:blipFill>
        <p:spPr>
          <a:xfrm>
            <a:off x="8561583" y="4755511"/>
            <a:ext cx="2460869" cy="1016697"/>
          </a:xfrm>
          <a:prstGeom prst="rect">
            <a:avLst/>
          </a:prstGeom>
        </p:spPr>
      </p:pic>
    </p:spTree>
    <p:extLst>
      <p:ext uri="{BB962C8B-B14F-4D97-AF65-F5344CB8AC3E}">
        <p14:creationId xmlns:p14="http://schemas.microsoft.com/office/powerpoint/2010/main" val="486736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drilling </a:t>
            </a:r>
            <a:r>
              <a:rPr lang="sv-SE" sz="4400" err="1">
                <a:solidFill>
                  <a:schemeClr val="tx1">
                    <a:lumMod val="65000"/>
                    <a:lumOff val="35000"/>
                  </a:schemeClr>
                </a:solidFill>
                <a:latin typeface="Arial" panose="020B0604020202020204" pitchFamily="34" charset="0"/>
                <a:cs typeface="Arial" panose="020B0604020202020204" pitchFamily="34" charset="0"/>
              </a:rPr>
              <a:t>protocol</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Protocol for very soft or very dense bone</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7E31468-BB61-48E0-8F18-A44381513285}"/>
              </a:ext>
            </a:extLst>
          </p:cNvPr>
          <p:cNvSpPr txBox="1">
            <a:spLocks/>
          </p:cNvSpPr>
          <p:nvPr/>
        </p:nvSpPr>
        <p:spPr>
          <a:xfrm>
            <a:off x="319088" y="1403351"/>
            <a:ext cx="11530012"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p>
        </p:txBody>
      </p:sp>
      <p:sp>
        <p:nvSpPr>
          <p:cNvPr id="7" name="Rectangle 6">
            <a:extLst>
              <a:ext uri="{FF2B5EF4-FFF2-40B4-BE49-F238E27FC236}">
                <a16:creationId xmlns:a16="http://schemas.microsoft.com/office/drawing/2014/main" id="{F65B2FEE-35E0-4251-89B4-2AD070DBEEC7}"/>
              </a:ext>
            </a:extLst>
          </p:cNvPr>
          <p:cNvSpPr/>
          <p:nvPr/>
        </p:nvSpPr>
        <p:spPr>
          <a:xfrm>
            <a:off x="319088" y="1811612"/>
            <a:ext cx="5683955" cy="4128139"/>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err="1">
              <a:latin typeface="Arial" panose="020B0604020202020204" pitchFamily="34" charset="0"/>
              <a:cs typeface="Arial" panose="020B0604020202020204" pitchFamily="34" charset="0"/>
            </a:endParaRPr>
          </a:p>
        </p:txBody>
      </p:sp>
      <p:sp>
        <p:nvSpPr>
          <p:cNvPr id="8" name="Content Placeholder 5">
            <a:extLst>
              <a:ext uri="{FF2B5EF4-FFF2-40B4-BE49-F238E27FC236}">
                <a16:creationId xmlns:a16="http://schemas.microsoft.com/office/drawing/2014/main" id="{3EA81C27-893E-4D7B-8D04-A55F05CFE97A}"/>
              </a:ext>
            </a:extLst>
          </p:cNvPr>
          <p:cNvSpPr txBox="1">
            <a:spLocks/>
          </p:cNvSpPr>
          <p:nvPr/>
        </p:nvSpPr>
        <p:spPr>
          <a:xfrm>
            <a:off x="526871" y="2069699"/>
            <a:ext cx="3972334" cy="46037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b="1">
                <a:solidFill>
                  <a:schemeClr val="tx1">
                    <a:lumMod val="65000"/>
                    <a:lumOff val="35000"/>
                  </a:schemeClr>
                </a:solidFill>
                <a:latin typeface="Arial" panose="020B0604020202020204" pitchFamily="34" charset="0"/>
                <a:cs typeface="Arial" panose="020B0604020202020204" pitchFamily="34" charset="0"/>
              </a:rPr>
              <a:t>Very Soft Bone</a:t>
            </a:r>
          </a:p>
        </p:txBody>
      </p:sp>
      <p:sp>
        <p:nvSpPr>
          <p:cNvPr id="9" name="Rectangle 8">
            <a:extLst>
              <a:ext uri="{FF2B5EF4-FFF2-40B4-BE49-F238E27FC236}">
                <a16:creationId xmlns:a16="http://schemas.microsoft.com/office/drawing/2014/main" id="{8FB72EAB-7586-459B-9F4A-697B4339C2D1}"/>
              </a:ext>
            </a:extLst>
          </p:cNvPr>
          <p:cNvSpPr/>
          <p:nvPr/>
        </p:nvSpPr>
        <p:spPr>
          <a:xfrm>
            <a:off x="483326" y="4154647"/>
            <a:ext cx="5440122" cy="1862048"/>
          </a:xfrm>
          <a:prstGeom prst="rect">
            <a:avLst/>
          </a:prstGeom>
          <a:ln>
            <a:noFill/>
          </a:ln>
        </p:spPr>
        <p:txBody>
          <a:bodyPr wrap="square">
            <a:spAutoFit/>
          </a:bodyPr>
          <a:lstStyle/>
          <a:p>
            <a:pPr marL="285750" marR="0" lvl="0" indent="-285750" algn="l" defTabSz="914400" rtl="0" eaLnBrk="1" fontAlgn="auto" latinLnBrk="0" hangingPunct="1">
              <a:lnSpc>
                <a:spcPct val="90000"/>
              </a:lnSpc>
              <a:spcBef>
                <a:spcPts val="600"/>
              </a:spcBef>
              <a:spcAft>
                <a:spcPts val="0"/>
              </a:spcAft>
              <a:buClr>
                <a:srgbClr val="F8A700"/>
              </a:buClr>
              <a:buSzTx/>
              <a:buFont typeface="Wingdings" panose="05000000000000000000" pitchFamily="2" charset="2"/>
              <a:buChar char="§"/>
              <a:tabLst/>
              <a:defRPr/>
            </a:pPr>
            <a:r>
              <a:rPr kumimoji="0" lang="en-US" b="0" i="0" u="none" strike="noStrike" kern="1200" cap="none" spc="0" normalizeH="0" baseline="0">
                <a:ln>
                  <a:noFill/>
                </a:ln>
                <a:solidFill>
                  <a:srgbClr val="53585B"/>
                </a:solidFill>
                <a:effectLst/>
                <a:uLnTx/>
                <a:uFillTx/>
                <a:latin typeface="Arial"/>
                <a:ea typeface="+mn-ea"/>
                <a:cs typeface="+mn-cs"/>
              </a:rPr>
              <a:t>Very soft bone – stop full depth preparation one drill number prior to the recommended final full depth drill </a:t>
            </a:r>
          </a:p>
          <a:p>
            <a:pPr marL="285750" marR="0" lvl="0" indent="-285750" algn="l" defTabSz="914400" rtl="0" eaLnBrk="1" fontAlgn="auto" latinLnBrk="0" hangingPunct="1">
              <a:lnSpc>
                <a:spcPct val="90000"/>
              </a:lnSpc>
              <a:spcBef>
                <a:spcPts val="600"/>
              </a:spcBef>
              <a:spcAft>
                <a:spcPts val="0"/>
              </a:spcAft>
              <a:buClr>
                <a:srgbClr val="F8A700"/>
              </a:buClr>
              <a:buSzTx/>
              <a:buFont typeface="Wingdings" panose="05000000000000000000" pitchFamily="2" charset="2"/>
              <a:buChar char="§"/>
              <a:tabLst/>
              <a:defRPr/>
            </a:pPr>
            <a:r>
              <a:rPr lang="en-US">
                <a:solidFill>
                  <a:srgbClr val="53585B"/>
                </a:solidFill>
                <a:latin typeface="Arial"/>
              </a:rPr>
              <a:t>C</a:t>
            </a:r>
            <a:r>
              <a:rPr kumimoji="0" lang="en-US" b="0" i="0" u="none" strike="noStrike" kern="1200" cap="none" spc="0" normalizeH="0" baseline="0">
                <a:ln>
                  <a:noFill/>
                </a:ln>
                <a:solidFill>
                  <a:srgbClr val="53585B"/>
                </a:solidFill>
                <a:effectLst/>
                <a:uLnTx/>
                <a:uFillTx/>
                <a:latin typeface="Arial"/>
                <a:ea typeface="+mn-ea"/>
                <a:cs typeface="+mn-cs"/>
              </a:rPr>
              <a:t>ontinue with cortical preparation ] [</a:t>
            </a:r>
          </a:p>
          <a:p>
            <a:pPr marL="285750" marR="0" lvl="0" indent="-285750" algn="l" defTabSz="914400" rtl="0" eaLnBrk="1" fontAlgn="auto" latinLnBrk="0" hangingPunct="1">
              <a:lnSpc>
                <a:spcPct val="90000"/>
              </a:lnSpc>
              <a:spcBef>
                <a:spcPts val="600"/>
              </a:spcBef>
              <a:spcAft>
                <a:spcPts val="0"/>
              </a:spcAft>
              <a:buClr>
                <a:srgbClr val="F8A700"/>
              </a:buClr>
              <a:buSzTx/>
              <a:buFont typeface="Wingdings" panose="05000000000000000000" pitchFamily="2" charset="2"/>
              <a:buChar char="§"/>
              <a:tabLst/>
              <a:defRPr/>
            </a:pPr>
            <a:r>
              <a:rPr kumimoji="0" lang="en-US" b="0" i="0" u="none" strike="noStrike" kern="1200" cap="none" spc="0" normalizeH="0" baseline="0">
                <a:ln>
                  <a:noFill/>
                </a:ln>
                <a:solidFill>
                  <a:srgbClr val="53585B"/>
                </a:solidFill>
                <a:effectLst/>
                <a:uLnTx/>
                <a:uFillTx/>
                <a:latin typeface="Arial"/>
                <a:ea typeface="+mn-ea"/>
                <a:cs typeface="+mn-cs"/>
              </a:rPr>
              <a:t>May be applicable in extraction sockets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a:ln>
                <a:noFill/>
              </a:ln>
              <a:solidFill>
                <a:prstClr val="black"/>
              </a:solidFill>
              <a:effectLst/>
              <a:uLnTx/>
              <a:uFillTx/>
              <a:latin typeface="Arial"/>
              <a:ea typeface="+mn-ea"/>
              <a:cs typeface="+mn-cs"/>
            </a:endParaRPr>
          </a:p>
        </p:txBody>
      </p:sp>
      <p:pic>
        <p:nvPicPr>
          <p:cNvPr id="10" name="Picture 9">
            <a:extLst>
              <a:ext uri="{FF2B5EF4-FFF2-40B4-BE49-F238E27FC236}">
                <a16:creationId xmlns:a16="http://schemas.microsoft.com/office/drawing/2014/main" id="{EC2E5582-D647-4722-9954-D4725098345D}"/>
              </a:ext>
            </a:extLst>
          </p:cNvPr>
          <p:cNvPicPr>
            <a:picLocks noChangeAspect="1"/>
          </p:cNvPicPr>
          <p:nvPr/>
        </p:nvPicPr>
        <p:blipFill>
          <a:blip r:embed="rId3"/>
          <a:stretch>
            <a:fillRect/>
          </a:stretch>
        </p:blipFill>
        <p:spPr>
          <a:xfrm>
            <a:off x="529548" y="2540665"/>
            <a:ext cx="5081554" cy="1230179"/>
          </a:xfrm>
          <a:prstGeom prst="rect">
            <a:avLst/>
          </a:prstGeom>
        </p:spPr>
      </p:pic>
      <p:grpSp>
        <p:nvGrpSpPr>
          <p:cNvPr id="11" name="Group 10">
            <a:extLst>
              <a:ext uri="{FF2B5EF4-FFF2-40B4-BE49-F238E27FC236}">
                <a16:creationId xmlns:a16="http://schemas.microsoft.com/office/drawing/2014/main" id="{8ECDCE0E-0FC5-4BAC-A74B-80E6F9FE9335}"/>
              </a:ext>
            </a:extLst>
          </p:cNvPr>
          <p:cNvGrpSpPr/>
          <p:nvPr/>
        </p:nvGrpSpPr>
        <p:grpSpPr>
          <a:xfrm>
            <a:off x="6276796" y="1811611"/>
            <a:ext cx="5683955" cy="4128139"/>
            <a:chOff x="6197195" y="1763485"/>
            <a:chExt cx="5683955" cy="4128139"/>
          </a:xfrm>
        </p:grpSpPr>
        <p:sp>
          <p:nvSpPr>
            <p:cNvPr id="12" name="Content Placeholder 5">
              <a:extLst>
                <a:ext uri="{FF2B5EF4-FFF2-40B4-BE49-F238E27FC236}">
                  <a16:creationId xmlns:a16="http://schemas.microsoft.com/office/drawing/2014/main" id="{920A6DEE-699C-4BB2-BFC6-D4F097142CD6}"/>
                </a:ext>
              </a:extLst>
            </p:cNvPr>
            <p:cNvSpPr txBox="1">
              <a:spLocks/>
            </p:cNvSpPr>
            <p:nvPr/>
          </p:nvSpPr>
          <p:spPr>
            <a:xfrm>
              <a:off x="6333875" y="2021573"/>
              <a:ext cx="3972334" cy="460375"/>
            </a:xfrm>
            <a:prstGeom prst="rect">
              <a:avLst/>
            </a:prstGeom>
          </p:spPr>
          <p:txBody>
            <a:bodyPr vert="horz" lIns="0" tIns="0" rIns="0" bIns="0" rtlCol="0">
              <a:noAutofit/>
            </a:bodyPr>
            <a:lstStyle>
              <a:lvl1pPr marL="180000" indent="-180000" algn="l" defTabSz="914400" rtl="0" eaLnBrk="1" latinLnBrk="0" hangingPunct="1">
                <a:lnSpc>
                  <a:spcPct val="90000"/>
                </a:lnSpc>
                <a:spcBef>
                  <a:spcPts val="600"/>
                </a:spcBef>
                <a:buClr>
                  <a:schemeClr val="accent2"/>
                </a:buClr>
                <a:buFont typeface="Wingdings" panose="05000000000000000000" pitchFamily="2" charset="2"/>
                <a:buChar char="§"/>
                <a:defRPr sz="2000" kern="1200">
                  <a:solidFill>
                    <a:schemeClr val="tx2"/>
                  </a:solidFill>
                  <a:latin typeface="+mn-lt"/>
                  <a:ea typeface="+mn-ea"/>
                  <a:cs typeface="+mn-cs"/>
                </a:defRPr>
              </a:lvl1pPr>
              <a:lvl2pPr marL="360000" indent="-180000" algn="l" defTabSz="914400" rtl="0" eaLnBrk="1" latinLnBrk="0" hangingPunct="1">
                <a:lnSpc>
                  <a:spcPct val="90000"/>
                </a:lnSpc>
                <a:spcBef>
                  <a:spcPts val="600"/>
                </a:spcBef>
                <a:buClr>
                  <a:schemeClr val="accent2"/>
                </a:buClr>
                <a:buFont typeface="Wingdings" panose="05000000000000000000" pitchFamily="2" charset="2"/>
                <a:buChar char="§"/>
                <a:defRPr sz="1800" kern="1200" baseline="0">
                  <a:solidFill>
                    <a:schemeClr val="tx2"/>
                  </a:solidFill>
                  <a:latin typeface="+mn-lt"/>
                  <a:ea typeface="+mn-ea"/>
                  <a:cs typeface="+mn-cs"/>
                </a:defRPr>
              </a:lvl2pPr>
              <a:lvl3pPr marL="540000" indent="-180000" algn="l" defTabSz="914400" rtl="0" eaLnBrk="1" latinLnBrk="0" hangingPunct="1">
                <a:lnSpc>
                  <a:spcPct val="90000"/>
                </a:lnSpc>
                <a:spcBef>
                  <a:spcPts val="600"/>
                </a:spcBef>
                <a:buClr>
                  <a:schemeClr val="accent2"/>
                </a:buClr>
                <a:buFont typeface="Wingdings" panose="05000000000000000000" pitchFamily="2" charset="2"/>
                <a:buChar char="§"/>
                <a:defRPr sz="1600" kern="1200">
                  <a:solidFill>
                    <a:schemeClr val="tx2"/>
                  </a:solidFill>
                  <a:latin typeface="+mn-lt"/>
                  <a:ea typeface="+mn-ea"/>
                  <a:cs typeface="+mn-cs"/>
                </a:defRPr>
              </a:lvl3pPr>
              <a:lvl4pPr marL="720000" indent="-180000" algn="l" defTabSz="914400" rtl="0" eaLnBrk="1" latinLnBrk="0" hangingPunct="1">
                <a:lnSpc>
                  <a:spcPct val="100000"/>
                </a:lnSpc>
                <a:spcBef>
                  <a:spcPts val="600"/>
                </a:spcBef>
                <a:spcAft>
                  <a:spcPts val="600"/>
                </a:spcAft>
                <a:buClr>
                  <a:schemeClr val="accent2"/>
                </a:buClr>
                <a:buFont typeface="Wingdings" panose="05000000000000000000" pitchFamily="2" charset="2"/>
                <a:buChar char="§"/>
                <a:defRPr sz="1400" kern="1200" baseline="0">
                  <a:solidFill>
                    <a:schemeClr val="tx2"/>
                  </a:solidFill>
                  <a:latin typeface="+mn-lt"/>
                  <a:ea typeface="+mn-ea"/>
                  <a:cs typeface="+mn-cs"/>
                </a:defRPr>
              </a:lvl4pPr>
              <a:lvl5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5pPr>
              <a:lvl6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baseline="0">
                  <a:solidFill>
                    <a:schemeClr val="tx2"/>
                  </a:solidFill>
                  <a:latin typeface="+mn-lt"/>
                  <a:ea typeface="+mn-ea"/>
                  <a:cs typeface="+mn-cs"/>
                </a:defRPr>
              </a:lvl6pPr>
              <a:lvl7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7pPr>
              <a:lvl8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8pPr>
              <a:lvl9pPr marL="720000" indent="-180000" algn="l" defTabSz="914400" rtl="0" eaLnBrk="1" latinLnBrk="0" hangingPunct="1">
                <a:lnSpc>
                  <a:spcPct val="90000"/>
                </a:lnSpc>
                <a:spcBef>
                  <a:spcPts val="600"/>
                </a:spcBef>
                <a:buClr>
                  <a:schemeClr val="accent2"/>
                </a:buClr>
                <a:buFont typeface="Wingdings" panose="05000000000000000000" pitchFamily="2" charset="2"/>
                <a:buChar char="§"/>
                <a:defRPr sz="1400" kern="1200">
                  <a:solidFill>
                    <a:schemeClr val="tx2"/>
                  </a:solidFill>
                  <a:latin typeface="+mn-lt"/>
                  <a:ea typeface="+mn-ea"/>
                  <a:cs typeface="+mn-cs"/>
                </a:defRPr>
              </a:lvl9pPr>
            </a:lstStyle>
            <a:p>
              <a:pPr marL="0" indent="0">
                <a:buNone/>
              </a:pPr>
              <a:r>
                <a:rPr lang="en-US" b="1">
                  <a:latin typeface="Arial" panose="020B0604020202020204" pitchFamily="34" charset="0"/>
                  <a:cs typeface="Arial" panose="020B0604020202020204" pitchFamily="34" charset="0"/>
                </a:rPr>
                <a:t>Very Dense Bone</a:t>
              </a:r>
            </a:p>
          </p:txBody>
        </p:sp>
        <p:sp>
          <p:nvSpPr>
            <p:cNvPr id="13" name="Rectangle 12">
              <a:extLst>
                <a:ext uri="{FF2B5EF4-FFF2-40B4-BE49-F238E27FC236}">
                  <a16:creationId xmlns:a16="http://schemas.microsoft.com/office/drawing/2014/main" id="{03FA2C0D-BDDE-476F-AA19-98DF82F26E6D}"/>
                </a:ext>
              </a:extLst>
            </p:cNvPr>
            <p:cNvSpPr/>
            <p:nvPr/>
          </p:nvSpPr>
          <p:spPr>
            <a:xfrm>
              <a:off x="6333875" y="4106521"/>
              <a:ext cx="5194095" cy="590931"/>
            </a:xfrm>
            <a:prstGeom prst="rect">
              <a:avLst/>
            </a:prstGeom>
          </p:spPr>
          <p:txBody>
            <a:bodyPr wrap="square">
              <a:spAutoFit/>
            </a:bodyPr>
            <a:lstStyle/>
            <a:p>
              <a:pPr marL="285750" marR="0" lvl="0" indent="-285750" algn="l" defTabSz="914400" rtl="0" eaLnBrk="1" fontAlgn="auto" latinLnBrk="0" hangingPunct="1">
                <a:lnSpc>
                  <a:spcPct val="90000"/>
                </a:lnSpc>
                <a:spcBef>
                  <a:spcPts val="600"/>
                </a:spcBef>
                <a:spcAft>
                  <a:spcPts val="0"/>
                </a:spcAft>
                <a:buClr>
                  <a:srgbClr val="F8A700"/>
                </a:buClr>
                <a:buSzTx/>
                <a:buFont typeface="Wingdings" panose="05000000000000000000" pitchFamily="2" charset="2"/>
                <a:buChar char="§"/>
                <a:tabLst/>
                <a:defRPr/>
              </a:pPr>
              <a:r>
                <a:rPr kumimoji="0" lang="en-US" b="0" i="0" u="none" strike="noStrike" kern="1200" cap="none" spc="0" normalizeH="0" baseline="0">
                  <a:ln>
                    <a:noFill/>
                  </a:ln>
                  <a:solidFill>
                    <a:srgbClr val="53585B"/>
                  </a:solidFill>
                  <a:effectLst/>
                  <a:uLnTx/>
                  <a:uFillTx/>
                  <a:latin typeface="Arial" panose="020B0604020202020204" pitchFamily="34" charset="0"/>
                  <a:cs typeface="Arial" panose="020B0604020202020204" pitchFamily="34" charset="0"/>
                </a:rPr>
                <a:t>Very dense bone – screw tap available, used after cortical preparation</a:t>
              </a:r>
            </a:p>
          </p:txBody>
        </p:sp>
        <p:pic>
          <p:nvPicPr>
            <p:cNvPr id="14" name="Picture 13">
              <a:extLst>
                <a:ext uri="{FF2B5EF4-FFF2-40B4-BE49-F238E27FC236}">
                  <a16:creationId xmlns:a16="http://schemas.microsoft.com/office/drawing/2014/main" id="{9ABAD85B-EF3F-4189-A071-48BFFEA91231}"/>
                </a:ext>
              </a:extLst>
            </p:cNvPr>
            <p:cNvPicPr>
              <a:picLocks noChangeAspect="1"/>
            </p:cNvPicPr>
            <p:nvPr/>
          </p:nvPicPr>
          <p:blipFill>
            <a:blip r:embed="rId4"/>
            <a:stretch>
              <a:fillRect/>
            </a:stretch>
          </p:blipFill>
          <p:spPr>
            <a:xfrm>
              <a:off x="6333875" y="2492539"/>
              <a:ext cx="5068133" cy="1229033"/>
            </a:xfrm>
            <a:prstGeom prst="rect">
              <a:avLst/>
            </a:prstGeom>
          </p:spPr>
        </p:pic>
        <p:sp>
          <p:nvSpPr>
            <p:cNvPr id="15" name="Rectangle 14">
              <a:extLst>
                <a:ext uri="{FF2B5EF4-FFF2-40B4-BE49-F238E27FC236}">
                  <a16:creationId xmlns:a16="http://schemas.microsoft.com/office/drawing/2014/main" id="{593E9040-612D-4F1A-AB40-6CA52FB5392E}"/>
                </a:ext>
              </a:extLst>
            </p:cNvPr>
            <p:cNvSpPr/>
            <p:nvPr/>
          </p:nvSpPr>
          <p:spPr>
            <a:xfrm>
              <a:off x="6197195" y="1763485"/>
              <a:ext cx="5683955" cy="4128139"/>
            </a:xfrm>
            <a:prstGeom prst="rect">
              <a:avLst/>
            </a:pr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US" err="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71200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drilling </a:t>
            </a:r>
            <a:r>
              <a:rPr lang="sv-SE" sz="4400" err="1">
                <a:solidFill>
                  <a:schemeClr val="tx1">
                    <a:lumMod val="65000"/>
                    <a:lumOff val="35000"/>
                  </a:schemeClr>
                </a:solidFill>
                <a:latin typeface="Arial" panose="020B0604020202020204" pitchFamily="34" charset="0"/>
                <a:cs typeface="Arial" panose="020B0604020202020204" pitchFamily="34" charset="0"/>
              </a:rPr>
              <a:t>protocol</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Implant site preparation procedure</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7E31468-BB61-48E0-8F18-A44381513285}"/>
              </a:ext>
            </a:extLst>
          </p:cNvPr>
          <p:cNvSpPr txBox="1">
            <a:spLocks/>
          </p:cNvSpPr>
          <p:nvPr/>
        </p:nvSpPr>
        <p:spPr>
          <a:xfrm>
            <a:off x="319088" y="1203326"/>
            <a:ext cx="11530012"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latin typeface="Arial" panose="020B0604020202020204" pitchFamily="34" charset="0"/>
              <a:cs typeface="Arial" panose="020B0604020202020204" pitchFamily="34" charset="0"/>
            </a:endParaRPr>
          </a:p>
        </p:txBody>
      </p:sp>
      <p:sp>
        <p:nvSpPr>
          <p:cNvPr id="7" name="Implant site preparation procedure…">
            <a:extLst>
              <a:ext uri="{FF2B5EF4-FFF2-40B4-BE49-F238E27FC236}">
                <a16:creationId xmlns:a16="http://schemas.microsoft.com/office/drawing/2014/main" id="{6683EDA6-C683-453D-8434-7738DA369835}"/>
              </a:ext>
            </a:extLst>
          </p:cNvPr>
          <p:cNvSpPr txBox="1"/>
          <p:nvPr/>
        </p:nvSpPr>
        <p:spPr>
          <a:xfrm>
            <a:off x="498475" y="1785230"/>
            <a:ext cx="10323631" cy="20518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defTabSz="457200">
              <a:lnSpc>
                <a:spcPts val="1600"/>
              </a:lnSpc>
              <a:spcBef>
                <a:spcPts val="1000"/>
              </a:spcBef>
              <a:defRPr sz="1400"/>
            </a:pPr>
            <a:r>
              <a:rPr>
                <a:solidFill>
                  <a:schemeClr val="tx1">
                    <a:lumMod val="65000"/>
                    <a:lumOff val="35000"/>
                  </a:schemeClr>
                </a:solidFill>
                <a:latin typeface="Arial" panose="020B0604020202020204" pitchFamily="34" charset="0"/>
                <a:cs typeface="Arial" panose="020B0604020202020204" pitchFamily="34" charset="0"/>
              </a:rPr>
              <a:t>The following images show the implant site preparation for </a:t>
            </a:r>
            <a:r>
              <a:rPr err="1">
                <a:solidFill>
                  <a:schemeClr val="tx1">
                    <a:lumMod val="65000"/>
                    <a:lumOff val="35000"/>
                  </a:schemeClr>
                </a:solidFill>
                <a:latin typeface="Arial" panose="020B0604020202020204" pitchFamily="34" charset="0"/>
                <a:cs typeface="Arial" panose="020B0604020202020204" pitchFamily="34" charset="0"/>
              </a:rPr>
              <a:t>PrimeTaper</a:t>
            </a:r>
            <a:r>
              <a:rPr>
                <a:solidFill>
                  <a:schemeClr val="tx1">
                    <a:lumMod val="65000"/>
                    <a:lumOff val="35000"/>
                  </a:schemeClr>
                </a:solidFill>
                <a:latin typeface="Arial" panose="020B0604020202020204" pitchFamily="34" charset="0"/>
                <a:cs typeface="Arial" panose="020B0604020202020204" pitchFamily="34" charset="0"/>
              </a:rPr>
              <a:t> EV Ø4.2 x 11 mm, using the recommended protocol.</a:t>
            </a:r>
          </a:p>
        </p:txBody>
      </p:sp>
      <p:pic>
        <p:nvPicPr>
          <p:cNvPr id="8" name="Bild" descr="Bild">
            <a:extLst>
              <a:ext uri="{FF2B5EF4-FFF2-40B4-BE49-F238E27FC236}">
                <a16:creationId xmlns:a16="http://schemas.microsoft.com/office/drawing/2014/main" id="{DB1BE55A-4D9B-4179-8D29-4CA8A62A5410}"/>
              </a:ext>
            </a:extLst>
          </p:cNvPr>
          <p:cNvPicPr>
            <a:picLocks noChangeAspect="1"/>
          </p:cNvPicPr>
          <p:nvPr/>
        </p:nvPicPr>
        <p:blipFill>
          <a:blip r:embed="rId2"/>
          <a:stretch>
            <a:fillRect/>
          </a:stretch>
        </p:blipFill>
        <p:spPr>
          <a:xfrm>
            <a:off x="1104900" y="2080264"/>
            <a:ext cx="9563100" cy="3084540"/>
          </a:xfrm>
          <a:prstGeom prst="rect">
            <a:avLst/>
          </a:prstGeom>
          <a:ln w="12700">
            <a:miter lim="400000"/>
          </a:ln>
        </p:spPr>
      </p:pic>
      <p:sp>
        <p:nvSpPr>
          <p:cNvPr id="9" name="Incision…">
            <a:extLst>
              <a:ext uri="{FF2B5EF4-FFF2-40B4-BE49-F238E27FC236}">
                <a16:creationId xmlns:a16="http://schemas.microsoft.com/office/drawing/2014/main" id="{0D8C1B6F-9B11-468C-A385-F9D66061FFC9}"/>
              </a:ext>
            </a:extLst>
          </p:cNvPr>
          <p:cNvSpPr txBox="1"/>
          <p:nvPr/>
        </p:nvSpPr>
        <p:spPr>
          <a:xfrm>
            <a:off x="1283968" y="5344504"/>
            <a:ext cx="2849819" cy="61555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l">
              <a:spcBef>
                <a:spcPts val="600"/>
              </a:spcBef>
              <a:defRPr sz="1000" b="1"/>
            </a:pPr>
            <a:r>
              <a:rPr>
                <a:solidFill>
                  <a:schemeClr val="tx1">
                    <a:lumMod val="65000"/>
                    <a:lumOff val="35000"/>
                  </a:schemeClr>
                </a:solidFill>
                <a:latin typeface="Arial" panose="020B0604020202020204" pitchFamily="34" charset="0"/>
                <a:cs typeface="Arial" panose="020B0604020202020204" pitchFamily="34" charset="0"/>
              </a:rPr>
              <a:t>Incision</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Make an incision.</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Mobilize and fold back the mucoperiosteal flap.  </a:t>
            </a:r>
          </a:p>
        </p:txBody>
      </p:sp>
      <p:sp>
        <p:nvSpPr>
          <p:cNvPr id="10" name="Marking…">
            <a:extLst>
              <a:ext uri="{FF2B5EF4-FFF2-40B4-BE49-F238E27FC236}">
                <a16:creationId xmlns:a16="http://schemas.microsoft.com/office/drawing/2014/main" id="{338B9D1D-500F-43B0-83D5-4E1E79EA01D2}"/>
              </a:ext>
            </a:extLst>
          </p:cNvPr>
          <p:cNvSpPr txBox="1"/>
          <p:nvPr/>
        </p:nvSpPr>
        <p:spPr>
          <a:xfrm>
            <a:off x="4482476" y="5344504"/>
            <a:ext cx="2985679"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defRPr sz="1000" b="1"/>
            </a:pPr>
            <a:r>
              <a:rPr>
                <a:solidFill>
                  <a:schemeClr val="tx1">
                    <a:lumMod val="65000"/>
                    <a:lumOff val="35000"/>
                  </a:schemeClr>
                </a:solidFill>
                <a:latin typeface="Arial" panose="020B0604020202020204" pitchFamily="34" charset="0"/>
                <a:cs typeface="Arial" panose="020B0604020202020204" pitchFamily="34" charset="0"/>
              </a:rPr>
              <a:t>Marking</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Mark the cortical bone with the Guide Drill or the Precision Drill, to give the next drill a secure starting point.</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Note: The Precision Drill is an extremely sharp drill for single use only. Once out of its package it should never be handled manually or placed on the tray.</a:t>
            </a:r>
          </a:p>
        </p:txBody>
      </p:sp>
      <p:sp>
        <p:nvSpPr>
          <p:cNvPr id="11" name="Blister…">
            <a:extLst>
              <a:ext uri="{FF2B5EF4-FFF2-40B4-BE49-F238E27FC236}">
                <a16:creationId xmlns:a16="http://schemas.microsoft.com/office/drawing/2014/main" id="{DAEF59AA-7B7E-4D51-AA39-807D9800AA62}"/>
              </a:ext>
            </a:extLst>
          </p:cNvPr>
          <p:cNvSpPr txBox="1"/>
          <p:nvPr/>
        </p:nvSpPr>
        <p:spPr>
          <a:xfrm>
            <a:off x="7687326" y="5344504"/>
            <a:ext cx="2985679"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defRPr sz="1000" b="1"/>
            </a:pPr>
            <a:r>
              <a:rPr>
                <a:solidFill>
                  <a:schemeClr val="tx1">
                    <a:lumMod val="65000"/>
                    <a:lumOff val="35000"/>
                  </a:schemeClr>
                </a:solidFill>
                <a:latin typeface="Arial" panose="020B0604020202020204" pitchFamily="34" charset="0"/>
                <a:cs typeface="Arial" panose="020B0604020202020204" pitchFamily="34" charset="0"/>
              </a:rPr>
              <a:t>Blister</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Open the package and place the blister onto a sterile area.</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Secure the drill by squeezing the blister.</a:t>
            </a:r>
          </a:p>
        </p:txBody>
      </p:sp>
    </p:spTree>
    <p:extLst>
      <p:ext uri="{BB962C8B-B14F-4D97-AF65-F5344CB8AC3E}">
        <p14:creationId xmlns:p14="http://schemas.microsoft.com/office/powerpoint/2010/main" val="3181584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drilling </a:t>
            </a:r>
            <a:r>
              <a:rPr lang="sv-SE" sz="4400" err="1">
                <a:solidFill>
                  <a:schemeClr val="tx1">
                    <a:lumMod val="65000"/>
                    <a:lumOff val="35000"/>
                  </a:schemeClr>
                </a:solidFill>
                <a:latin typeface="Arial" panose="020B0604020202020204" pitchFamily="34" charset="0"/>
                <a:cs typeface="Arial" panose="020B0604020202020204" pitchFamily="34" charset="0"/>
              </a:rPr>
              <a:t>protocol</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Implant site preparation procedure</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7E31468-BB61-48E0-8F18-A44381513285}"/>
              </a:ext>
            </a:extLst>
          </p:cNvPr>
          <p:cNvSpPr txBox="1">
            <a:spLocks/>
          </p:cNvSpPr>
          <p:nvPr/>
        </p:nvSpPr>
        <p:spPr>
          <a:xfrm>
            <a:off x="319088" y="1403351"/>
            <a:ext cx="11530012"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solidFill>
                <a:schemeClr val="tx1">
                  <a:lumMod val="65000"/>
                  <a:lumOff val="35000"/>
                </a:schemeClr>
              </a:solidFill>
            </a:endParaRPr>
          </a:p>
        </p:txBody>
      </p:sp>
      <p:pic>
        <p:nvPicPr>
          <p:cNvPr id="5" name="Bild" descr="Bild">
            <a:extLst>
              <a:ext uri="{FF2B5EF4-FFF2-40B4-BE49-F238E27FC236}">
                <a16:creationId xmlns:a16="http://schemas.microsoft.com/office/drawing/2014/main" id="{91B1D939-11D9-4CCF-84A3-1B6E3944D1B1}"/>
              </a:ext>
            </a:extLst>
          </p:cNvPr>
          <p:cNvPicPr>
            <a:picLocks noChangeAspect="1"/>
          </p:cNvPicPr>
          <p:nvPr/>
        </p:nvPicPr>
        <p:blipFill>
          <a:blip r:embed="rId3"/>
          <a:stretch>
            <a:fillRect/>
          </a:stretch>
        </p:blipFill>
        <p:spPr>
          <a:xfrm>
            <a:off x="1209675" y="2020081"/>
            <a:ext cx="9563100" cy="3084539"/>
          </a:xfrm>
          <a:prstGeom prst="rect">
            <a:avLst/>
          </a:prstGeom>
          <a:ln w="12700">
            <a:miter lim="400000"/>
          </a:ln>
        </p:spPr>
      </p:pic>
      <p:sp>
        <p:nvSpPr>
          <p:cNvPr id="6" name="Blister…">
            <a:extLst>
              <a:ext uri="{FF2B5EF4-FFF2-40B4-BE49-F238E27FC236}">
                <a16:creationId xmlns:a16="http://schemas.microsoft.com/office/drawing/2014/main" id="{A24CF58E-FC59-4A9C-8A3C-559D5FAFAFDD}"/>
              </a:ext>
            </a:extLst>
          </p:cNvPr>
          <p:cNvSpPr txBox="1"/>
          <p:nvPr/>
        </p:nvSpPr>
        <p:spPr>
          <a:xfrm>
            <a:off x="1388743" y="5281331"/>
            <a:ext cx="2005036" cy="53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Blister</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Expose the drill shaft by bending </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back the top of the blister.</a:t>
            </a:r>
          </a:p>
        </p:txBody>
      </p:sp>
      <p:sp>
        <p:nvSpPr>
          <p:cNvPr id="7" name="Pick-up…">
            <a:extLst>
              <a:ext uri="{FF2B5EF4-FFF2-40B4-BE49-F238E27FC236}">
                <a16:creationId xmlns:a16="http://schemas.microsoft.com/office/drawing/2014/main" id="{084B93FA-D908-4CC7-B006-6C8A84A0B304}"/>
              </a:ext>
            </a:extLst>
          </p:cNvPr>
          <p:cNvSpPr txBox="1"/>
          <p:nvPr/>
        </p:nvSpPr>
        <p:spPr>
          <a:xfrm>
            <a:off x="4587251" y="5287681"/>
            <a:ext cx="2985679"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Pick-up</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Engage the drill with the contra angle.</a:t>
            </a:r>
          </a:p>
        </p:txBody>
      </p:sp>
      <p:sp>
        <p:nvSpPr>
          <p:cNvPr id="8" name="Drill 1 Ø1.9…">
            <a:extLst>
              <a:ext uri="{FF2B5EF4-FFF2-40B4-BE49-F238E27FC236}">
                <a16:creationId xmlns:a16="http://schemas.microsoft.com/office/drawing/2014/main" id="{DE457417-5D69-45B0-AF00-B32AD89A019C}"/>
              </a:ext>
            </a:extLst>
          </p:cNvPr>
          <p:cNvSpPr txBox="1"/>
          <p:nvPr/>
        </p:nvSpPr>
        <p:spPr>
          <a:xfrm>
            <a:off x="7792101" y="5283203"/>
            <a:ext cx="2985679" cy="14619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Drill 1 Ø1.9</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Drill in the planned direction to the appropriate depth.</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The drilling will provide valuable information about the cortical and spongious bone.</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Insert the smaller end of the PrimeTaper Direction Indicator into the site to visualize/verify the direction.</a:t>
            </a:r>
          </a:p>
        </p:txBody>
      </p:sp>
    </p:spTree>
    <p:extLst>
      <p:ext uri="{BB962C8B-B14F-4D97-AF65-F5344CB8AC3E}">
        <p14:creationId xmlns:p14="http://schemas.microsoft.com/office/powerpoint/2010/main" val="8573144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drilling </a:t>
            </a:r>
            <a:r>
              <a:rPr lang="sv-SE" sz="4400" err="1">
                <a:solidFill>
                  <a:schemeClr val="tx1">
                    <a:lumMod val="65000"/>
                    <a:lumOff val="35000"/>
                  </a:schemeClr>
                </a:solidFill>
                <a:latin typeface="Arial" panose="020B0604020202020204" pitchFamily="34" charset="0"/>
                <a:cs typeface="Arial" panose="020B0604020202020204" pitchFamily="34" charset="0"/>
              </a:rPr>
              <a:t>protocol</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Implant site preparation procedure</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7E31468-BB61-48E0-8F18-A44381513285}"/>
              </a:ext>
            </a:extLst>
          </p:cNvPr>
          <p:cNvSpPr txBox="1">
            <a:spLocks/>
          </p:cNvSpPr>
          <p:nvPr/>
        </p:nvSpPr>
        <p:spPr>
          <a:xfrm>
            <a:off x="319088" y="1403351"/>
            <a:ext cx="11530012"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solidFill>
                <a:schemeClr val="tx1">
                  <a:lumMod val="65000"/>
                  <a:lumOff val="35000"/>
                </a:schemeClr>
              </a:solidFill>
            </a:endParaRPr>
          </a:p>
        </p:txBody>
      </p:sp>
      <p:pic>
        <p:nvPicPr>
          <p:cNvPr id="5" name="Bild" descr="Bild">
            <a:extLst>
              <a:ext uri="{FF2B5EF4-FFF2-40B4-BE49-F238E27FC236}">
                <a16:creationId xmlns:a16="http://schemas.microsoft.com/office/drawing/2014/main" id="{1A7A3DA6-87EA-44AF-862D-8CF0F01D9076}"/>
              </a:ext>
            </a:extLst>
          </p:cNvPr>
          <p:cNvPicPr>
            <a:picLocks noChangeAspect="1"/>
          </p:cNvPicPr>
          <p:nvPr/>
        </p:nvPicPr>
        <p:blipFill>
          <a:blip r:embed="rId2"/>
          <a:stretch>
            <a:fillRect/>
          </a:stretch>
        </p:blipFill>
        <p:spPr>
          <a:xfrm>
            <a:off x="1238250" y="2020081"/>
            <a:ext cx="9563100" cy="3084539"/>
          </a:xfrm>
          <a:prstGeom prst="rect">
            <a:avLst/>
          </a:prstGeom>
          <a:ln w="12700">
            <a:miter lim="400000"/>
          </a:ln>
        </p:spPr>
      </p:pic>
      <p:sp>
        <p:nvSpPr>
          <p:cNvPr id="6" name="PrimeTaper Drill 3 Ø2.95…">
            <a:extLst>
              <a:ext uri="{FF2B5EF4-FFF2-40B4-BE49-F238E27FC236}">
                <a16:creationId xmlns:a16="http://schemas.microsoft.com/office/drawing/2014/main" id="{FA0D2407-DDD9-48DF-BF9B-F4F389DE1C30}"/>
              </a:ext>
            </a:extLst>
          </p:cNvPr>
          <p:cNvSpPr txBox="1"/>
          <p:nvPr/>
        </p:nvSpPr>
        <p:spPr>
          <a:xfrm>
            <a:off x="1417318" y="5283981"/>
            <a:ext cx="2985679"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err="1">
                <a:solidFill>
                  <a:schemeClr val="tx1">
                    <a:lumMod val="65000"/>
                    <a:lumOff val="35000"/>
                  </a:schemeClr>
                </a:solidFill>
                <a:latin typeface="Arial" panose="020B0604020202020204" pitchFamily="34" charset="0"/>
                <a:cs typeface="Arial" panose="020B0604020202020204" pitchFamily="34" charset="0"/>
              </a:rPr>
              <a:t>PrimeTaper</a:t>
            </a:r>
            <a:r>
              <a:rPr>
                <a:solidFill>
                  <a:schemeClr val="tx1">
                    <a:lumMod val="65000"/>
                    <a:lumOff val="35000"/>
                  </a:schemeClr>
                </a:solidFill>
                <a:latin typeface="Arial" panose="020B0604020202020204" pitchFamily="34" charset="0"/>
                <a:cs typeface="Arial" panose="020B0604020202020204" pitchFamily="34" charset="0"/>
              </a:rPr>
              <a:t> Drill 3 Ø2.95</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Drill in the planned direction to the appropriate depth.</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Insert the larger end of the direction indicator into the site to visualize/verify the direction.</a:t>
            </a:r>
          </a:p>
        </p:txBody>
      </p:sp>
      <p:sp>
        <p:nvSpPr>
          <p:cNvPr id="7" name="PrimeTaper Drill 4 Ø3.55…">
            <a:extLst>
              <a:ext uri="{FF2B5EF4-FFF2-40B4-BE49-F238E27FC236}">
                <a16:creationId xmlns:a16="http://schemas.microsoft.com/office/drawing/2014/main" id="{57F819CE-7A9F-4F76-88CA-BD22093DED44}"/>
              </a:ext>
            </a:extLst>
          </p:cNvPr>
          <p:cNvSpPr txBox="1"/>
          <p:nvPr/>
        </p:nvSpPr>
        <p:spPr>
          <a:xfrm>
            <a:off x="4615826" y="5283981"/>
            <a:ext cx="2985679"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PrimeTaper Drill 4 Ø3.55 </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Drill in the planned direction to the appropriate depth.</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Check the osteotomy depth by using </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the Implant Depth Gauge.</a:t>
            </a:r>
          </a:p>
        </p:txBody>
      </p:sp>
      <p:sp>
        <p:nvSpPr>
          <p:cNvPr id="8" name="Measuring the osteotomy…">
            <a:extLst>
              <a:ext uri="{FF2B5EF4-FFF2-40B4-BE49-F238E27FC236}">
                <a16:creationId xmlns:a16="http://schemas.microsoft.com/office/drawing/2014/main" id="{1F242433-E805-4A67-8885-D0895D431A9F}"/>
              </a:ext>
            </a:extLst>
          </p:cNvPr>
          <p:cNvSpPr txBox="1"/>
          <p:nvPr/>
        </p:nvSpPr>
        <p:spPr>
          <a:xfrm>
            <a:off x="7820676" y="5283981"/>
            <a:ext cx="2985679" cy="13849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Measuring the osteotomy </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After drilling, carefully measure the depth of the implant site by using the depth gauge.</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Use the same clinical reference point for the depth as for the planned implant position. </a:t>
            </a:r>
            <a:r>
              <a:rPr>
                <a:solidFill>
                  <a:schemeClr val="tx1">
                    <a:lumMod val="65000"/>
                    <a:lumOff val="35000"/>
                  </a:schemeClr>
                </a:solidFill>
                <a:latin typeface="Arial" panose="020B0604020202020204" pitchFamily="34" charset="0"/>
                <a:ea typeface="Gotham Medium"/>
                <a:cs typeface="Arial" panose="020B0604020202020204" pitchFamily="34" charset="0"/>
                <a:sym typeface="Gotham Medium"/>
              </a:rPr>
              <a:t>Note:</a:t>
            </a:r>
            <a:r>
              <a:rPr>
                <a:solidFill>
                  <a:schemeClr val="tx1">
                    <a:lumMod val="65000"/>
                    <a:lumOff val="35000"/>
                  </a:schemeClr>
                </a:solidFill>
                <a:latin typeface="Arial" panose="020B0604020202020204" pitchFamily="34" charset="0"/>
                <a:cs typeface="Arial" panose="020B0604020202020204" pitchFamily="34" charset="0"/>
              </a:rPr>
              <a:t> The depth should allow the implant to be level with or slightly submerged in relation to adjacent marginal bone.</a:t>
            </a:r>
          </a:p>
        </p:txBody>
      </p:sp>
    </p:spTree>
    <p:extLst>
      <p:ext uri="{BB962C8B-B14F-4D97-AF65-F5344CB8AC3E}">
        <p14:creationId xmlns:p14="http://schemas.microsoft.com/office/powerpoint/2010/main" val="11146429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drilling </a:t>
            </a:r>
            <a:r>
              <a:rPr lang="sv-SE" sz="4400" err="1">
                <a:solidFill>
                  <a:schemeClr val="tx1">
                    <a:lumMod val="65000"/>
                    <a:lumOff val="35000"/>
                  </a:schemeClr>
                </a:solidFill>
                <a:latin typeface="Arial" panose="020B0604020202020204" pitchFamily="34" charset="0"/>
                <a:cs typeface="Arial" panose="020B0604020202020204" pitchFamily="34" charset="0"/>
              </a:rPr>
              <a:t>protocol</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Implant site preparation procedure</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Title 1">
            <a:extLst>
              <a:ext uri="{FF2B5EF4-FFF2-40B4-BE49-F238E27FC236}">
                <a16:creationId xmlns:a16="http://schemas.microsoft.com/office/drawing/2014/main" id="{A7E31468-BB61-48E0-8F18-A44381513285}"/>
              </a:ext>
            </a:extLst>
          </p:cNvPr>
          <p:cNvSpPr txBox="1">
            <a:spLocks/>
          </p:cNvSpPr>
          <p:nvPr/>
        </p:nvSpPr>
        <p:spPr>
          <a:xfrm>
            <a:off x="342900" y="2089669"/>
            <a:ext cx="11530012"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a:solidFill>
                <a:schemeClr val="tx1">
                  <a:lumMod val="65000"/>
                  <a:lumOff val="35000"/>
                </a:schemeClr>
              </a:solidFill>
              <a:latin typeface="Arial" panose="020B0604020202020204" pitchFamily="34" charset="0"/>
              <a:cs typeface="Arial" panose="020B0604020202020204" pitchFamily="34" charset="0"/>
            </a:endParaRPr>
          </a:p>
        </p:txBody>
      </p:sp>
      <p:pic>
        <p:nvPicPr>
          <p:cNvPr id="9" name="Bild" descr="Bild">
            <a:extLst>
              <a:ext uri="{FF2B5EF4-FFF2-40B4-BE49-F238E27FC236}">
                <a16:creationId xmlns:a16="http://schemas.microsoft.com/office/drawing/2014/main" id="{6D55A1F1-F912-43E8-8A41-99D777A38605}"/>
              </a:ext>
            </a:extLst>
          </p:cNvPr>
          <p:cNvPicPr>
            <a:picLocks noChangeAspect="1"/>
          </p:cNvPicPr>
          <p:nvPr/>
        </p:nvPicPr>
        <p:blipFill>
          <a:blip r:embed="rId3"/>
          <a:stretch>
            <a:fillRect/>
          </a:stretch>
        </p:blipFill>
        <p:spPr>
          <a:xfrm>
            <a:off x="1204912" y="1994418"/>
            <a:ext cx="9563100" cy="3084539"/>
          </a:xfrm>
          <a:prstGeom prst="rect">
            <a:avLst/>
          </a:prstGeom>
          <a:ln w="12700">
            <a:miter lim="400000"/>
          </a:ln>
        </p:spPr>
      </p:pic>
      <p:sp>
        <p:nvSpPr>
          <p:cNvPr id="10" name="1 mm thick cortex…">
            <a:extLst>
              <a:ext uri="{FF2B5EF4-FFF2-40B4-BE49-F238E27FC236}">
                <a16:creationId xmlns:a16="http://schemas.microsoft.com/office/drawing/2014/main" id="{20255A28-E5A5-47E6-AC69-92E1EB100AFE}"/>
              </a:ext>
            </a:extLst>
          </p:cNvPr>
          <p:cNvSpPr txBox="1"/>
          <p:nvPr/>
        </p:nvSpPr>
        <p:spPr>
          <a:xfrm>
            <a:off x="1383980" y="5473440"/>
            <a:ext cx="2985679"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1 mm thick cortex</a:t>
            </a:r>
            <a:endParaRPr sz="900">
              <a:solidFill>
                <a:schemeClr val="tx1">
                  <a:lumMod val="65000"/>
                  <a:lumOff val="35000"/>
                </a:schemeClr>
              </a:solidFill>
              <a:latin typeface="Arial" panose="020B0604020202020204" pitchFamily="34" charset="0"/>
              <a:cs typeface="Arial" panose="020B0604020202020204" pitchFamily="34" charset="0"/>
            </a:endParaRP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Cortical preparation is marked with this symbol ] [ in the drilling protocol. </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Drill through the entire thickness of the</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cortical bone, in this case 1 mm.</a:t>
            </a:r>
          </a:p>
        </p:txBody>
      </p:sp>
      <p:sp>
        <p:nvSpPr>
          <p:cNvPr id="11" name="3 mm thick cortex…">
            <a:extLst>
              <a:ext uri="{FF2B5EF4-FFF2-40B4-BE49-F238E27FC236}">
                <a16:creationId xmlns:a16="http://schemas.microsoft.com/office/drawing/2014/main" id="{A7E6C573-06CD-49DC-A935-8C535851E80A}"/>
              </a:ext>
            </a:extLst>
          </p:cNvPr>
          <p:cNvSpPr txBox="1"/>
          <p:nvPr/>
        </p:nvSpPr>
        <p:spPr>
          <a:xfrm>
            <a:off x="4582488" y="5477918"/>
            <a:ext cx="2985679" cy="53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3 mm thick cortex</a:t>
            </a:r>
            <a:endParaRPr sz="900">
              <a:solidFill>
                <a:schemeClr val="tx1">
                  <a:lumMod val="65000"/>
                  <a:lumOff val="35000"/>
                </a:schemeClr>
              </a:solidFill>
              <a:latin typeface="Arial" panose="020B0604020202020204" pitchFamily="34" charset="0"/>
              <a:cs typeface="Arial" panose="020B0604020202020204" pitchFamily="34" charset="0"/>
            </a:endParaRP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Drill through the entire thickness of the</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cortical bone, in this case 3 mm.</a:t>
            </a:r>
          </a:p>
        </p:txBody>
      </p:sp>
      <p:pic>
        <p:nvPicPr>
          <p:cNvPr id="12" name="Bild" descr="Bild">
            <a:extLst>
              <a:ext uri="{FF2B5EF4-FFF2-40B4-BE49-F238E27FC236}">
                <a16:creationId xmlns:a16="http://schemas.microsoft.com/office/drawing/2014/main" id="{87A55072-5FDB-40FC-8C16-3E928C90943E}"/>
              </a:ext>
            </a:extLst>
          </p:cNvPr>
          <p:cNvPicPr>
            <a:picLocks/>
          </p:cNvPicPr>
          <p:nvPr/>
        </p:nvPicPr>
        <p:blipFill>
          <a:blip r:embed="rId4"/>
          <a:stretch>
            <a:fillRect/>
          </a:stretch>
        </p:blipFill>
        <p:spPr>
          <a:xfrm>
            <a:off x="7779317" y="5077406"/>
            <a:ext cx="2985679" cy="1429756"/>
          </a:xfrm>
          <a:prstGeom prst="rect">
            <a:avLst/>
          </a:prstGeom>
          <a:ln w="12700">
            <a:miter lim="400000"/>
          </a:ln>
        </p:spPr>
      </p:pic>
      <p:sp>
        <p:nvSpPr>
          <p:cNvPr id="13" name="Optional tapping in very dense bone…">
            <a:extLst>
              <a:ext uri="{FF2B5EF4-FFF2-40B4-BE49-F238E27FC236}">
                <a16:creationId xmlns:a16="http://schemas.microsoft.com/office/drawing/2014/main" id="{A8728A2E-7B4B-4AD7-85F3-00BE186F6414}"/>
              </a:ext>
            </a:extLst>
          </p:cNvPr>
          <p:cNvSpPr txBox="1"/>
          <p:nvPr/>
        </p:nvSpPr>
        <p:spPr>
          <a:xfrm>
            <a:off x="7909888" y="5211218"/>
            <a:ext cx="2724537" cy="123110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Optional tapping in very</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dense bone</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Prepare the site with the PrimeTaper Tap Ø4.2 at maximum 25 rpm through the cortical bone. The depth marking indicates 6.5 mm.</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Turn the tap counter-clockwise to </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remove it from the osteotomy.</a:t>
            </a:r>
          </a:p>
        </p:txBody>
      </p:sp>
      <p:sp>
        <p:nvSpPr>
          <p:cNvPr id="14" name="Cortical preparation of the bone - PrimeTaper Drill 5 Ø4.15">
            <a:extLst>
              <a:ext uri="{FF2B5EF4-FFF2-40B4-BE49-F238E27FC236}">
                <a16:creationId xmlns:a16="http://schemas.microsoft.com/office/drawing/2014/main" id="{519D96FF-DEF6-45D8-8FB1-E2E98264F365}"/>
              </a:ext>
            </a:extLst>
          </p:cNvPr>
          <p:cNvSpPr txBox="1"/>
          <p:nvPr/>
        </p:nvSpPr>
        <p:spPr>
          <a:xfrm>
            <a:off x="1355823" y="5233229"/>
            <a:ext cx="3528210" cy="1538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a:spcBef>
                <a:spcPts val="600"/>
              </a:spcBef>
              <a:defRPr sz="1000" b="1"/>
            </a:lvl1pPr>
          </a:lstStyle>
          <a:p>
            <a:r>
              <a:rPr>
                <a:solidFill>
                  <a:schemeClr val="tx1">
                    <a:lumMod val="65000"/>
                    <a:lumOff val="35000"/>
                  </a:schemeClr>
                </a:solidFill>
                <a:latin typeface="Arial" panose="020B0604020202020204" pitchFamily="34" charset="0"/>
                <a:cs typeface="Arial" panose="020B0604020202020204" pitchFamily="34" charset="0"/>
              </a:rPr>
              <a:t>Cortical preparation of the bone - PrimeTaper Drill 5 Ø4.15</a:t>
            </a:r>
          </a:p>
        </p:txBody>
      </p:sp>
    </p:spTree>
    <p:extLst>
      <p:ext uri="{BB962C8B-B14F-4D97-AF65-F5344CB8AC3E}">
        <p14:creationId xmlns:p14="http://schemas.microsoft.com/office/powerpoint/2010/main" val="33003056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installation</a:t>
            </a:r>
            <a:br>
              <a:rPr lang="sv-SE" sz="4400">
                <a:solidFill>
                  <a:schemeClr val="tx1">
                    <a:lumMod val="65000"/>
                    <a:lumOff val="35000"/>
                  </a:schemeClr>
                </a:solidFill>
                <a:latin typeface="Arial" panose="020B0604020202020204" pitchFamily="34" charset="0"/>
                <a:cs typeface="Arial" panose="020B0604020202020204" pitchFamily="34" charset="0"/>
              </a:rPr>
            </a:b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15" name="Bild" descr="Bild">
            <a:extLst>
              <a:ext uri="{FF2B5EF4-FFF2-40B4-BE49-F238E27FC236}">
                <a16:creationId xmlns:a16="http://schemas.microsoft.com/office/drawing/2014/main" id="{9DDDDE54-2C9E-46C2-852F-30C9450E8A93}"/>
              </a:ext>
            </a:extLst>
          </p:cNvPr>
          <p:cNvPicPr>
            <a:picLocks noChangeAspect="1"/>
          </p:cNvPicPr>
          <p:nvPr/>
        </p:nvPicPr>
        <p:blipFill>
          <a:blip r:embed="rId3"/>
          <a:stretch>
            <a:fillRect/>
          </a:stretch>
        </p:blipFill>
        <p:spPr>
          <a:xfrm>
            <a:off x="1181100" y="1485900"/>
            <a:ext cx="9563100" cy="3084539"/>
          </a:xfrm>
          <a:prstGeom prst="rect">
            <a:avLst/>
          </a:prstGeom>
          <a:ln w="12700">
            <a:miter lim="400000"/>
          </a:ln>
        </p:spPr>
      </p:pic>
      <p:sp>
        <p:nvSpPr>
          <p:cNvPr id="16" name="Implant container…">
            <a:extLst>
              <a:ext uri="{FF2B5EF4-FFF2-40B4-BE49-F238E27FC236}">
                <a16:creationId xmlns:a16="http://schemas.microsoft.com/office/drawing/2014/main" id="{2A549A33-742E-452C-A8AD-835B8EC39661}"/>
              </a:ext>
            </a:extLst>
          </p:cNvPr>
          <p:cNvSpPr txBox="1"/>
          <p:nvPr/>
        </p:nvSpPr>
        <p:spPr>
          <a:xfrm>
            <a:off x="1360168" y="4685522"/>
            <a:ext cx="2908826" cy="11541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Implant container</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Open the blister package.</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Pour the sterile inner container onto a sterile area.</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Remove the cap from the container, using a twisting motion to expose the top of the implant.</a:t>
            </a:r>
          </a:p>
        </p:txBody>
      </p:sp>
      <p:sp>
        <p:nvSpPr>
          <p:cNvPr id="17" name="Machine Implant pick-up…">
            <a:extLst>
              <a:ext uri="{FF2B5EF4-FFF2-40B4-BE49-F238E27FC236}">
                <a16:creationId xmlns:a16="http://schemas.microsoft.com/office/drawing/2014/main" id="{B7B96BF6-8A01-4E91-9E08-2576A05EF5D0}"/>
              </a:ext>
            </a:extLst>
          </p:cNvPr>
          <p:cNvSpPr txBox="1"/>
          <p:nvPr/>
        </p:nvSpPr>
        <p:spPr>
          <a:xfrm>
            <a:off x="4558676" y="4690000"/>
            <a:ext cx="2985679" cy="13080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Machine Implant pick-up</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Attach the appropriate Implant Driver EV</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to the contra angle, see yellow arrows.</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Carefully rotate the driver in the implant </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to align the indexing tabs.</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Make sure that the implant driver is fully</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seated into the implant, see blue arrows.</a:t>
            </a:r>
          </a:p>
        </p:txBody>
      </p:sp>
      <p:sp>
        <p:nvSpPr>
          <p:cNvPr id="18" name="Manual implant pick-up…">
            <a:extLst>
              <a:ext uri="{FF2B5EF4-FFF2-40B4-BE49-F238E27FC236}">
                <a16:creationId xmlns:a16="http://schemas.microsoft.com/office/drawing/2014/main" id="{623CD369-0F38-44EC-B539-D934F15449A8}"/>
              </a:ext>
            </a:extLst>
          </p:cNvPr>
          <p:cNvSpPr txBox="1"/>
          <p:nvPr/>
        </p:nvSpPr>
        <p:spPr>
          <a:xfrm>
            <a:off x="7763526" y="4685522"/>
            <a:ext cx="2985679" cy="18466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Manual implant pick-up</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Attach the appropriate Implant Driver EV to the Surgical Driver Handle to pick up the implant.</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The driver is correctly seated when the color-coded marking is in contact with the handle, see yellow arrows.</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Carefully rotate the driver in the implant </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to align the indexing tabs.</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Make sure that the implant driver is fully seated into the implant, see blue arrows.</a:t>
            </a:r>
          </a:p>
        </p:txBody>
      </p:sp>
    </p:spTree>
    <p:extLst>
      <p:ext uri="{BB962C8B-B14F-4D97-AF65-F5344CB8AC3E}">
        <p14:creationId xmlns:p14="http://schemas.microsoft.com/office/powerpoint/2010/main" val="39056857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installation</a:t>
            </a:r>
            <a:br>
              <a:rPr lang="sv-SE" sz="4400">
                <a:solidFill>
                  <a:schemeClr val="tx1">
                    <a:lumMod val="65000"/>
                    <a:lumOff val="35000"/>
                  </a:schemeClr>
                </a:solidFill>
                <a:latin typeface="Arial" panose="020B0604020202020204" pitchFamily="34" charset="0"/>
                <a:cs typeface="Arial" panose="020B0604020202020204" pitchFamily="34" charset="0"/>
              </a:rPr>
            </a:b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3" name="Bild" descr="Bild">
            <a:extLst>
              <a:ext uri="{FF2B5EF4-FFF2-40B4-BE49-F238E27FC236}">
                <a16:creationId xmlns:a16="http://schemas.microsoft.com/office/drawing/2014/main" id="{91801881-4DEA-46DF-8E72-5307BBB1ABDB}"/>
              </a:ext>
            </a:extLst>
          </p:cNvPr>
          <p:cNvPicPr>
            <a:picLocks noChangeAspect="1"/>
          </p:cNvPicPr>
          <p:nvPr/>
        </p:nvPicPr>
        <p:blipFill>
          <a:blip r:embed="rId3"/>
          <a:stretch>
            <a:fillRect/>
          </a:stretch>
        </p:blipFill>
        <p:spPr>
          <a:xfrm>
            <a:off x="1314450" y="1485900"/>
            <a:ext cx="9563100" cy="3084539"/>
          </a:xfrm>
          <a:prstGeom prst="rect">
            <a:avLst/>
          </a:prstGeom>
          <a:ln w="12700">
            <a:miter lim="400000"/>
          </a:ln>
        </p:spPr>
      </p:pic>
      <p:sp>
        <p:nvSpPr>
          <p:cNvPr id="5" name="Machine implant placement…">
            <a:extLst>
              <a:ext uri="{FF2B5EF4-FFF2-40B4-BE49-F238E27FC236}">
                <a16:creationId xmlns:a16="http://schemas.microsoft.com/office/drawing/2014/main" id="{B02CDE45-81D4-4827-94AA-3F788268F307}"/>
              </a:ext>
            </a:extLst>
          </p:cNvPr>
          <p:cNvSpPr txBox="1"/>
          <p:nvPr/>
        </p:nvSpPr>
        <p:spPr>
          <a:xfrm>
            <a:off x="1493518" y="4685522"/>
            <a:ext cx="2908826" cy="15388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Machine implant placement</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Install the implant with the contra angle at low speed (25 rpm) under profuse irrigation.</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Allow the implant to work its way into the osteotomy. Avoid applying unnecessary pressure. Do not exceed 45 Ncm when installing the implant. If not completely seated before reaching 45 Ncm, reverse/ remove the implant and widen the osteotomy appropriately.</a:t>
            </a:r>
          </a:p>
        </p:txBody>
      </p:sp>
      <p:sp>
        <p:nvSpPr>
          <p:cNvPr id="6" name="Manual implant placement…">
            <a:extLst>
              <a:ext uri="{FF2B5EF4-FFF2-40B4-BE49-F238E27FC236}">
                <a16:creationId xmlns:a16="http://schemas.microsoft.com/office/drawing/2014/main" id="{92CEA983-7A68-458B-851D-27F0C2A09DC1}"/>
              </a:ext>
            </a:extLst>
          </p:cNvPr>
          <p:cNvSpPr txBox="1"/>
          <p:nvPr/>
        </p:nvSpPr>
        <p:spPr>
          <a:xfrm>
            <a:off x="4692026" y="4690000"/>
            <a:ext cx="2985679" cy="5386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Manual implant placement</a:t>
            </a:r>
            <a:endParaRPr sz="700">
              <a:solidFill>
                <a:schemeClr val="tx1">
                  <a:lumMod val="65000"/>
                  <a:lumOff val="35000"/>
                </a:schemeClr>
              </a:solidFill>
              <a:latin typeface="Arial" panose="020B0604020202020204" pitchFamily="34" charset="0"/>
              <a:ea typeface="Gotham Medium"/>
              <a:cs typeface="Arial" panose="020B0604020202020204" pitchFamily="34" charset="0"/>
              <a:sym typeface="Gotham Medium"/>
            </a:endParaRP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Install the implant with the implant driver and the surgical driver handle.</a:t>
            </a:r>
          </a:p>
        </p:txBody>
      </p:sp>
      <p:sp>
        <p:nvSpPr>
          <p:cNvPr id="7" name="Final positioning…">
            <a:extLst>
              <a:ext uri="{FF2B5EF4-FFF2-40B4-BE49-F238E27FC236}">
                <a16:creationId xmlns:a16="http://schemas.microsoft.com/office/drawing/2014/main" id="{23C79C8D-3C11-4029-8846-AF6FE11DE5B2}"/>
              </a:ext>
            </a:extLst>
          </p:cNvPr>
          <p:cNvSpPr txBox="1"/>
          <p:nvPr/>
        </p:nvSpPr>
        <p:spPr>
          <a:xfrm>
            <a:off x="7896876" y="4685522"/>
            <a:ext cx="2985679" cy="200054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Final positioning</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Attach the implant driver and the surgical driver handle into the torque wrench until there is an audible click.</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Position the implant at the marginal bone level or slightly below.</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Position one of the dots on the implant driver buccally to facilitate optimal placement of the pre-designed abutments.</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Release the implant driver by lifting it gently from the implant.</a:t>
            </a:r>
          </a:p>
        </p:txBody>
      </p:sp>
    </p:spTree>
    <p:extLst>
      <p:ext uri="{BB962C8B-B14F-4D97-AF65-F5344CB8AC3E}">
        <p14:creationId xmlns:p14="http://schemas.microsoft.com/office/powerpoint/2010/main" val="302654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installation</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One-stage surgical protocol</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One-stage surgical protocol…">
            <a:extLst>
              <a:ext uri="{FF2B5EF4-FFF2-40B4-BE49-F238E27FC236}">
                <a16:creationId xmlns:a16="http://schemas.microsoft.com/office/drawing/2014/main" id="{380D67FF-201F-4913-8921-FAD8052ED2B7}"/>
              </a:ext>
            </a:extLst>
          </p:cNvPr>
          <p:cNvSpPr txBox="1"/>
          <p:nvPr/>
        </p:nvSpPr>
        <p:spPr>
          <a:xfrm>
            <a:off x="791428" y="1842851"/>
            <a:ext cx="10839294" cy="61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defTabSz="457200">
              <a:lnSpc>
                <a:spcPts val="1600"/>
              </a:lnSpc>
              <a:spcBef>
                <a:spcPts val="1000"/>
              </a:spcBef>
              <a:defRPr sz="1400"/>
            </a:pPr>
            <a:r>
              <a:rPr>
                <a:solidFill>
                  <a:schemeClr val="tx1">
                    <a:lumMod val="65000"/>
                    <a:lumOff val="35000"/>
                  </a:schemeClr>
                </a:solidFill>
                <a:latin typeface="Arial" panose="020B0604020202020204" pitchFamily="34" charset="0"/>
                <a:cs typeface="Arial" panose="020B0604020202020204" pitchFamily="34" charset="0"/>
              </a:rPr>
              <a:t>If a one-stage procedure with transgingival healing is planned without preparation of an implant-supported temporary restoration, the implants can be covered with healing abutments. This is an option where an existing denture can be used as a temporary restoration. Healing abutments are also used for soft tissue sculpturing during the healing phase.</a:t>
            </a:r>
          </a:p>
        </p:txBody>
      </p:sp>
      <p:pic>
        <p:nvPicPr>
          <p:cNvPr id="5" name="Bild" descr="Bild">
            <a:extLst>
              <a:ext uri="{FF2B5EF4-FFF2-40B4-BE49-F238E27FC236}">
                <a16:creationId xmlns:a16="http://schemas.microsoft.com/office/drawing/2014/main" id="{7FBC6BFB-C1E4-4C1F-BFA7-A3345EEA6ED9}"/>
              </a:ext>
            </a:extLst>
          </p:cNvPr>
          <p:cNvPicPr>
            <a:picLocks noChangeAspect="1"/>
          </p:cNvPicPr>
          <p:nvPr/>
        </p:nvPicPr>
        <p:blipFill>
          <a:blip r:embed="rId3"/>
          <a:stretch>
            <a:fillRect/>
          </a:stretch>
        </p:blipFill>
        <p:spPr>
          <a:xfrm>
            <a:off x="1178311" y="2939315"/>
            <a:ext cx="1983606" cy="1939390"/>
          </a:xfrm>
          <a:prstGeom prst="rect">
            <a:avLst/>
          </a:prstGeom>
          <a:ln w="12700">
            <a:miter lim="400000"/>
          </a:ln>
        </p:spPr>
      </p:pic>
      <p:sp>
        <p:nvSpPr>
          <p:cNvPr id="6" name="Round shapes are indicated for all positions in the mouth.">
            <a:extLst>
              <a:ext uri="{FF2B5EF4-FFF2-40B4-BE49-F238E27FC236}">
                <a16:creationId xmlns:a16="http://schemas.microsoft.com/office/drawing/2014/main" id="{281BC67F-B56D-45CD-99DE-2F31007B7AA9}"/>
              </a:ext>
            </a:extLst>
          </p:cNvPr>
          <p:cNvSpPr txBox="1"/>
          <p:nvPr/>
        </p:nvSpPr>
        <p:spPr>
          <a:xfrm>
            <a:off x="3452050" y="3118995"/>
            <a:ext cx="3242875" cy="4308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l">
              <a:spcBef>
                <a:spcPts val="600"/>
              </a:spcBef>
              <a:defRPr sz="1000"/>
            </a:lvl1pPr>
          </a:lstStyle>
          <a:p>
            <a:r>
              <a:rPr sz="1400">
                <a:solidFill>
                  <a:schemeClr val="tx1">
                    <a:lumMod val="65000"/>
                    <a:lumOff val="35000"/>
                  </a:schemeClr>
                </a:solidFill>
                <a:latin typeface="Arial" panose="020B0604020202020204" pitchFamily="34" charset="0"/>
                <a:cs typeface="Arial" panose="020B0604020202020204" pitchFamily="34" charset="0"/>
              </a:rPr>
              <a:t>Round shapes are indicated for all positions in the mouth.</a:t>
            </a:r>
          </a:p>
        </p:txBody>
      </p:sp>
      <p:sp>
        <p:nvSpPr>
          <p:cNvPr id="7" name="Triangular shapes for anterior implant sites to mimic the incisors and canines. The Triangular HealDesign EV is a two-piece abutment.">
            <a:extLst>
              <a:ext uri="{FF2B5EF4-FFF2-40B4-BE49-F238E27FC236}">
                <a16:creationId xmlns:a16="http://schemas.microsoft.com/office/drawing/2014/main" id="{675CACFB-EBE9-462A-A061-A9034FD0F292}"/>
              </a:ext>
            </a:extLst>
          </p:cNvPr>
          <p:cNvSpPr txBox="1"/>
          <p:nvPr/>
        </p:nvSpPr>
        <p:spPr>
          <a:xfrm>
            <a:off x="3461657" y="4108471"/>
            <a:ext cx="4466369" cy="64633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l">
              <a:spcBef>
                <a:spcPts val="600"/>
              </a:spcBef>
              <a:defRPr sz="1000"/>
            </a:lvl1pPr>
          </a:lstStyle>
          <a:p>
            <a:r>
              <a:rPr sz="1400">
                <a:solidFill>
                  <a:schemeClr val="tx1">
                    <a:lumMod val="65000"/>
                    <a:lumOff val="35000"/>
                  </a:schemeClr>
                </a:solidFill>
                <a:latin typeface="Arial" panose="020B0604020202020204" pitchFamily="34" charset="0"/>
                <a:cs typeface="Arial" panose="020B0604020202020204" pitchFamily="34" charset="0"/>
              </a:rPr>
              <a:t>Triangular shapes for anterior implant sites to mimic the incisors and canines. The Triangular </a:t>
            </a:r>
            <a:r>
              <a:rPr sz="1400" err="1">
                <a:solidFill>
                  <a:schemeClr val="tx1">
                    <a:lumMod val="65000"/>
                    <a:lumOff val="35000"/>
                  </a:schemeClr>
                </a:solidFill>
                <a:latin typeface="Arial" panose="020B0604020202020204" pitchFamily="34" charset="0"/>
                <a:cs typeface="Arial" panose="020B0604020202020204" pitchFamily="34" charset="0"/>
              </a:rPr>
              <a:t>HealDesign</a:t>
            </a:r>
            <a:r>
              <a:rPr sz="1400">
                <a:solidFill>
                  <a:schemeClr val="tx1">
                    <a:lumMod val="65000"/>
                    <a:lumOff val="35000"/>
                  </a:schemeClr>
                </a:solidFill>
                <a:latin typeface="Arial" panose="020B0604020202020204" pitchFamily="34" charset="0"/>
                <a:cs typeface="Arial" panose="020B0604020202020204" pitchFamily="34" charset="0"/>
              </a:rPr>
              <a:t> EV is a two-piece abutment.</a:t>
            </a:r>
          </a:p>
        </p:txBody>
      </p:sp>
    </p:spTree>
    <p:extLst>
      <p:ext uri="{BB962C8B-B14F-4D97-AF65-F5344CB8AC3E}">
        <p14:creationId xmlns:p14="http://schemas.microsoft.com/office/powerpoint/2010/main" val="23891102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3">
            <a:extLst>
              <a:ext uri="{FF2B5EF4-FFF2-40B4-BE49-F238E27FC236}">
                <a16:creationId xmlns:a16="http://schemas.microsoft.com/office/drawing/2014/main" id="{1F3F3343-3935-4BB6-95F9-C3EAD6871FFE}"/>
              </a:ext>
            </a:extLst>
          </p:cNvPr>
          <p:cNvSpPr txBox="1">
            <a:spLocks/>
          </p:cNvSpPr>
          <p:nvPr/>
        </p:nvSpPr>
        <p:spPr>
          <a:xfrm>
            <a:off x="342900" y="7463308"/>
            <a:ext cx="382599" cy="176675"/>
          </a:xfrm>
          <a:prstGeom prst="rect">
            <a:avLst/>
          </a:prstGeom>
        </p:spPr>
        <p:txBody>
          <a:bodyPr vert="horz" lIns="0" tIns="0" rIns="0" bIns="0" rtlCol="0" anchor="b" anchorCtr="0">
            <a:noAutofit/>
          </a:bodyPr>
          <a:lstStyle>
            <a:defPPr>
              <a:defRPr lang="sv-SE"/>
            </a:defPPr>
            <a:lvl1pPr marL="0" algn="l" defTabSz="914400" rtl="0" eaLnBrk="1" latinLnBrk="0" hangingPunct="1">
              <a:defRPr sz="800" kern="1200">
                <a:solidFill>
                  <a:schemeClr val="accent3"/>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45D37B1E-C366-494F-A587-962AD9AABC83}" type="slidenum">
              <a:rPr lang="en-GB" smtClean="0">
                <a:solidFill>
                  <a:srgbClr val="53585B"/>
                </a:solidFill>
                <a:latin typeface="Arial"/>
              </a:rPr>
              <a:pPr>
                <a:defRPr/>
              </a:pPr>
              <a:t>5</a:t>
            </a:fld>
            <a:endParaRPr lang="en-GB">
              <a:solidFill>
                <a:srgbClr val="53585B"/>
              </a:solidFill>
              <a:latin typeface="Arial"/>
            </a:endParaRPr>
          </a:p>
        </p:txBody>
      </p:sp>
      <p:sp>
        <p:nvSpPr>
          <p:cNvPr id="23" name="Rektangel 24">
            <a:extLst>
              <a:ext uri="{FF2B5EF4-FFF2-40B4-BE49-F238E27FC236}">
                <a16:creationId xmlns:a16="http://schemas.microsoft.com/office/drawing/2014/main" id="{41C19FF4-B58C-4D64-BC9A-57669918D74D}"/>
              </a:ext>
            </a:extLst>
          </p:cNvPr>
          <p:cNvSpPr/>
          <p:nvPr/>
        </p:nvSpPr>
        <p:spPr>
          <a:xfrm>
            <a:off x="1" y="1"/>
            <a:ext cx="12176322" cy="6868544"/>
          </a:xfrm>
          <a:prstGeom prst="rect">
            <a:avLst/>
          </a:prstGeom>
          <a:gradFill flip="none" rotWithShape="1">
            <a:gsLst>
              <a:gs pos="0">
                <a:srgbClr val="D9D7D7">
                  <a:lumMod val="0"/>
                  <a:lumOff val="100000"/>
                </a:srgbClr>
              </a:gs>
              <a:gs pos="35000">
                <a:srgbClr val="D9D7D7">
                  <a:lumMod val="0"/>
                  <a:lumOff val="100000"/>
                </a:srgbClr>
              </a:gs>
              <a:gs pos="100000">
                <a:srgbClr val="D9D7D7">
                  <a:lumMod val="100000"/>
                </a:srgbClr>
              </a:gs>
            </a:gsLst>
            <a:path path="circle">
              <a:fillToRect l="100000" b="100000"/>
            </a:path>
            <a:tileRect t="-100000" r="-100000"/>
          </a:gra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pic>
        <p:nvPicPr>
          <p:cNvPr id="28" name="Picture 6">
            <a:extLst>
              <a:ext uri="{FF2B5EF4-FFF2-40B4-BE49-F238E27FC236}">
                <a16:creationId xmlns:a16="http://schemas.microsoft.com/office/drawing/2014/main" id="{99AF451D-25ED-4A62-B345-749F05EAF2C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19232">
            <a:off x="3739927" y="1743775"/>
            <a:ext cx="461781" cy="2294460"/>
          </a:xfrm>
          <a:prstGeom prst="rect">
            <a:avLst/>
          </a:prstGeom>
        </p:spPr>
      </p:pic>
      <p:grpSp>
        <p:nvGrpSpPr>
          <p:cNvPr id="29" name="Grupp 33">
            <a:extLst>
              <a:ext uri="{FF2B5EF4-FFF2-40B4-BE49-F238E27FC236}">
                <a16:creationId xmlns:a16="http://schemas.microsoft.com/office/drawing/2014/main" id="{E3ACC0C3-8C56-4F97-991B-FDF845BBB607}"/>
              </a:ext>
            </a:extLst>
          </p:cNvPr>
          <p:cNvGrpSpPr/>
          <p:nvPr/>
        </p:nvGrpSpPr>
        <p:grpSpPr>
          <a:xfrm>
            <a:off x="382107" y="3460346"/>
            <a:ext cx="3547716" cy="2807512"/>
            <a:chOff x="-11323667" y="5207108"/>
            <a:chExt cx="7806486" cy="6177717"/>
          </a:xfrm>
          <a:effectLst>
            <a:outerShdw blurRad="50800" dist="38100" dir="2700000" algn="tl" rotWithShape="0">
              <a:prstClr val="black">
                <a:alpha val="40000"/>
              </a:prstClr>
            </a:outerShdw>
          </a:effectLst>
        </p:grpSpPr>
        <p:pic>
          <p:nvPicPr>
            <p:cNvPr id="30" name="Bildobjekt 34" descr="En bild som visar text&#10;&#10;Automatiskt genererad beskrivning">
              <a:extLst>
                <a:ext uri="{FF2B5EF4-FFF2-40B4-BE49-F238E27FC236}">
                  <a16:creationId xmlns:a16="http://schemas.microsoft.com/office/drawing/2014/main" id="{63F08A3D-0E03-4E8D-9AC4-9D38C6EFE0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23667" y="5207108"/>
              <a:ext cx="6222927" cy="5010374"/>
            </a:xfrm>
            <a:prstGeom prst="rect">
              <a:avLst/>
            </a:prstGeom>
          </p:spPr>
        </p:pic>
        <p:pic>
          <p:nvPicPr>
            <p:cNvPr id="31" name="Bildobjekt 36" descr="En bild som visar text&#10;&#10;Automatiskt genererad beskrivning">
              <a:extLst>
                <a:ext uri="{FF2B5EF4-FFF2-40B4-BE49-F238E27FC236}">
                  <a16:creationId xmlns:a16="http://schemas.microsoft.com/office/drawing/2014/main" id="{9A60B2D7-F7A2-4D1C-A936-48A914259C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56951" y="5276085"/>
              <a:ext cx="5139770" cy="6108740"/>
            </a:xfrm>
            <a:prstGeom prst="rect">
              <a:avLst/>
            </a:prstGeom>
          </p:spPr>
        </p:pic>
      </p:grpSp>
      <p:pic>
        <p:nvPicPr>
          <p:cNvPr id="26" name="Picture 25">
            <a:extLst>
              <a:ext uri="{FF2B5EF4-FFF2-40B4-BE49-F238E27FC236}">
                <a16:creationId xmlns:a16="http://schemas.microsoft.com/office/drawing/2014/main" id="{F2AC3B4D-D1F6-4883-9C91-0A4C5F5BD87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798775" y="2210812"/>
            <a:ext cx="2335807" cy="4556450"/>
          </a:xfrm>
          <a:prstGeom prst="rect">
            <a:avLst/>
          </a:prstGeom>
        </p:spPr>
      </p:pic>
      <p:pic>
        <p:nvPicPr>
          <p:cNvPr id="27" name="Bildobjekt 13">
            <a:extLst>
              <a:ext uri="{FF2B5EF4-FFF2-40B4-BE49-F238E27FC236}">
                <a16:creationId xmlns:a16="http://schemas.microsoft.com/office/drawing/2014/main" id="{ADB908D2-E86E-4DFE-83EF-853908F7FA84}"/>
              </a:ext>
            </a:extLst>
          </p:cNvPr>
          <p:cNvPicPr>
            <a:picLocks noChangeAspect="1"/>
          </p:cNvPicPr>
          <p:nvPr/>
        </p:nvPicPr>
        <p:blipFill>
          <a:blip r:embed="rId7">
            <a:alphaModFix/>
          </a:blip>
          <a:stretch>
            <a:fillRect/>
          </a:stretch>
        </p:blipFill>
        <p:spPr>
          <a:xfrm>
            <a:off x="9270473" y="4402427"/>
            <a:ext cx="1975237" cy="2231484"/>
          </a:xfrm>
          <a:prstGeom prst="rect">
            <a:avLst/>
          </a:prstGeom>
        </p:spPr>
      </p:pic>
      <p:pic>
        <p:nvPicPr>
          <p:cNvPr id="32" name="Picture 31" descr="A picture containing indoor&#10;&#10;Description automatically generated">
            <a:extLst>
              <a:ext uri="{FF2B5EF4-FFF2-40B4-BE49-F238E27FC236}">
                <a16:creationId xmlns:a16="http://schemas.microsoft.com/office/drawing/2014/main" id="{A3391E4E-E180-4B95-A5DB-035E7A52290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9187" y="1628693"/>
            <a:ext cx="4930457" cy="2773734"/>
          </a:xfrm>
          <a:prstGeom prst="rect">
            <a:avLst/>
          </a:prstGeom>
        </p:spPr>
      </p:pic>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4"/>
            <a:ext cx="9144000" cy="1147996"/>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portfolio </a:t>
            </a:r>
            <a:br>
              <a:rPr lang="sv-SE" sz="48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Harmonized, simplified and modernized</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0573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installation</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One-stage surgical protocol</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8" name="Bild" descr="Bild">
            <a:extLst>
              <a:ext uri="{FF2B5EF4-FFF2-40B4-BE49-F238E27FC236}">
                <a16:creationId xmlns:a16="http://schemas.microsoft.com/office/drawing/2014/main" id="{2E8E01FB-CDD5-49B2-834A-9EDD5B3DF419}"/>
              </a:ext>
            </a:extLst>
          </p:cNvPr>
          <p:cNvPicPr>
            <a:picLocks noChangeAspect="1"/>
          </p:cNvPicPr>
          <p:nvPr/>
        </p:nvPicPr>
        <p:blipFill>
          <a:blip r:embed="rId3"/>
          <a:stretch>
            <a:fillRect/>
          </a:stretch>
        </p:blipFill>
        <p:spPr>
          <a:xfrm>
            <a:off x="2764573" y="2240466"/>
            <a:ext cx="6363857" cy="3086100"/>
          </a:xfrm>
          <a:prstGeom prst="rect">
            <a:avLst/>
          </a:prstGeom>
          <a:ln w="12700">
            <a:miter lim="400000"/>
          </a:ln>
        </p:spPr>
      </p:pic>
      <p:sp>
        <p:nvSpPr>
          <p:cNvPr id="9" name="Placing the healing abutment…">
            <a:extLst>
              <a:ext uri="{FF2B5EF4-FFF2-40B4-BE49-F238E27FC236}">
                <a16:creationId xmlns:a16="http://schemas.microsoft.com/office/drawing/2014/main" id="{541200FD-BCA6-4143-8FC9-F249DC285D07}"/>
              </a:ext>
            </a:extLst>
          </p:cNvPr>
          <p:cNvSpPr txBox="1"/>
          <p:nvPr/>
        </p:nvSpPr>
        <p:spPr>
          <a:xfrm>
            <a:off x="2943641" y="5471121"/>
            <a:ext cx="2908826"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Placing the healing abutment</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Place the HealDesign EV using the </a:t>
            </a:r>
            <a:br>
              <a:rPr>
                <a:solidFill>
                  <a:schemeClr val="tx1">
                    <a:lumMod val="65000"/>
                    <a:lumOff val="35000"/>
                  </a:schemeClr>
                </a:solidFill>
                <a:latin typeface="Arial" panose="020B0604020202020204" pitchFamily="34" charset="0"/>
                <a:cs typeface="Arial" panose="020B0604020202020204" pitchFamily="34" charset="0"/>
              </a:rPr>
            </a:br>
            <a:r>
              <a:rPr>
                <a:solidFill>
                  <a:schemeClr val="tx1">
                    <a:lumMod val="65000"/>
                    <a:lumOff val="35000"/>
                  </a:schemeClr>
                </a:solidFill>
                <a:latin typeface="Arial" panose="020B0604020202020204" pitchFamily="34" charset="0"/>
                <a:cs typeface="Arial" panose="020B0604020202020204" pitchFamily="34" charset="0"/>
              </a:rPr>
              <a:t>Hex Driver.</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Manually secure the healing abutment using light finger force (5–10 Ncm).</a:t>
            </a:r>
          </a:p>
        </p:txBody>
      </p:sp>
      <p:sp>
        <p:nvSpPr>
          <p:cNvPr id="10" name="Suturing…">
            <a:extLst>
              <a:ext uri="{FF2B5EF4-FFF2-40B4-BE49-F238E27FC236}">
                <a16:creationId xmlns:a16="http://schemas.microsoft.com/office/drawing/2014/main" id="{C4D9415F-A5CF-4968-BB91-7337D72577AB}"/>
              </a:ext>
            </a:extLst>
          </p:cNvPr>
          <p:cNvSpPr txBox="1"/>
          <p:nvPr/>
        </p:nvSpPr>
        <p:spPr>
          <a:xfrm>
            <a:off x="6142149" y="5475600"/>
            <a:ext cx="2985679"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Suturing</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Adapt and suture the soft tissue.</a:t>
            </a:r>
          </a:p>
        </p:txBody>
      </p:sp>
    </p:spTree>
    <p:extLst>
      <p:ext uri="{BB962C8B-B14F-4D97-AF65-F5344CB8AC3E}">
        <p14:creationId xmlns:p14="http://schemas.microsoft.com/office/powerpoint/2010/main" val="35915932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installation</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Two-stage surgical protocol</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
        <p:nvSpPr>
          <p:cNvPr id="3" name="Two-stage surgical protocol…">
            <a:extLst>
              <a:ext uri="{FF2B5EF4-FFF2-40B4-BE49-F238E27FC236}">
                <a16:creationId xmlns:a16="http://schemas.microsoft.com/office/drawing/2014/main" id="{DE3E2DB8-A062-4DDC-A34B-B33767A0E93E}"/>
              </a:ext>
            </a:extLst>
          </p:cNvPr>
          <p:cNvSpPr txBox="1"/>
          <p:nvPr/>
        </p:nvSpPr>
        <p:spPr>
          <a:xfrm>
            <a:off x="639745" y="1782604"/>
            <a:ext cx="1023780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defTabSz="457200">
              <a:lnSpc>
                <a:spcPts val="1600"/>
              </a:lnSpc>
              <a:spcBef>
                <a:spcPts val="1000"/>
              </a:spcBef>
              <a:defRPr sz="1400"/>
            </a:pPr>
            <a:r>
              <a:rPr>
                <a:solidFill>
                  <a:schemeClr val="tx1">
                    <a:lumMod val="65000"/>
                    <a:lumOff val="35000"/>
                  </a:schemeClr>
                </a:solidFill>
                <a:latin typeface="Arial" panose="020B0604020202020204" pitchFamily="34" charset="0"/>
                <a:cs typeface="Arial" panose="020B0604020202020204" pitchFamily="34" charset="0"/>
              </a:rPr>
              <a:t>If a two-stage procedure is planned, the implant is sealed with a cover screw during the healing phase to prevent the entry of saliva and bacteria.  </a:t>
            </a:r>
          </a:p>
        </p:txBody>
      </p:sp>
      <p:pic>
        <p:nvPicPr>
          <p:cNvPr id="5" name="Bild" descr="Bild">
            <a:extLst>
              <a:ext uri="{FF2B5EF4-FFF2-40B4-BE49-F238E27FC236}">
                <a16:creationId xmlns:a16="http://schemas.microsoft.com/office/drawing/2014/main" id="{E0EF0242-0133-4891-BBB4-782DA21EA75C}"/>
              </a:ext>
            </a:extLst>
          </p:cNvPr>
          <p:cNvPicPr>
            <a:picLocks noChangeAspect="1"/>
          </p:cNvPicPr>
          <p:nvPr/>
        </p:nvPicPr>
        <p:blipFill>
          <a:blip r:embed="rId3"/>
          <a:stretch>
            <a:fillRect/>
          </a:stretch>
        </p:blipFill>
        <p:spPr>
          <a:xfrm>
            <a:off x="1314450" y="2468287"/>
            <a:ext cx="9563100" cy="3084540"/>
          </a:xfrm>
          <a:prstGeom prst="rect">
            <a:avLst/>
          </a:prstGeom>
          <a:ln w="12700">
            <a:miter lim="400000"/>
          </a:ln>
        </p:spPr>
      </p:pic>
      <p:sp>
        <p:nvSpPr>
          <p:cNvPr id="6" name="Placement of the cover screw…">
            <a:extLst>
              <a:ext uri="{FF2B5EF4-FFF2-40B4-BE49-F238E27FC236}">
                <a16:creationId xmlns:a16="http://schemas.microsoft.com/office/drawing/2014/main" id="{A666D57C-F8E4-45CC-9450-96E3D51DAD66}"/>
              </a:ext>
            </a:extLst>
          </p:cNvPr>
          <p:cNvSpPr txBox="1"/>
          <p:nvPr/>
        </p:nvSpPr>
        <p:spPr>
          <a:xfrm>
            <a:off x="1493518" y="5688607"/>
            <a:ext cx="2908826"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spcBef>
                <a:spcPts val="600"/>
              </a:spcBef>
              <a:buClrTx/>
              <a:defRPr sz="1000" b="1"/>
            </a:pPr>
            <a:r>
              <a:rPr dirty="0">
                <a:solidFill>
                  <a:schemeClr val="tx1">
                    <a:lumMod val="65000"/>
                    <a:lumOff val="35000"/>
                  </a:schemeClr>
                </a:solidFill>
                <a:latin typeface="Arial" panose="020B0604020202020204" pitchFamily="34" charset="0"/>
                <a:cs typeface="Arial" panose="020B0604020202020204" pitchFamily="34" charset="0"/>
              </a:rPr>
              <a:t>Placement of the cover screw</a:t>
            </a:r>
          </a:p>
          <a:p>
            <a:pPr marL="128542" indent="-128542" algn="l">
              <a:spcBef>
                <a:spcPts val="600"/>
              </a:spcBef>
              <a:buSzPct val="100000"/>
              <a:buChar char="▪"/>
              <a:defRPr sz="1000"/>
            </a:pPr>
            <a:r>
              <a:rPr dirty="0">
                <a:solidFill>
                  <a:schemeClr val="tx1">
                    <a:lumMod val="65000"/>
                    <a:lumOff val="35000"/>
                  </a:schemeClr>
                </a:solidFill>
                <a:latin typeface="Arial" panose="020B0604020202020204" pitchFamily="34" charset="0"/>
                <a:cs typeface="Arial" panose="020B0604020202020204" pitchFamily="34" charset="0"/>
              </a:rPr>
              <a:t>Insert the Cover Screw EV using the </a:t>
            </a:r>
            <a:br>
              <a:rPr dirty="0">
                <a:solidFill>
                  <a:schemeClr val="tx1">
                    <a:lumMod val="65000"/>
                    <a:lumOff val="35000"/>
                  </a:schemeClr>
                </a:solidFill>
                <a:latin typeface="Arial" panose="020B0604020202020204" pitchFamily="34" charset="0"/>
                <a:cs typeface="Arial" panose="020B0604020202020204" pitchFamily="34" charset="0"/>
              </a:rPr>
            </a:br>
            <a:r>
              <a:rPr dirty="0">
                <a:solidFill>
                  <a:schemeClr val="tx1">
                    <a:lumMod val="65000"/>
                    <a:lumOff val="35000"/>
                  </a:schemeClr>
                </a:solidFill>
                <a:latin typeface="Arial" panose="020B0604020202020204" pitchFamily="34" charset="0"/>
                <a:cs typeface="Arial" panose="020B0604020202020204" pitchFamily="34" charset="0"/>
              </a:rPr>
              <a:t>Hex Driver.</a:t>
            </a:r>
          </a:p>
          <a:p>
            <a:pPr marL="128542" indent="-128542" algn="l">
              <a:spcBef>
                <a:spcPts val="600"/>
              </a:spcBef>
              <a:buSzPct val="100000"/>
              <a:buChar char="▪"/>
              <a:defRPr sz="1000"/>
            </a:pPr>
            <a:r>
              <a:rPr dirty="0">
                <a:solidFill>
                  <a:schemeClr val="tx1">
                    <a:lumMod val="65000"/>
                    <a:lumOff val="35000"/>
                  </a:schemeClr>
                </a:solidFill>
                <a:latin typeface="Arial" panose="020B0604020202020204" pitchFamily="34" charset="0"/>
                <a:cs typeface="Arial" panose="020B0604020202020204" pitchFamily="34" charset="0"/>
              </a:rPr>
              <a:t>Tighten with light finger force (5–10 </a:t>
            </a:r>
            <a:r>
              <a:rPr dirty="0" err="1">
                <a:solidFill>
                  <a:schemeClr val="tx1">
                    <a:lumMod val="65000"/>
                    <a:lumOff val="35000"/>
                  </a:schemeClr>
                </a:solidFill>
                <a:latin typeface="Arial" panose="020B0604020202020204" pitchFamily="34" charset="0"/>
                <a:cs typeface="Arial" panose="020B0604020202020204" pitchFamily="34" charset="0"/>
              </a:rPr>
              <a:t>Ncm</a:t>
            </a:r>
            <a:r>
              <a:rPr dirty="0">
                <a:solidFill>
                  <a:schemeClr val="tx1">
                    <a:lumMod val="65000"/>
                    <a:lumOff val="35000"/>
                  </a:schemeClr>
                </a:solidFill>
                <a:latin typeface="Arial" panose="020B0604020202020204" pitchFamily="34" charset="0"/>
                <a:cs typeface="Arial" panose="020B0604020202020204" pitchFamily="34" charset="0"/>
              </a:rPr>
              <a:t>).</a:t>
            </a:r>
          </a:p>
        </p:txBody>
      </p:sp>
      <p:sp>
        <p:nvSpPr>
          <p:cNvPr id="7" name="Suturing…">
            <a:extLst>
              <a:ext uri="{FF2B5EF4-FFF2-40B4-BE49-F238E27FC236}">
                <a16:creationId xmlns:a16="http://schemas.microsoft.com/office/drawing/2014/main" id="{8ACE6B1E-61BB-490C-87E8-845E8FB9681B}"/>
              </a:ext>
            </a:extLst>
          </p:cNvPr>
          <p:cNvSpPr txBox="1"/>
          <p:nvPr/>
        </p:nvSpPr>
        <p:spPr>
          <a:xfrm>
            <a:off x="4692026" y="5693086"/>
            <a:ext cx="2985679" cy="3847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Suturing</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Replace and fix the tissue flaps with sutures.</a:t>
            </a:r>
          </a:p>
        </p:txBody>
      </p:sp>
      <p:sp>
        <p:nvSpPr>
          <p:cNvPr id="8" name="Exposure…">
            <a:extLst>
              <a:ext uri="{FF2B5EF4-FFF2-40B4-BE49-F238E27FC236}">
                <a16:creationId xmlns:a16="http://schemas.microsoft.com/office/drawing/2014/main" id="{08EFE5B4-908E-435C-9E97-ECD24422D916}"/>
              </a:ext>
            </a:extLst>
          </p:cNvPr>
          <p:cNvSpPr txBox="1"/>
          <p:nvPr/>
        </p:nvSpPr>
        <p:spPr>
          <a:xfrm>
            <a:off x="7896876" y="5688607"/>
            <a:ext cx="2985679" cy="9233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spcBef>
                <a:spcPts val="600"/>
              </a:spcBef>
              <a:buClrTx/>
              <a:defRPr sz="1000" b="1"/>
            </a:pPr>
            <a:r>
              <a:rPr>
                <a:solidFill>
                  <a:schemeClr val="tx1">
                    <a:lumMod val="65000"/>
                    <a:lumOff val="35000"/>
                  </a:schemeClr>
                </a:solidFill>
                <a:latin typeface="Arial" panose="020B0604020202020204" pitchFamily="34" charset="0"/>
                <a:cs typeface="Arial" panose="020B0604020202020204" pitchFamily="34" charset="0"/>
              </a:rPr>
              <a:t>Exposure</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After the healing phase expose the implant for fabrication of the prosthetic restoration. </a:t>
            </a:r>
          </a:p>
          <a:p>
            <a:pPr marL="128542" indent="-128542" algn="l">
              <a:spcBef>
                <a:spcPts val="600"/>
              </a:spcBef>
              <a:buSzPct val="100000"/>
              <a:buChar char="▪"/>
              <a:defRPr sz="1000"/>
            </a:pPr>
            <a:r>
              <a:rPr>
                <a:solidFill>
                  <a:schemeClr val="tx1">
                    <a:lumMod val="65000"/>
                    <a:lumOff val="35000"/>
                  </a:schemeClr>
                </a:solidFill>
                <a:latin typeface="Arial" panose="020B0604020202020204" pitchFamily="34" charset="0"/>
                <a:cs typeface="Arial" panose="020B0604020202020204" pitchFamily="34" charset="0"/>
              </a:rPr>
              <a:t>Depending on the planned procedure, place a healing abutment or a temporary restoration. </a:t>
            </a:r>
          </a:p>
        </p:txBody>
      </p:sp>
    </p:spTree>
    <p:extLst>
      <p:ext uri="{BB962C8B-B14F-4D97-AF65-F5344CB8AC3E}">
        <p14:creationId xmlns:p14="http://schemas.microsoft.com/office/powerpoint/2010/main" val="23344118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dirty="0">
                <a:solidFill>
                  <a:schemeClr val="tx1">
                    <a:lumMod val="65000"/>
                    <a:lumOff val="35000"/>
                  </a:schemeClr>
                </a:solidFill>
                <a:latin typeface="Arial" panose="020B0604020202020204" pitchFamily="34" charset="0"/>
                <a:cs typeface="Arial" panose="020B0604020202020204" pitchFamily="34" charset="0"/>
              </a:rPr>
              <a:t>DS </a:t>
            </a:r>
            <a:r>
              <a:rPr lang="sv-SE" sz="4400" dirty="0" err="1">
                <a:solidFill>
                  <a:schemeClr val="tx1">
                    <a:lumMod val="65000"/>
                    <a:lumOff val="35000"/>
                  </a:schemeClr>
                </a:solidFill>
                <a:latin typeface="Arial" panose="020B0604020202020204" pitchFamily="34" charset="0"/>
                <a:cs typeface="Arial" panose="020B0604020202020204" pitchFamily="34" charset="0"/>
              </a:rPr>
              <a:t>PrimeTaper</a:t>
            </a:r>
            <a:r>
              <a:rPr lang="sv-SE" sz="4400" dirty="0">
                <a:solidFill>
                  <a:schemeClr val="tx1">
                    <a:lumMod val="65000"/>
                    <a:lumOff val="35000"/>
                  </a:schemeClr>
                </a:solidFill>
                <a:latin typeface="Arial" panose="020B0604020202020204" pitchFamily="34" charset="0"/>
                <a:cs typeface="Arial" panose="020B0604020202020204" pitchFamily="34" charset="0"/>
              </a:rPr>
              <a:t> </a:t>
            </a:r>
            <a:r>
              <a:rPr lang="sv-SE" sz="4400" dirty="0" err="1">
                <a:solidFill>
                  <a:schemeClr val="tx1">
                    <a:lumMod val="65000"/>
                    <a:lumOff val="35000"/>
                  </a:schemeClr>
                </a:solidFill>
                <a:latin typeface="Arial" panose="020B0604020202020204" pitchFamily="34" charset="0"/>
                <a:cs typeface="Arial" panose="020B0604020202020204" pitchFamily="34" charset="0"/>
              </a:rPr>
              <a:t>implant</a:t>
            </a:r>
            <a:r>
              <a:rPr lang="sv-SE" sz="4400" dirty="0">
                <a:solidFill>
                  <a:schemeClr val="tx1">
                    <a:lumMod val="65000"/>
                    <a:lumOff val="35000"/>
                  </a:schemeClr>
                </a:solidFill>
                <a:latin typeface="Arial" panose="020B0604020202020204" pitchFamily="34" charset="0"/>
                <a:cs typeface="Arial" panose="020B0604020202020204" pitchFamily="34" charset="0"/>
              </a:rPr>
              <a:t> installation</a:t>
            </a:r>
            <a:br>
              <a:rPr lang="sv-SE" sz="4400"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Torque guide</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5" name="Bild" descr="Bild">
            <a:extLst>
              <a:ext uri="{FF2B5EF4-FFF2-40B4-BE49-F238E27FC236}">
                <a16:creationId xmlns:a16="http://schemas.microsoft.com/office/drawing/2014/main" id="{D7738D91-DD89-4854-AC1C-6A902FBA6D16}"/>
              </a:ext>
            </a:extLst>
          </p:cNvPr>
          <p:cNvPicPr>
            <a:picLocks noChangeAspect="1"/>
          </p:cNvPicPr>
          <p:nvPr/>
        </p:nvPicPr>
        <p:blipFill>
          <a:blip r:embed="rId3"/>
          <a:stretch>
            <a:fillRect/>
          </a:stretch>
        </p:blipFill>
        <p:spPr>
          <a:xfrm>
            <a:off x="1682067" y="1725920"/>
            <a:ext cx="9144000" cy="4707598"/>
          </a:xfrm>
          <a:prstGeom prst="rect">
            <a:avLst/>
          </a:prstGeom>
          <a:ln w="12700">
            <a:miter lim="400000"/>
          </a:ln>
        </p:spPr>
      </p:pic>
    </p:spTree>
    <p:extLst>
      <p:ext uri="{BB962C8B-B14F-4D97-AF65-F5344CB8AC3E}">
        <p14:creationId xmlns:p14="http://schemas.microsoft.com/office/powerpoint/2010/main" val="30981085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abildsnummer">
            <a:extLst>
              <a:ext uri="{FF2B5EF4-FFF2-40B4-BE49-F238E27FC236}">
                <a16:creationId xmlns:a16="http://schemas.microsoft.com/office/drawing/2014/main" id="{F85FCF0A-C9A2-214B-B446-7B6BBE28E7FF}"/>
              </a:ext>
            </a:extLst>
          </p:cNvPr>
          <p:cNvSpPr txBox="1">
            <a:spLocks/>
          </p:cNvSpPr>
          <p:nvPr/>
        </p:nvSpPr>
        <p:spPr>
          <a:xfrm>
            <a:off x="330200" y="6548234"/>
            <a:ext cx="127000"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
                <a:schemeClr val="accent2"/>
              </a:buClr>
              <a:buSzTx/>
              <a:buFontTx/>
              <a:buNone/>
              <a:tabLst/>
              <a:defRPr kumimoji="0" sz="800" b="0" i="0" u="none" strike="noStrike" cap="none" spc="0" normalizeH="0" baseline="0">
                <a:ln>
                  <a:noFill/>
                </a:ln>
                <a:solidFill>
                  <a:schemeClr val="accent3"/>
                </a:solidFill>
                <a:effectLst/>
                <a:uFillTx/>
                <a:latin typeface="+mn-lt"/>
                <a:ea typeface="+mn-ea"/>
                <a:cs typeface="+mn-cs"/>
                <a:sym typeface="Arial"/>
              </a:defRPr>
            </a:lvl1pPr>
            <a:lvl2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2pPr>
            <a:lvl3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3pPr>
            <a:lvl4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4pPr>
            <a:lvl5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5pPr>
            <a:lvl6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6pPr>
            <a:lvl7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7pPr>
            <a:lvl8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8pPr>
            <a:lvl9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9pPr>
          </a:lstStyle>
          <a:p>
            <a:fld id="{86CB4B4D-7CA3-9044-876B-883B54F8677D}" type="slidenum">
              <a:rPr lang="sv-SE" smtClean="0"/>
              <a:pPr/>
              <a:t>53</a:t>
            </a:fld>
            <a:endParaRPr lang="sv-SE" dirty="0"/>
          </a:p>
        </p:txBody>
      </p:sp>
      <p:sp>
        <p:nvSpPr>
          <p:cNvPr id="8" name="Implant design…">
            <a:extLst>
              <a:ext uri="{FF2B5EF4-FFF2-40B4-BE49-F238E27FC236}">
                <a16:creationId xmlns:a16="http://schemas.microsoft.com/office/drawing/2014/main" id="{70FCEB60-F538-5B43-A3F7-BC2D6B9413D3}"/>
              </a:ext>
            </a:extLst>
          </p:cNvPr>
          <p:cNvSpPr txBox="1"/>
          <p:nvPr/>
        </p:nvSpPr>
        <p:spPr>
          <a:xfrm>
            <a:off x="634882" y="1640417"/>
            <a:ext cx="10237686" cy="3965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lnSpc>
                <a:spcPct val="90000"/>
              </a:lnSpc>
              <a:spcBef>
                <a:spcPts val="1000"/>
              </a:spcBef>
              <a:buClrTx/>
              <a:defRPr sz="2000"/>
            </a:pPr>
            <a:r>
              <a:rPr lang="en-US" sz="2000" dirty="0">
                <a:solidFill>
                  <a:schemeClr val="tx1">
                    <a:lumMod val="65000"/>
                    <a:lumOff val="35000"/>
                  </a:schemeClr>
                </a:solidFill>
                <a:latin typeface="Arial" panose="020B0604020202020204" pitchFamily="34" charset="0"/>
                <a:cs typeface="Arial" panose="020B0604020202020204" pitchFamily="34" charset="0"/>
              </a:rPr>
              <a:t>Computer-guided 3D planning and implant installation</a:t>
            </a:r>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a:spcBef>
                <a:spcPts val="1000"/>
              </a:spcBef>
            </a:pPr>
            <a:r>
              <a:rPr lang="en-US" sz="1400" dirty="0">
                <a:solidFill>
                  <a:schemeClr val="tx1">
                    <a:lumMod val="65000"/>
                    <a:lumOff val="35000"/>
                  </a:schemeClr>
                </a:solidFill>
                <a:latin typeface="Arial" panose="020B0604020202020204" pitchFamily="34" charset="0"/>
                <a:cs typeface="Arial" panose="020B0604020202020204" pitchFamily="34" charset="0"/>
              </a:rPr>
              <a:t>The implant installation procedure is planned in 3D with the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software. It provides a complete image of the patient‘s anatomy for selection and placement of implants and abutments.</a:t>
            </a:r>
          </a:p>
          <a:p>
            <a:pPr algn="l">
              <a:spcBef>
                <a:spcPts val="1000"/>
              </a:spcBef>
            </a:pPr>
            <a:r>
              <a:rPr lang="en-US" sz="1400" dirty="0">
                <a:solidFill>
                  <a:schemeClr val="tx1">
                    <a:lumMod val="65000"/>
                    <a:lumOff val="35000"/>
                  </a:schemeClr>
                </a:solidFill>
                <a:latin typeface="Arial" panose="020B0604020202020204" pitchFamily="34" charset="0"/>
                <a:cs typeface="Arial" panose="020B0604020202020204" pitchFamily="34" charset="0"/>
              </a:rPr>
              <a:t>With the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SAFE Guide (manufactured by Dentsply Sirona or 3D printed in the clinic using the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Guide File) as well as with the CEREC Guide 3 (chairside manufacturing) you can work with fully guided procedure. This means that all surgical steps from soft-tissue punch to implant installation can be performed with the guide in place.</a:t>
            </a:r>
          </a:p>
          <a:p>
            <a:pPr algn="l">
              <a:spcBef>
                <a:spcPts val="1000"/>
              </a:spcBef>
            </a:pP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1000"/>
              </a:spcBef>
              <a:buClrTx/>
              <a:defRPr sz="1400" b="1"/>
            </a:pPr>
            <a:r>
              <a:rPr lang="en-US" dirty="0">
                <a:solidFill>
                  <a:schemeClr val="tx1">
                    <a:lumMod val="65000"/>
                    <a:lumOff val="35000"/>
                  </a:schemeClr>
                </a:solidFill>
                <a:latin typeface="Arial" panose="020B0604020202020204" pitchFamily="34" charset="0"/>
                <a:cs typeface="Arial" panose="020B0604020202020204" pitchFamily="34" charset="0"/>
              </a:rPr>
              <a:t>Surgical simplicity</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Using a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Guide with DS </a:t>
            </a:r>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 makes the procedure precise and safe.</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The “Sleeve-on-Drill” system simplifies handling and replaces the drill key which saves you an assisting hand.</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The guided surgery instrumentation is based on either absolute drill stops or depth markings.</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The optional lateral access of the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SAFE Guide facilitates the handling even for cases with limited inter-occlusal space. </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When aligning the markings on the implant driver with the patient-specific marking on the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Guide, it ensures that the implant is rotated as planned in the software.</a:t>
            </a:r>
          </a:p>
        </p:txBody>
      </p:sp>
      <p:sp>
        <p:nvSpPr>
          <p:cNvPr id="5" name="Title 1">
            <a:extLst>
              <a:ext uri="{FF2B5EF4-FFF2-40B4-BE49-F238E27FC236}">
                <a16:creationId xmlns:a16="http://schemas.microsoft.com/office/drawing/2014/main" id="{5441C1DD-7F0C-4CAA-9742-9A1F638A19BD}"/>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69654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lor coding…">
            <a:extLst>
              <a:ext uri="{FF2B5EF4-FFF2-40B4-BE49-F238E27FC236}">
                <a16:creationId xmlns:a16="http://schemas.microsoft.com/office/drawing/2014/main" id="{B184DFA7-8D58-AD4A-8E7B-B6CE9802F7FC}"/>
              </a:ext>
            </a:extLst>
          </p:cNvPr>
          <p:cNvSpPr txBox="1"/>
          <p:nvPr/>
        </p:nvSpPr>
        <p:spPr>
          <a:xfrm>
            <a:off x="1109771" y="1587503"/>
            <a:ext cx="10251336" cy="1759456"/>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Color coding</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1000"/>
              </a:spcBef>
              <a:defRPr sz="1400"/>
            </a:pPr>
            <a:r>
              <a:rPr lang="en-US" dirty="0">
                <a:solidFill>
                  <a:schemeClr val="tx1">
                    <a:lumMod val="65000"/>
                    <a:lumOff val="35000"/>
                  </a:schemeClr>
                </a:solidFill>
                <a:latin typeface="Arial" panose="020B0604020202020204" pitchFamily="34" charset="0"/>
                <a:cs typeface="Arial" panose="020B0604020202020204" pitchFamily="34" charset="0"/>
              </a:rPr>
              <a:t>The DS </a:t>
            </a:r>
            <a:r>
              <a:rPr lang="en-US" dirty="0" err="1">
                <a:solidFill>
                  <a:schemeClr val="tx1">
                    <a:lumMod val="65000"/>
                    <a:lumOff val="35000"/>
                  </a:schemeClr>
                </a:solidFill>
                <a:latin typeface="Arial" panose="020B0604020202020204" pitchFamily="34" charset="0"/>
                <a:cs typeface="Arial" panose="020B0604020202020204" pitchFamily="34" charset="0"/>
              </a:rPr>
              <a:t>PrimeTaper</a:t>
            </a:r>
            <a:r>
              <a:rPr lang="en-US" dirty="0">
                <a:solidFill>
                  <a:schemeClr val="tx1">
                    <a:lumMod val="65000"/>
                    <a:lumOff val="35000"/>
                  </a:schemeClr>
                </a:solidFill>
                <a:latin typeface="Arial" panose="020B0604020202020204" pitchFamily="34" charset="0"/>
                <a:cs typeface="Arial" panose="020B0604020202020204" pitchFamily="34" charset="0"/>
              </a:rPr>
              <a:t> Implant line is available in different diameters and lengths. The color coding makes it easy to identify the correct connection and to select the right prosthetic components.</a:t>
            </a:r>
          </a:p>
          <a:p>
            <a:pPr algn="l" defTabSz="457200">
              <a:lnSpc>
                <a:spcPts val="1600"/>
              </a:lnSpc>
              <a:spcBef>
                <a:spcPts val="1000"/>
              </a:spcBef>
              <a:defRPr sz="1400"/>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1000"/>
              </a:spcBef>
              <a:defRPr sz="1400"/>
            </a:pPr>
            <a:r>
              <a:rPr lang="en-US" b="1" dirty="0">
                <a:solidFill>
                  <a:schemeClr val="tx1">
                    <a:lumMod val="65000"/>
                    <a:lumOff val="35000"/>
                  </a:schemeClr>
                </a:solidFill>
                <a:latin typeface="Arial" panose="020B0604020202020204" pitchFamily="34" charset="0"/>
                <a:cs typeface="Arial" panose="020B0604020202020204" pitchFamily="34" charset="0"/>
              </a:rPr>
              <a:t>DS </a:t>
            </a:r>
            <a:r>
              <a:rPr lang="en-US" b="1" dirty="0" err="1">
                <a:solidFill>
                  <a:schemeClr val="tx1">
                    <a:lumMod val="65000"/>
                    <a:lumOff val="35000"/>
                  </a:schemeClr>
                </a:solidFill>
                <a:latin typeface="Arial" panose="020B0604020202020204" pitchFamily="34" charset="0"/>
                <a:cs typeface="Arial" panose="020B0604020202020204" pitchFamily="34" charset="0"/>
              </a:rPr>
              <a:t>PrimeTaper</a:t>
            </a:r>
            <a:r>
              <a:rPr lang="en-US" b="1" dirty="0">
                <a:solidFill>
                  <a:schemeClr val="tx1">
                    <a:lumMod val="65000"/>
                    <a:lumOff val="35000"/>
                  </a:schemeClr>
                </a:solidFill>
                <a:latin typeface="Arial" panose="020B0604020202020204" pitchFamily="34" charset="0"/>
                <a:cs typeface="Arial" panose="020B0604020202020204" pitchFamily="34" charset="0"/>
              </a:rPr>
              <a:t> implants for use with Guided Surgery:</a:t>
            </a:r>
          </a:p>
        </p:txBody>
      </p:sp>
      <p:pic>
        <p:nvPicPr>
          <p:cNvPr id="10" name="Bildobjekt 9" descr="En bild som visar bord&#10;&#10;Automatiskt genererad beskrivning">
            <a:extLst>
              <a:ext uri="{FF2B5EF4-FFF2-40B4-BE49-F238E27FC236}">
                <a16:creationId xmlns:a16="http://schemas.microsoft.com/office/drawing/2014/main" id="{7C7E3D83-2F7D-6C46-8B30-38F0025C8E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9771" y="3371191"/>
            <a:ext cx="4172204" cy="2990695"/>
          </a:xfrm>
          <a:prstGeom prst="rect">
            <a:avLst/>
          </a:prstGeom>
        </p:spPr>
      </p:pic>
      <p:pic>
        <p:nvPicPr>
          <p:cNvPr id="12" name="Bildobjekt 11" descr="En bild som visar inomhus, vit, mörk&#10;&#10;Automatiskt genererad beskrivning">
            <a:extLst>
              <a:ext uri="{FF2B5EF4-FFF2-40B4-BE49-F238E27FC236}">
                <a16:creationId xmlns:a16="http://schemas.microsoft.com/office/drawing/2014/main" id="{A5B1BCC6-3E83-6342-A816-C568368DD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560" y="2825458"/>
            <a:ext cx="5106667" cy="3857164"/>
          </a:xfrm>
          <a:prstGeom prst="rect">
            <a:avLst/>
          </a:prstGeom>
        </p:spPr>
      </p:pic>
      <p:sp>
        <p:nvSpPr>
          <p:cNvPr id="7" name="Title 1">
            <a:extLst>
              <a:ext uri="{FF2B5EF4-FFF2-40B4-BE49-F238E27FC236}">
                <a16:creationId xmlns:a16="http://schemas.microsoft.com/office/drawing/2014/main" id="{B08740BA-A332-4C04-9303-57C356326D7E}"/>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250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bildsnummer">
            <a:extLst>
              <a:ext uri="{FF2B5EF4-FFF2-40B4-BE49-F238E27FC236}">
                <a16:creationId xmlns:a16="http://schemas.microsoft.com/office/drawing/2014/main" id="{BC7046C9-0216-DA48-8A64-CAC845AF2827}"/>
              </a:ext>
            </a:extLst>
          </p:cNvPr>
          <p:cNvSpPr txBox="1">
            <a:spLocks/>
          </p:cNvSpPr>
          <p:nvPr/>
        </p:nvSpPr>
        <p:spPr>
          <a:xfrm>
            <a:off x="330200" y="6548234"/>
            <a:ext cx="127000" cy="1270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
                <a:schemeClr val="accent2"/>
              </a:buClr>
              <a:buSzTx/>
              <a:buFontTx/>
              <a:buNone/>
              <a:tabLst/>
              <a:defRPr kumimoji="0" sz="800" b="0" i="0" u="none" strike="noStrike" cap="none" spc="0" normalizeH="0" baseline="0">
                <a:ln>
                  <a:noFill/>
                </a:ln>
                <a:solidFill>
                  <a:schemeClr val="accent3"/>
                </a:solidFill>
                <a:effectLst/>
                <a:uFillTx/>
                <a:latin typeface="+mn-lt"/>
                <a:ea typeface="+mn-ea"/>
                <a:cs typeface="+mn-cs"/>
                <a:sym typeface="Arial"/>
              </a:defRPr>
            </a:lvl1pPr>
            <a:lvl2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2pPr>
            <a:lvl3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3pPr>
            <a:lvl4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4pPr>
            <a:lvl5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5pPr>
            <a:lvl6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6pPr>
            <a:lvl7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7pPr>
            <a:lvl8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8pPr>
            <a:lvl9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9pPr>
          </a:lstStyle>
          <a:p>
            <a:fld id="{86CB4B4D-7CA3-9044-876B-883B54F8677D}" type="slidenum">
              <a:rPr lang="sv-SE" smtClean="0"/>
              <a:pPr/>
              <a:t>55</a:t>
            </a:fld>
            <a:endParaRPr lang="sv-SE" dirty="0"/>
          </a:p>
        </p:txBody>
      </p:sp>
      <p:sp>
        <p:nvSpPr>
          <p:cNvPr id="7" name="Implant design…">
            <a:extLst>
              <a:ext uri="{FF2B5EF4-FFF2-40B4-BE49-F238E27FC236}">
                <a16:creationId xmlns:a16="http://schemas.microsoft.com/office/drawing/2014/main" id="{2E781181-2AFD-CE4B-A699-502C4B313EB2}"/>
              </a:ext>
            </a:extLst>
          </p:cNvPr>
          <p:cNvSpPr txBox="1"/>
          <p:nvPr/>
        </p:nvSpPr>
        <p:spPr>
          <a:xfrm>
            <a:off x="773075" y="1799561"/>
            <a:ext cx="8283649" cy="2031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r>
              <a:rPr lang="en-US" sz="1400" dirty="0">
                <a:solidFill>
                  <a:schemeClr val="tx1">
                    <a:lumMod val="65000"/>
                    <a:lumOff val="35000"/>
                  </a:schemeClr>
                </a:solidFill>
                <a:latin typeface="Arial" panose="020B0604020202020204" pitchFamily="34" charset="0"/>
                <a:cs typeface="Arial" panose="020B0604020202020204" pitchFamily="34" charset="0"/>
              </a:rPr>
              <a:t>Specific instruments are available for guided surgery with </a:t>
            </a:r>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 EV.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They can only be used together with the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SAFE Guide and CEREC Guide 3.</a:t>
            </a:r>
          </a:p>
          <a:p>
            <a:pPr algn="l"/>
            <a:r>
              <a:rPr lang="en-US" sz="1400" dirty="0">
                <a:solidFill>
                  <a:schemeClr val="tx1">
                    <a:lumMod val="65000"/>
                    <a:lumOff val="35000"/>
                  </a:schemeClr>
                </a:solidFill>
                <a:latin typeface="Arial" panose="020B0604020202020204" pitchFamily="34" charset="0"/>
                <a:cs typeface="Arial" panose="020B0604020202020204" pitchFamily="34" charset="0"/>
              </a:rPr>
              <a:t> </a:t>
            </a: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All cutting instruments and drill sleeves are delivered sterile </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All instruments are multiple use, except punch and drill sleeve</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All drills are intended for use maximum 10 times or less if blunt</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Some products are also used for Astra Tech Implant EV. When references are made to 6mm depths or lengths, that corresponds to </a:t>
            </a:r>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 Guided Surgery 6.5mm</a:t>
            </a:r>
          </a:p>
        </p:txBody>
      </p:sp>
      <p:sp>
        <p:nvSpPr>
          <p:cNvPr id="5" name="Title 1">
            <a:extLst>
              <a:ext uri="{FF2B5EF4-FFF2-40B4-BE49-F238E27FC236}">
                <a16:creationId xmlns:a16="http://schemas.microsoft.com/office/drawing/2014/main" id="{19D2ABBF-79F4-46D8-ACED-86A694D7BB76}"/>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62337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rque wrench…">
            <a:extLst>
              <a:ext uri="{FF2B5EF4-FFF2-40B4-BE49-F238E27FC236}">
                <a16:creationId xmlns:a16="http://schemas.microsoft.com/office/drawing/2014/main" id="{F355E1FD-29CA-414B-9759-4550442580CE}"/>
              </a:ext>
            </a:extLst>
          </p:cNvPr>
          <p:cNvSpPr txBox="1"/>
          <p:nvPr/>
        </p:nvSpPr>
        <p:spPr>
          <a:xfrm>
            <a:off x="896828" y="1776822"/>
            <a:ext cx="5965536" cy="22672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Mucosal punch</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r>
              <a:rPr lang="en-US" dirty="0">
                <a:solidFill>
                  <a:schemeClr val="tx1">
                    <a:lumMod val="65000"/>
                    <a:lumOff val="35000"/>
                  </a:schemeClr>
                </a:solidFill>
                <a:latin typeface="Arial" panose="020B0604020202020204" pitchFamily="34" charset="0"/>
                <a:cs typeface="Arial" panose="020B0604020202020204" pitchFamily="34" charset="0"/>
              </a:rPr>
              <a:t>Punch EV-GS</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400" dirty="0">
                <a:solidFill>
                  <a:schemeClr val="tx1">
                    <a:lumMod val="65000"/>
                    <a:lumOff val="35000"/>
                  </a:schemeClr>
                </a:solidFill>
                <a:latin typeface="Arial" panose="020B0604020202020204" pitchFamily="34" charset="0"/>
                <a:cs typeface="Arial" panose="020B0604020202020204" pitchFamily="34" charset="0"/>
              </a:rPr>
              <a:t>Used to make a circular incision of the implant diameter in the mucosa up to the coronal bone level where the implant shoulder is to be positioned.</a:t>
            </a:r>
          </a:p>
          <a:p>
            <a:pPr algn="l"/>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Marking corresponds to the implant lengths</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Marked with diameter and for single use</a:t>
            </a:r>
          </a:p>
        </p:txBody>
      </p:sp>
      <p:pic>
        <p:nvPicPr>
          <p:cNvPr id="7" name="Bildobjekt 6" descr="En bild som visar flaska&#10;&#10;Automatiskt genererad beskrivning">
            <a:extLst>
              <a:ext uri="{FF2B5EF4-FFF2-40B4-BE49-F238E27FC236}">
                <a16:creationId xmlns:a16="http://schemas.microsoft.com/office/drawing/2014/main" id="{48AAA2AD-733D-3444-9555-97941A86F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32824" y="2280871"/>
            <a:ext cx="798442" cy="3820391"/>
          </a:xfrm>
          <a:prstGeom prst="rect">
            <a:avLst/>
          </a:prstGeom>
        </p:spPr>
      </p:pic>
      <p:sp>
        <p:nvSpPr>
          <p:cNvPr id="8" name="Note: The 6.5 mm marking is not indicated on the shaft.">
            <a:extLst>
              <a:ext uri="{FF2B5EF4-FFF2-40B4-BE49-F238E27FC236}">
                <a16:creationId xmlns:a16="http://schemas.microsoft.com/office/drawing/2014/main" id="{C8C8F35C-DE9C-8842-B1D4-454793B66AF2}"/>
              </a:ext>
            </a:extLst>
          </p:cNvPr>
          <p:cNvSpPr txBox="1"/>
          <p:nvPr/>
        </p:nvSpPr>
        <p:spPr>
          <a:xfrm>
            <a:off x="9368433" y="4142633"/>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6-9-13</a:t>
            </a:r>
          </a:p>
        </p:txBody>
      </p:sp>
      <p:sp>
        <p:nvSpPr>
          <p:cNvPr id="9" name="Note: The 6.5 mm marking is not indicated on the shaft.">
            <a:extLst>
              <a:ext uri="{FF2B5EF4-FFF2-40B4-BE49-F238E27FC236}">
                <a16:creationId xmlns:a16="http://schemas.microsoft.com/office/drawing/2014/main" id="{9BC554CA-6B05-D84B-8A54-03E68C20E981}"/>
              </a:ext>
            </a:extLst>
          </p:cNvPr>
          <p:cNvSpPr txBox="1"/>
          <p:nvPr/>
        </p:nvSpPr>
        <p:spPr>
          <a:xfrm>
            <a:off x="9368433" y="4732247"/>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a:t>
            </a:r>
          </a:p>
        </p:txBody>
      </p:sp>
      <p:cxnSp>
        <p:nvCxnSpPr>
          <p:cNvPr id="12" name="Vinklad  11">
            <a:extLst>
              <a:ext uri="{FF2B5EF4-FFF2-40B4-BE49-F238E27FC236}">
                <a16:creationId xmlns:a16="http://schemas.microsoft.com/office/drawing/2014/main" id="{E692E62A-83F5-7C43-995C-161E255FE1E5}"/>
              </a:ext>
            </a:extLst>
          </p:cNvPr>
          <p:cNvCxnSpPr>
            <a:cxnSpLocks/>
          </p:cNvCxnSpPr>
          <p:nvPr/>
        </p:nvCxnSpPr>
        <p:spPr>
          <a:xfrm flipV="1">
            <a:off x="8766284" y="4226691"/>
            <a:ext cx="552598" cy="166068"/>
          </a:xfrm>
          <a:prstGeom prst="bentConnector3">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14" name="Vinklad  13">
            <a:extLst>
              <a:ext uri="{FF2B5EF4-FFF2-40B4-BE49-F238E27FC236}">
                <a16:creationId xmlns:a16="http://schemas.microsoft.com/office/drawing/2014/main" id="{4CDD124A-B6E7-EE4E-A742-A65352F8F2DE}"/>
              </a:ext>
            </a:extLst>
          </p:cNvPr>
          <p:cNvCxnSpPr>
            <a:cxnSpLocks/>
          </p:cNvCxnSpPr>
          <p:nvPr/>
        </p:nvCxnSpPr>
        <p:spPr>
          <a:xfrm>
            <a:off x="8766284" y="4655303"/>
            <a:ext cx="552598" cy="160473"/>
          </a:xfrm>
          <a:prstGeom prst="bentConnector3">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10" name="Title 1">
            <a:extLst>
              <a:ext uri="{FF2B5EF4-FFF2-40B4-BE49-F238E27FC236}">
                <a16:creationId xmlns:a16="http://schemas.microsoft.com/office/drawing/2014/main" id="{9BBFE351-0A3F-46B6-92B8-839D0023EA8E}"/>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131226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rque wrench…">
            <a:extLst>
              <a:ext uri="{FF2B5EF4-FFF2-40B4-BE49-F238E27FC236}">
                <a16:creationId xmlns:a16="http://schemas.microsoft.com/office/drawing/2014/main" id="{4FA1F45C-EEDB-4545-8AC3-A00A1CBC1F11}"/>
              </a:ext>
            </a:extLst>
          </p:cNvPr>
          <p:cNvSpPr txBox="1"/>
          <p:nvPr/>
        </p:nvSpPr>
        <p:spPr>
          <a:xfrm>
            <a:off x="934406" y="2177655"/>
            <a:ext cx="5965536" cy="206723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Drills</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r>
              <a:rPr lang="en-US" dirty="0">
                <a:solidFill>
                  <a:schemeClr val="tx1">
                    <a:lumMod val="65000"/>
                    <a:lumOff val="35000"/>
                  </a:schemeClr>
                </a:solidFill>
                <a:latin typeface="Arial" panose="020B0604020202020204" pitchFamily="34" charset="0"/>
                <a:cs typeface="Arial" panose="020B0604020202020204" pitchFamily="34" charset="0"/>
              </a:rPr>
              <a:t>Initial Drill EV-GS</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Used to remove mucosa and to create a centering indentation in the bone for the following drills GS. </a:t>
            </a:r>
          </a:p>
          <a:p>
            <a:pPr algn="l"/>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Marking corresponds to the implant lengths</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Marked with diameter</a:t>
            </a:r>
          </a:p>
        </p:txBody>
      </p:sp>
      <p:pic>
        <p:nvPicPr>
          <p:cNvPr id="7" name="Bildobjekt 6">
            <a:extLst>
              <a:ext uri="{FF2B5EF4-FFF2-40B4-BE49-F238E27FC236}">
                <a16:creationId xmlns:a16="http://schemas.microsoft.com/office/drawing/2014/main" id="{ED5FE0D7-10C6-0048-B2CD-578EF2DB135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003671" y="1759559"/>
            <a:ext cx="792480" cy="4165600"/>
          </a:xfrm>
          <a:prstGeom prst="rect">
            <a:avLst/>
          </a:prstGeom>
        </p:spPr>
      </p:pic>
      <p:sp>
        <p:nvSpPr>
          <p:cNvPr id="16" name="Note: The 6.5 mm marking is not indicated on the shaft.">
            <a:extLst>
              <a:ext uri="{FF2B5EF4-FFF2-40B4-BE49-F238E27FC236}">
                <a16:creationId xmlns:a16="http://schemas.microsoft.com/office/drawing/2014/main" id="{0CC59765-FF33-AA45-96EF-DEDAB1028573}"/>
              </a:ext>
            </a:extLst>
          </p:cNvPr>
          <p:cNvSpPr txBox="1"/>
          <p:nvPr/>
        </p:nvSpPr>
        <p:spPr>
          <a:xfrm>
            <a:off x="9343381" y="3632209"/>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6-9-13</a:t>
            </a:r>
          </a:p>
        </p:txBody>
      </p:sp>
      <p:sp>
        <p:nvSpPr>
          <p:cNvPr id="17" name="Note: The 6.5 mm marking is not indicated on the shaft.">
            <a:extLst>
              <a:ext uri="{FF2B5EF4-FFF2-40B4-BE49-F238E27FC236}">
                <a16:creationId xmlns:a16="http://schemas.microsoft.com/office/drawing/2014/main" id="{CFC28F60-BBE2-F040-8413-297E4881AED7}"/>
              </a:ext>
            </a:extLst>
          </p:cNvPr>
          <p:cNvSpPr txBox="1"/>
          <p:nvPr/>
        </p:nvSpPr>
        <p:spPr>
          <a:xfrm>
            <a:off x="9343381" y="4221823"/>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a:t>
            </a:r>
          </a:p>
        </p:txBody>
      </p:sp>
      <p:cxnSp>
        <p:nvCxnSpPr>
          <p:cNvPr id="18" name="Vinklad  17">
            <a:extLst>
              <a:ext uri="{FF2B5EF4-FFF2-40B4-BE49-F238E27FC236}">
                <a16:creationId xmlns:a16="http://schemas.microsoft.com/office/drawing/2014/main" id="{4689B697-308F-1B4D-9A48-3F3E2BFE9EEA}"/>
              </a:ext>
            </a:extLst>
          </p:cNvPr>
          <p:cNvCxnSpPr>
            <a:cxnSpLocks/>
          </p:cNvCxnSpPr>
          <p:nvPr/>
        </p:nvCxnSpPr>
        <p:spPr>
          <a:xfrm flipV="1">
            <a:off x="8741232" y="3716267"/>
            <a:ext cx="552598" cy="166068"/>
          </a:xfrm>
          <a:prstGeom prst="bentConnector3">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19" name="Vinklad  18">
            <a:extLst>
              <a:ext uri="{FF2B5EF4-FFF2-40B4-BE49-F238E27FC236}">
                <a16:creationId xmlns:a16="http://schemas.microsoft.com/office/drawing/2014/main" id="{3EA04192-14C4-A941-A02C-1A9D0D5E2541}"/>
              </a:ext>
            </a:extLst>
          </p:cNvPr>
          <p:cNvCxnSpPr>
            <a:cxnSpLocks/>
          </p:cNvCxnSpPr>
          <p:nvPr/>
        </p:nvCxnSpPr>
        <p:spPr>
          <a:xfrm>
            <a:off x="8741232" y="4144879"/>
            <a:ext cx="552598" cy="160473"/>
          </a:xfrm>
          <a:prstGeom prst="bentConnector3">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12" name="Title 1">
            <a:extLst>
              <a:ext uri="{FF2B5EF4-FFF2-40B4-BE49-F238E27FC236}">
                <a16:creationId xmlns:a16="http://schemas.microsoft.com/office/drawing/2014/main" id="{ACFE4F2F-C6A0-4484-BD31-C76DAA0C8C13}"/>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303328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imeTaper Direction indicator…">
            <a:extLst>
              <a:ext uri="{FF2B5EF4-FFF2-40B4-BE49-F238E27FC236}">
                <a16:creationId xmlns:a16="http://schemas.microsoft.com/office/drawing/2014/main" id="{F6291C9A-A719-5244-9A8F-9196C9D7940E}"/>
              </a:ext>
            </a:extLst>
          </p:cNvPr>
          <p:cNvSpPr txBox="1"/>
          <p:nvPr/>
        </p:nvSpPr>
        <p:spPr>
          <a:xfrm>
            <a:off x="921881" y="1778348"/>
            <a:ext cx="5023654" cy="14362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l" defTabSz="457200">
              <a:lnSpc>
                <a:spcPts val="1600"/>
              </a:lnSpc>
              <a:spcBef>
                <a:spcPts val="600"/>
              </a:spcBef>
              <a:buClrTx/>
              <a:defRPr sz="1400" b="1"/>
            </a:pPr>
            <a:r>
              <a:rPr lang="en-US" dirty="0">
                <a:solidFill>
                  <a:schemeClr val="tx1">
                    <a:lumMod val="65000"/>
                    <a:lumOff val="35000"/>
                  </a:schemeClr>
                </a:solidFill>
                <a:latin typeface="Arial" panose="020B0604020202020204" pitchFamily="34" charset="0"/>
                <a:cs typeface="Arial" panose="020B0604020202020204" pitchFamily="34" charset="0"/>
              </a:rPr>
              <a:t>Sleeve-on-Drill system</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Drills with a drill sleeve that can be attached to the instrument.</a:t>
            </a:r>
          </a:p>
          <a:p>
            <a:pPr algn="l"/>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When using the guide, a simple and precise guiding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of the drill is guaranteed.</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The drill stop system ensures exact depth control.</a:t>
            </a:r>
          </a:p>
        </p:txBody>
      </p:sp>
      <p:sp>
        <p:nvSpPr>
          <p:cNvPr id="5" name="PrimeTaper Direction indicator…">
            <a:extLst>
              <a:ext uri="{FF2B5EF4-FFF2-40B4-BE49-F238E27FC236}">
                <a16:creationId xmlns:a16="http://schemas.microsoft.com/office/drawing/2014/main" id="{48B5DE37-52CC-3043-86BD-2602E9CFC91C}"/>
              </a:ext>
            </a:extLst>
          </p:cNvPr>
          <p:cNvSpPr txBox="1"/>
          <p:nvPr/>
        </p:nvSpPr>
        <p:spPr>
          <a:xfrm>
            <a:off x="921880" y="3877311"/>
            <a:ext cx="5411355" cy="208262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defTabSz="457200">
              <a:lnSpc>
                <a:spcPts val="1600"/>
              </a:lnSpc>
              <a:spcBef>
                <a:spcPts val="600"/>
              </a:spcBef>
              <a:buClrTx/>
              <a:defRPr sz="1400" b="1"/>
            </a:pPr>
            <a:r>
              <a:rPr lang="en-US" dirty="0" err="1">
                <a:solidFill>
                  <a:schemeClr val="tx1">
                    <a:lumMod val="65000"/>
                    <a:lumOff val="35000"/>
                  </a:schemeClr>
                </a:solidFill>
                <a:latin typeface="Arial" panose="020B0604020202020204" pitchFamily="34" charset="0"/>
                <a:cs typeface="Arial" panose="020B0604020202020204" pitchFamily="34" charset="0"/>
              </a:rPr>
              <a:t>PrimeTaper</a:t>
            </a:r>
            <a:r>
              <a:rPr lang="en-US" dirty="0">
                <a:solidFill>
                  <a:schemeClr val="tx1">
                    <a:lumMod val="65000"/>
                    <a:lumOff val="35000"/>
                  </a:schemeClr>
                </a:solidFill>
                <a:latin typeface="Arial" panose="020B0604020202020204" pitchFamily="34" charset="0"/>
                <a:cs typeface="Arial" panose="020B0604020202020204" pitchFamily="34" charset="0"/>
              </a:rPr>
              <a:t> Drill GS</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Used to prepare the implant site successively to the planned implant length and diameter. Used also for the cortical preparation with a drill sleeve attached. The 6.5-8mm lengths of Drill GS 4, 5 and 6 have appropriate depth markings from 1 to 4mm. The cortical drilling depth must be visually controlled not using the depth stop.</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Guided with the Sleeve-on-Drill system</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Marked with the respective diameter number (1-6), length.</a:t>
            </a:r>
          </a:p>
        </p:txBody>
      </p:sp>
      <p:sp>
        <p:nvSpPr>
          <p:cNvPr id="8" name="Note: The 6.5 mm marking is not indicated on the shaft.">
            <a:extLst>
              <a:ext uri="{FF2B5EF4-FFF2-40B4-BE49-F238E27FC236}">
                <a16:creationId xmlns:a16="http://schemas.microsoft.com/office/drawing/2014/main" id="{E57FAD0A-3E64-3E48-B473-7B4CAB23D3E2}"/>
              </a:ext>
            </a:extLst>
          </p:cNvPr>
          <p:cNvSpPr txBox="1"/>
          <p:nvPr/>
        </p:nvSpPr>
        <p:spPr>
          <a:xfrm>
            <a:off x="9109381" y="6149136"/>
            <a:ext cx="1429766"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Depth markings for cortical drilling depending on implant lengths</a:t>
            </a:r>
          </a:p>
        </p:txBody>
      </p:sp>
      <p:grpSp>
        <p:nvGrpSpPr>
          <p:cNvPr id="37" name="Grupp 36">
            <a:extLst>
              <a:ext uri="{FF2B5EF4-FFF2-40B4-BE49-F238E27FC236}">
                <a16:creationId xmlns:a16="http://schemas.microsoft.com/office/drawing/2014/main" id="{BDAE6124-02B3-9147-91FC-20443CE9901D}"/>
              </a:ext>
            </a:extLst>
          </p:cNvPr>
          <p:cNvGrpSpPr/>
          <p:nvPr/>
        </p:nvGrpSpPr>
        <p:grpSpPr>
          <a:xfrm>
            <a:off x="6587113" y="1429065"/>
            <a:ext cx="1950028" cy="3571148"/>
            <a:chOff x="6801694" y="119680"/>
            <a:chExt cx="1950028" cy="3571148"/>
          </a:xfrm>
        </p:grpSpPr>
        <p:pic>
          <p:nvPicPr>
            <p:cNvPr id="11" name="Bildobjekt 10">
              <a:extLst>
                <a:ext uri="{FF2B5EF4-FFF2-40B4-BE49-F238E27FC236}">
                  <a16:creationId xmlns:a16="http://schemas.microsoft.com/office/drawing/2014/main" id="{3059EF16-B49B-7A49-AD80-FC3A4120B82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801694" y="119680"/>
              <a:ext cx="1031665" cy="3571148"/>
            </a:xfrm>
            <a:prstGeom prst="rect">
              <a:avLst/>
            </a:prstGeom>
          </p:spPr>
        </p:pic>
        <p:sp>
          <p:nvSpPr>
            <p:cNvPr id="12" name="Note: The 6.5 mm marking is not indicated on the shaft.">
              <a:extLst>
                <a:ext uri="{FF2B5EF4-FFF2-40B4-BE49-F238E27FC236}">
                  <a16:creationId xmlns:a16="http://schemas.microsoft.com/office/drawing/2014/main" id="{F7BBBD05-3434-BE4D-8176-9E1AAE8F40F6}"/>
                </a:ext>
              </a:extLst>
            </p:cNvPr>
            <p:cNvSpPr txBox="1"/>
            <p:nvPr/>
          </p:nvSpPr>
          <p:spPr>
            <a:xfrm>
              <a:off x="7573056" y="1341722"/>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Drill stop</a:t>
              </a:r>
            </a:p>
          </p:txBody>
        </p:sp>
        <p:cxnSp>
          <p:nvCxnSpPr>
            <p:cNvPr id="14" name="Rak 13">
              <a:extLst>
                <a:ext uri="{FF2B5EF4-FFF2-40B4-BE49-F238E27FC236}">
                  <a16:creationId xmlns:a16="http://schemas.microsoft.com/office/drawing/2014/main" id="{2EAFD561-DEDD-1647-B4C2-7D8A4F8DB111}"/>
                </a:ext>
              </a:extLst>
            </p:cNvPr>
            <p:cNvCxnSpPr/>
            <p:nvPr/>
          </p:nvCxnSpPr>
          <p:spPr>
            <a:xfrm>
              <a:off x="7317526" y="1538596"/>
              <a:ext cx="654347"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15" name="Rak 14">
              <a:extLst>
                <a:ext uri="{FF2B5EF4-FFF2-40B4-BE49-F238E27FC236}">
                  <a16:creationId xmlns:a16="http://schemas.microsoft.com/office/drawing/2014/main" id="{80D91668-0DCA-A346-A572-E8DCCE40D737}"/>
                </a:ext>
              </a:extLst>
            </p:cNvPr>
            <p:cNvCxnSpPr/>
            <p:nvPr/>
          </p:nvCxnSpPr>
          <p:spPr>
            <a:xfrm>
              <a:off x="7317526" y="2635234"/>
              <a:ext cx="654347"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pic>
          <p:nvPicPr>
            <p:cNvPr id="17" name="Bildobjekt 16" descr="En bild som visar kärl, flaska&#10;&#10;Automatiskt genererad beskrivning">
              <a:extLst>
                <a:ext uri="{FF2B5EF4-FFF2-40B4-BE49-F238E27FC236}">
                  <a16:creationId xmlns:a16="http://schemas.microsoft.com/office/drawing/2014/main" id="{C0C1747C-BBB2-9648-B561-CB6A5356B7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030" y="2798808"/>
              <a:ext cx="361970" cy="374240"/>
            </a:xfrm>
            <a:prstGeom prst="rect">
              <a:avLst/>
            </a:prstGeom>
          </p:spPr>
        </p:pic>
        <p:cxnSp>
          <p:nvCxnSpPr>
            <p:cNvPr id="18" name="Rak 17">
              <a:extLst>
                <a:ext uri="{FF2B5EF4-FFF2-40B4-BE49-F238E27FC236}">
                  <a16:creationId xmlns:a16="http://schemas.microsoft.com/office/drawing/2014/main" id="{2275A57F-2C0C-F248-93FE-B85C112B60CF}"/>
                </a:ext>
              </a:extLst>
            </p:cNvPr>
            <p:cNvCxnSpPr>
              <a:cxnSpLocks/>
            </p:cNvCxnSpPr>
            <p:nvPr/>
          </p:nvCxnSpPr>
          <p:spPr>
            <a:xfrm>
              <a:off x="7464425" y="3105134"/>
              <a:ext cx="507448"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20" name="Note: The 6.5 mm marking is not indicated on the shaft.">
              <a:extLst>
                <a:ext uri="{FF2B5EF4-FFF2-40B4-BE49-F238E27FC236}">
                  <a16:creationId xmlns:a16="http://schemas.microsoft.com/office/drawing/2014/main" id="{137FEB19-6A77-E742-A282-61DC3A3845D9}"/>
                </a:ext>
              </a:extLst>
            </p:cNvPr>
            <p:cNvSpPr txBox="1"/>
            <p:nvPr/>
          </p:nvSpPr>
          <p:spPr>
            <a:xfrm>
              <a:off x="7573056" y="2284470"/>
              <a:ext cx="1031665"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Fixation groove for drill sleeve</a:t>
              </a:r>
            </a:p>
          </p:txBody>
        </p:sp>
        <p:sp>
          <p:nvSpPr>
            <p:cNvPr id="21" name="Note: The 6.5 mm marking is not indicated on the shaft.">
              <a:extLst>
                <a:ext uri="{FF2B5EF4-FFF2-40B4-BE49-F238E27FC236}">
                  <a16:creationId xmlns:a16="http://schemas.microsoft.com/office/drawing/2014/main" id="{ED25E154-DA9D-244A-AB32-232725E41F6F}"/>
                </a:ext>
              </a:extLst>
            </p:cNvPr>
            <p:cNvSpPr txBox="1"/>
            <p:nvPr/>
          </p:nvSpPr>
          <p:spPr>
            <a:xfrm>
              <a:off x="7573056" y="2911019"/>
              <a:ext cx="1031665"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Drill sleeve</a:t>
              </a:r>
            </a:p>
          </p:txBody>
        </p:sp>
      </p:grpSp>
      <p:grpSp>
        <p:nvGrpSpPr>
          <p:cNvPr id="38" name="Grupp 37">
            <a:extLst>
              <a:ext uri="{FF2B5EF4-FFF2-40B4-BE49-F238E27FC236}">
                <a16:creationId xmlns:a16="http://schemas.microsoft.com/office/drawing/2014/main" id="{7A21CDA8-00A4-124A-9271-9357E54FE9C0}"/>
              </a:ext>
            </a:extLst>
          </p:cNvPr>
          <p:cNvGrpSpPr/>
          <p:nvPr/>
        </p:nvGrpSpPr>
        <p:grpSpPr>
          <a:xfrm>
            <a:off x="8700866" y="1616016"/>
            <a:ext cx="2794313" cy="4445641"/>
            <a:chOff x="8325085" y="306631"/>
            <a:chExt cx="2794313" cy="4445641"/>
          </a:xfrm>
        </p:grpSpPr>
        <p:pic>
          <p:nvPicPr>
            <p:cNvPr id="23" name="Bildobjekt 22" descr="En bild som visar kärl, porslin, flaska, pepparkvarn&#10;&#10;Automatiskt genererad beskrivning">
              <a:extLst>
                <a:ext uri="{FF2B5EF4-FFF2-40B4-BE49-F238E27FC236}">
                  <a16:creationId xmlns:a16="http://schemas.microsoft.com/office/drawing/2014/main" id="{AAD78FC5-1547-D043-A533-841144850FF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26799" y="306631"/>
              <a:ext cx="797465" cy="4445641"/>
            </a:xfrm>
            <a:prstGeom prst="rect">
              <a:avLst/>
            </a:prstGeom>
          </p:spPr>
        </p:pic>
        <p:cxnSp>
          <p:nvCxnSpPr>
            <p:cNvPr id="24" name="Rak 23">
              <a:extLst>
                <a:ext uri="{FF2B5EF4-FFF2-40B4-BE49-F238E27FC236}">
                  <a16:creationId xmlns:a16="http://schemas.microsoft.com/office/drawing/2014/main" id="{2FA616E8-5488-604D-9266-C1C875BB2150}"/>
                </a:ext>
              </a:extLst>
            </p:cNvPr>
            <p:cNvCxnSpPr>
              <a:cxnSpLocks/>
            </p:cNvCxnSpPr>
            <p:nvPr/>
          </p:nvCxnSpPr>
          <p:spPr>
            <a:xfrm>
              <a:off x="8957425" y="2489532"/>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26" name="Rak 25">
              <a:extLst>
                <a:ext uri="{FF2B5EF4-FFF2-40B4-BE49-F238E27FC236}">
                  <a16:creationId xmlns:a16="http://schemas.microsoft.com/office/drawing/2014/main" id="{AE83D213-8956-8F43-9CA3-FA485530C1BD}"/>
                </a:ext>
              </a:extLst>
            </p:cNvPr>
            <p:cNvCxnSpPr>
              <a:cxnSpLocks/>
            </p:cNvCxnSpPr>
            <p:nvPr/>
          </p:nvCxnSpPr>
          <p:spPr>
            <a:xfrm>
              <a:off x="8957425" y="260700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27" name="Rak 26">
              <a:extLst>
                <a:ext uri="{FF2B5EF4-FFF2-40B4-BE49-F238E27FC236}">
                  <a16:creationId xmlns:a16="http://schemas.microsoft.com/office/drawing/2014/main" id="{7CD48A74-A52A-F54B-B819-939CC30B3584}"/>
                </a:ext>
              </a:extLst>
            </p:cNvPr>
            <p:cNvCxnSpPr>
              <a:cxnSpLocks/>
            </p:cNvCxnSpPr>
            <p:nvPr/>
          </p:nvCxnSpPr>
          <p:spPr>
            <a:xfrm>
              <a:off x="8957425" y="273400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28" name="Rak 27">
              <a:extLst>
                <a:ext uri="{FF2B5EF4-FFF2-40B4-BE49-F238E27FC236}">
                  <a16:creationId xmlns:a16="http://schemas.microsoft.com/office/drawing/2014/main" id="{34F34B88-B672-C641-BCC4-C0AB71C24E3D}"/>
                </a:ext>
              </a:extLst>
            </p:cNvPr>
            <p:cNvCxnSpPr>
              <a:cxnSpLocks/>
            </p:cNvCxnSpPr>
            <p:nvPr/>
          </p:nvCxnSpPr>
          <p:spPr>
            <a:xfrm>
              <a:off x="8957425" y="284830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29" name="Rak 28">
              <a:extLst>
                <a:ext uri="{FF2B5EF4-FFF2-40B4-BE49-F238E27FC236}">
                  <a16:creationId xmlns:a16="http://schemas.microsoft.com/office/drawing/2014/main" id="{0C907861-D153-E24B-9583-E6293FAC8F77}"/>
                </a:ext>
              </a:extLst>
            </p:cNvPr>
            <p:cNvCxnSpPr>
              <a:cxnSpLocks/>
            </p:cNvCxnSpPr>
            <p:nvPr/>
          </p:nvCxnSpPr>
          <p:spPr>
            <a:xfrm>
              <a:off x="9652750" y="2737182"/>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0" name="Rak 29">
              <a:extLst>
                <a:ext uri="{FF2B5EF4-FFF2-40B4-BE49-F238E27FC236}">
                  <a16:creationId xmlns:a16="http://schemas.microsoft.com/office/drawing/2014/main" id="{7AAA021B-4167-1A44-9036-3F1234DCD80C}"/>
                </a:ext>
              </a:extLst>
            </p:cNvPr>
            <p:cNvCxnSpPr>
              <a:cxnSpLocks/>
            </p:cNvCxnSpPr>
            <p:nvPr/>
          </p:nvCxnSpPr>
          <p:spPr>
            <a:xfrm>
              <a:off x="9652750" y="285465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1" name="Rak 30">
              <a:extLst>
                <a:ext uri="{FF2B5EF4-FFF2-40B4-BE49-F238E27FC236}">
                  <a16:creationId xmlns:a16="http://schemas.microsoft.com/office/drawing/2014/main" id="{E0FCB8A5-AD3A-6B49-8A76-78C08DD37114}"/>
                </a:ext>
              </a:extLst>
            </p:cNvPr>
            <p:cNvCxnSpPr>
              <a:cxnSpLocks/>
            </p:cNvCxnSpPr>
            <p:nvPr/>
          </p:nvCxnSpPr>
          <p:spPr>
            <a:xfrm>
              <a:off x="9652750" y="298165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2" name="Rak 31">
              <a:extLst>
                <a:ext uri="{FF2B5EF4-FFF2-40B4-BE49-F238E27FC236}">
                  <a16:creationId xmlns:a16="http://schemas.microsoft.com/office/drawing/2014/main" id="{88235CBF-CD41-0640-9520-C7E813FA10ED}"/>
                </a:ext>
              </a:extLst>
            </p:cNvPr>
            <p:cNvCxnSpPr>
              <a:cxnSpLocks/>
            </p:cNvCxnSpPr>
            <p:nvPr/>
          </p:nvCxnSpPr>
          <p:spPr>
            <a:xfrm>
              <a:off x="9652750" y="309595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33" name="Note: The 6.5 mm marking is not indicated on the shaft.">
              <a:extLst>
                <a:ext uri="{FF2B5EF4-FFF2-40B4-BE49-F238E27FC236}">
                  <a16:creationId xmlns:a16="http://schemas.microsoft.com/office/drawing/2014/main" id="{B671765C-3E4C-9240-ADC9-38EE47B335BD}"/>
                </a:ext>
              </a:extLst>
            </p:cNvPr>
            <p:cNvSpPr txBox="1"/>
            <p:nvPr/>
          </p:nvSpPr>
          <p:spPr>
            <a:xfrm>
              <a:off x="9940732" y="2686050"/>
              <a:ext cx="305743" cy="453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4mm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3mm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2mm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1mm</a:t>
              </a:r>
            </a:p>
          </p:txBody>
        </p:sp>
        <p:sp>
          <p:nvSpPr>
            <p:cNvPr id="34" name="Note: The 6.5 mm marking is not indicated on the shaft.">
              <a:extLst>
                <a:ext uri="{FF2B5EF4-FFF2-40B4-BE49-F238E27FC236}">
                  <a16:creationId xmlns:a16="http://schemas.microsoft.com/office/drawing/2014/main" id="{BBD35E51-4AEB-7240-9E69-8869F79088AE}"/>
                </a:ext>
              </a:extLst>
            </p:cNvPr>
            <p:cNvSpPr txBox="1"/>
            <p:nvPr/>
          </p:nvSpPr>
          <p:spPr>
            <a:xfrm>
              <a:off x="8734232" y="2435225"/>
              <a:ext cx="305743" cy="453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4mm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3mm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2mm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1mm</a:t>
              </a:r>
            </a:p>
          </p:txBody>
        </p:sp>
        <p:sp>
          <p:nvSpPr>
            <p:cNvPr id="35" name="Note: The 6.5 mm marking is not indicated on the shaft.">
              <a:extLst>
                <a:ext uri="{FF2B5EF4-FFF2-40B4-BE49-F238E27FC236}">
                  <a16:creationId xmlns:a16="http://schemas.microsoft.com/office/drawing/2014/main" id="{A469202C-F95E-2B4C-A820-4842D0873C31}"/>
                </a:ext>
              </a:extLst>
            </p:cNvPr>
            <p:cNvSpPr txBox="1"/>
            <p:nvPr/>
          </p:nvSpPr>
          <p:spPr>
            <a:xfrm>
              <a:off x="8325085" y="2140894"/>
              <a:ext cx="667027"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000" dirty="0">
                  <a:solidFill>
                    <a:schemeClr val="tx1">
                      <a:lumMod val="65000"/>
                      <a:lumOff val="35000"/>
                    </a:schemeClr>
                  </a:solidFill>
                  <a:latin typeface="Arial" panose="020B0604020202020204" pitchFamily="34" charset="0"/>
                  <a:cs typeface="Arial" panose="020B0604020202020204" pitchFamily="34" charset="0"/>
                </a:rPr>
                <a:t>6.5-9-13</a:t>
              </a:r>
            </a:p>
          </p:txBody>
        </p:sp>
        <p:sp>
          <p:nvSpPr>
            <p:cNvPr id="36" name="Note: The 6.5 mm marking is not indicated on the shaft.">
              <a:extLst>
                <a:ext uri="{FF2B5EF4-FFF2-40B4-BE49-F238E27FC236}">
                  <a16:creationId xmlns:a16="http://schemas.microsoft.com/office/drawing/2014/main" id="{E142F702-5BDE-1441-BF55-C102EDCD3A5F}"/>
                </a:ext>
              </a:extLst>
            </p:cNvPr>
            <p:cNvSpPr txBox="1"/>
            <p:nvPr/>
          </p:nvSpPr>
          <p:spPr>
            <a:xfrm>
              <a:off x="9940732" y="2129467"/>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a:t>
              </a:r>
            </a:p>
          </p:txBody>
        </p:sp>
      </p:grpSp>
      <p:sp>
        <p:nvSpPr>
          <p:cNvPr id="39" name="Title 1">
            <a:extLst>
              <a:ext uri="{FF2B5EF4-FFF2-40B4-BE49-F238E27FC236}">
                <a16:creationId xmlns:a16="http://schemas.microsoft.com/office/drawing/2014/main" id="{140ECF0D-D224-47F8-B3DB-60279D0DD5C8}"/>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4065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rimeTaper Direction indicator…">
            <a:extLst>
              <a:ext uri="{FF2B5EF4-FFF2-40B4-BE49-F238E27FC236}">
                <a16:creationId xmlns:a16="http://schemas.microsoft.com/office/drawing/2014/main" id="{98131984-A3F2-2740-847D-D7F944C3F18C}"/>
              </a:ext>
            </a:extLst>
          </p:cNvPr>
          <p:cNvSpPr txBox="1"/>
          <p:nvPr/>
        </p:nvSpPr>
        <p:spPr>
          <a:xfrm>
            <a:off x="721464" y="1941187"/>
            <a:ext cx="5023654" cy="143629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l" defTabSz="457200">
              <a:lnSpc>
                <a:spcPts val="1600"/>
              </a:lnSpc>
              <a:spcBef>
                <a:spcPts val="600"/>
              </a:spcBef>
              <a:buClrTx/>
              <a:defRPr sz="1400" b="1"/>
            </a:pPr>
            <a:r>
              <a:rPr lang="en-US" dirty="0" err="1">
                <a:solidFill>
                  <a:schemeClr val="tx1">
                    <a:lumMod val="65000"/>
                    <a:lumOff val="35000"/>
                  </a:schemeClr>
                </a:solidFill>
                <a:latin typeface="Arial" panose="020B0604020202020204" pitchFamily="34" charset="0"/>
                <a:cs typeface="Arial" panose="020B0604020202020204" pitchFamily="34" charset="0"/>
              </a:rPr>
              <a:t>PrimeTaper</a:t>
            </a:r>
            <a:r>
              <a:rPr lang="en-US" dirty="0">
                <a:solidFill>
                  <a:schemeClr val="tx1">
                    <a:lumMod val="65000"/>
                    <a:lumOff val="35000"/>
                  </a:schemeClr>
                </a:solidFill>
                <a:latin typeface="Arial" panose="020B0604020202020204" pitchFamily="34" charset="0"/>
                <a:cs typeface="Arial" panose="020B0604020202020204" pitchFamily="34" charset="0"/>
              </a:rPr>
              <a:t> Drill GS (intermediate)</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For fine-tuning the diameter of the osteotomy.</a:t>
            </a:r>
          </a:p>
          <a:p>
            <a:pPr algn="l"/>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Guided with the Sleeve-on-Drill system</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Marked with the respective diameter number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(2½-5½) and length.</a:t>
            </a:r>
          </a:p>
        </p:txBody>
      </p:sp>
      <p:sp>
        <p:nvSpPr>
          <p:cNvPr id="7" name="PrimeTaper Direction indicator…">
            <a:extLst>
              <a:ext uri="{FF2B5EF4-FFF2-40B4-BE49-F238E27FC236}">
                <a16:creationId xmlns:a16="http://schemas.microsoft.com/office/drawing/2014/main" id="{9E11ECC2-C9B9-1C41-BA79-9DC0CBE5F64A}"/>
              </a:ext>
            </a:extLst>
          </p:cNvPr>
          <p:cNvSpPr txBox="1"/>
          <p:nvPr/>
        </p:nvSpPr>
        <p:spPr>
          <a:xfrm>
            <a:off x="721463" y="3935684"/>
            <a:ext cx="4711701" cy="16517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defTabSz="457200">
              <a:lnSpc>
                <a:spcPts val="1600"/>
              </a:lnSpc>
              <a:spcBef>
                <a:spcPts val="600"/>
              </a:spcBef>
              <a:buClrTx/>
              <a:defRPr sz="1400" b="1"/>
            </a:pPr>
            <a:r>
              <a:rPr lang="en-US" dirty="0" err="1">
                <a:solidFill>
                  <a:schemeClr val="tx1">
                    <a:lumMod val="65000"/>
                    <a:lumOff val="35000"/>
                  </a:schemeClr>
                </a:solidFill>
                <a:latin typeface="Arial" panose="020B0604020202020204" pitchFamily="34" charset="0"/>
                <a:cs typeface="Arial" panose="020B0604020202020204" pitchFamily="34" charset="0"/>
              </a:rPr>
              <a:t>PrimeTaper</a:t>
            </a:r>
            <a:r>
              <a:rPr lang="en-US" dirty="0">
                <a:solidFill>
                  <a:schemeClr val="tx1">
                    <a:lumMod val="65000"/>
                    <a:lumOff val="35000"/>
                  </a:schemeClr>
                </a:solidFill>
                <a:latin typeface="Arial" panose="020B0604020202020204" pitchFamily="34" charset="0"/>
                <a:cs typeface="Arial" panose="020B0604020202020204" pitchFamily="34" charset="0"/>
              </a:rPr>
              <a:t> Drill Sleeve</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For safe guidance of the drills in the surgical guide.</a:t>
            </a:r>
          </a:p>
          <a:p>
            <a:pPr algn="l"/>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Marked with the respective diameter and number</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Marked with ND (Narrow Diameter) when used with drills for implant Ø3.6mm and Ø4.2mm or WD (Wide Diameter) for implant Ø4.8mm</a:t>
            </a:r>
          </a:p>
        </p:txBody>
      </p:sp>
      <p:sp>
        <p:nvSpPr>
          <p:cNvPr id="9" name="PrimeTaper Direction indicator…">
            <a:extLst>
              <a:ext uri="{FF2B5EF4-FFF2-40B4-BE49-F238E27FC236}">
                <a16:creationId xmlns:a16="http://schemas.microsoft.com/office/drawing/2014/main" id="{1D75F7F6-1AF7-6144-A440-8E265D13A3FE}"/>
              </a:ext>
            </a:extLst>
          </p:cNvPr>
          <p:cNvSpPr txBox="1"/>
          <p:nvPr/>
        </p:nvSpPr>
        <p:spPr>
          <a:xfrm>
            <a:off x="5578608" y="1941187"/>
            <a:ext cx="3445625" cy="16517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defTabSz="457200">
              <a:lnSpc>
                <a:spcPts val="1600"/>
              </a:lnSpc>
              <a:spcBef>
                <a:spcPts val="600"/>
              </a:spcBef>
              <a:buClrTx/>
              <a:defRPr sz="1400" b="1"/>
            </a:pPr>
            <a:r>
              <a:rPr lang="en-US" dirty="0" err="1">
                <a:solidFill>
                  <a:schemeClr val="tx1">
                    <a:lumMod val="65000"/>
                    <a:lumOff val="35000"/>
                  </a:schemeClr>
                </a:solidFill>
                <a:latin typeface="Arial" panose="020B0604020202020204" pitchFamily="34" charset="0"/>
                <a:cs typeface="Arial" panose="020B0604020202020204" pitchFamily="34" charset="0"/>
              </a:rPr>
              <a:t>PrimeTaper</a:t>
            </a:r>
            <a:r>
              <a:rPr lang="en-US" dirty="0">
                <a:solidFill>
                  <a:schemeClr val="tx1">
                    <a:lumMod val="65000"/>
                    <a:lumOff val="35000"/>
                  </a:schemeClr>
                </a:solidFill>
                <a:latin typeface="Arial" panose="020B0604020202020204" pitchFamily="34" charset="0"/>
                <a:cs typeface="Arial" panose="020B0604020202020204" pitchFamily="34" charset="0"/>
              </a:rPr>
              <a:t> Tap GS</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Used to tap a thread in very dense bone.</a:t>
            </a:r>
          </a:p>
          <a:p>
            <a:pPr algn="l"/>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Marked with diameter</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Markings correspond to preferred tapping depths for implant lengths 6.5-9-13mm and 8-11-15mm respectively</a:t>
            </a:r>
          </a:p>
        </p:txBody>
      </p:sp>
      <p:grpSp>
        <p:nvGrpSpPr>
          <p:cNvPr id="36" name="Grupp 35">
            <a:extLst>
              <a:ext uri="{FF2B5EF4-FFF2-40B4-BE49-F238E27FC236}">
                <a16:creationId xmlns:a16="http://schemas.microsoft.com/office/drawing/2014/main" id="{3954114B-1E48-1847-AA1D-98EF2EF2474A}"/>
              </a:ext>
            </a:extLst>
          </p:cNvPr>
          <p:cNvGrpSpPr/>
          <p:nvPr/>
        </p:nvGrpSpPr>
        <p:grpSpPr>
          <a:xfrm>
            <a:off x="9486900" y="1866244"/>
            <a:ext cx="2613241" cy="3678986"/>
            <a:chOff x="9132136" y="704329"/>
            <a:chExt cx="2613241" cy="3678986"/>
          </a:xfrm>
        </p:grpSpPr>
        <p:pic>
          <p:nvPicPr>
            <p:cNvPr id="11" name="Bildobjekt 10">
              <a:extLst>
                <a:ext uri="{FF2B5EF4-FFF2-40B4-BE49-F238E27FC236}">
                  <a16:creationId xmlns:a16="http://schemas.microsoft.com/office/drawing/2014/main" id="{2164D24D-B36A-2B4A-90ED-5029D522358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095815" y="704329"/>
              <a:ext cx="544772" cy="3678986"/>
            </a:xfrm>
            <a:prstGeom prst="rect">
              <a:avLst/>
            </a:prstGeom>
          </p:spPr>
        </p:pic>
        <p:cxnSp>
          <p:nvCxnSpPr>
            <p:cNvPr id="12" name="Rak 11">
              <a:extLst>
                <a:ext uri="{FF2B5EF4-FFF2-40B4-BE49-F238E27FC236}">
                  <a16:creationId xmlns:a16="http://schemas.microsoft.com/office/drawing/2014/main" id="{E72CC935-ED3A-A949-A27E-64CE5914D167}"/>
                </a:ext>
              </a:extLst>
            </p:cNvPr>
            <p:cNvCxnSpPr>
              <a:cxnSpLocks/>
            </p:cNvCxnSpPr>
            <p:nvPr/>
          </p:nvCxnSpPr>
          <p:spPr>
            <a:xfrm>
              <a:off x="9981825" y="2121476"/>
              <a:ext cx="16215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21" name="Note: The 6.5 mm marking is not indicated on the shaft.">
              <a:extLst>
                <a:ext uri="{FF2B5EF4-FFF2-40B4-BE49-F238E27FC236}">
                  <a16:creationId xmlns:a16="http://schemas.microsoft.com/office/drawing/2014/main" id="{39FCF67B-CAED-DE47-A4A7-FFA1FB1A64F7}"/>
                </a:ext>
              </a:extLst>
            </p:cNvPr>
            <p:cNvSpPr txBox="1"/>
            <p:nvPr/>
          </p:nvSpPr>
          <p:spPr>
            <a:xfrm>
              <a:off x="9132136" y="2069508"/>
              <a:ext cx="818961" cy="139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nSpc>
                  <a:spcPts val="900"/>
                </a:lnSpc>
              </a:pPr>
              <a:r>
                <a:rPr lang="en-US" dirty="0">
                  <a:solidFill>
                    <a:schemeClr val="tx1">
                      <a:lumMod val="65000"/>
                      <a:lumOff val="35000"/>
                    </a:schemeClr>
                  </a:solidFill>
                  <a:latin typeface="Arial" panose="020B0604020202020204" pitchFamily="34" charset="0"/>
                  <a:cs typeface="Arial" panose="020B0604020202020204" pitchFamily="34" charset="0"/>
                </a:rPr>
                <a:t>11mm</a:t>
              </a:r>
            </a:p>
          </p:txBody>
        </p:sp>
        <p:sp>
          <p:nvSpPr>
            <p:cNvPr id="22" name="Note: The 6.5 mm marking is not indicated on the shaft.">
              <a:extLst>
                <a:ext uri="{FF2B5EF4-FFF2-40B4-BE49-F238E27FC236}">
                  <a16:creationId xmlns:a16="http://schemas.microsoft.com/office/drawing/2014/main" id="{932E6DF7-A98A-694A-9C7A-BDCAEF6A871B}"/>
                </a:ext>
              </a:extLst>
            </p:cNvPr>
            <p:cNvSpPr txBox="1"/>
            <p:nvPr/>
          </p:nvSpPr>
          <p:spPr>
            <a:xfrm>
              <a:off x="9426779" y="1746203"/>
              <a:ext cx="553036" cy="1538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000" dirty="0">
                  <a:solidFill>
                    <a:schemeClr val="tx1">
                      <a:lumMod val="65000"/>
                      <a:lumOff val="35000"/>
                    </a:schemeClr>
                  </a:solidFill>
                  <a:latin typeface="Arial" panose="020B0604020202020204" pitchFamily="34" charset="0"/>
                  <a:cs typeface="Arial" panose="020B0604020202020204" pitchFamily="34" charset="0"/>
                </a:rPr>
                <a:t>6.5-9-13</a:t>
              </a:r>
            </a:p>
          </p:txBody>
        </p:sp>
        <p:sp>
          <p:nvSpPr>
            <p:cNvPr id="23" name="Note: The 6.5 mm marking is not indicated on the shaft.">
              <a:extLst>
                <a:ext uri="{FF2B5EF4-FFF2-40B4-BE49-F238E27FC236}">
                  <a16:creationId xmlns:a16="http://schemas.microsoft.com/office/drawing/2014/main" id="{7F51B629-D2CD-E146-8EAD-736FC4F62DED}"/>
                </a:ext>
              </a:extLst>
            </p:cNvPr>
            <p:cNvSpPr txBox="1"/>
            <p:nvPr/>
          </p:nvSpPr>
          <p:spPr>
            <a:xfrm>
              <a:off x="10754577" y="1746203"/>
              <a:ext cx="540358" cy="1538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a:t>
              </a:r>
            </a:p>
          </p:txBody>
        </p:sp>
        <p:cxnSp>
          <p:nvCxnSpPr>
            <p:cNvPr id="24" name="Rak 23">
              <a:extLst>
                <a:ext uri="{FF2B5EF4-FFF2-40B4-BE49-F238E27FC236}">
                  <a16:creationId xmlns:a16="http://schemas.microsoft.com/office/drawing/2014/main" id="{04FA1BFE-5C6E-4D49-97D4-3FD22DA8E4AB}"/>
                </a:ext>
              </a:extLst>
            </p:cNvPr>
            <p:cNvCxnSpPr>
              <a:cxnSpLocks/>
            </p:cNvCxnSpPr>
            <p:nvPr/>
          </p:nvCxnSpPr>
          <p:spPr>
            <a:xfrm>
              <a:off x="9981825" y="2535884"/>
              <a:ext cx="16215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25" name="Note: The 6.5 mm marking is not indicated on the shaft.">
              <a:extLst>
                <a:ext uri="{FF2B5EF4-FFF2-40B4-BE49-F238E27FC236}">
                  <a16:creationId xmlns:a16="http://schemas.microsoft.com/office/drawing/2014/main" id="{3C0A1B72-9419-F04E-97BC-EA5A9EF231E5}"/>
                </a:ext>
              </a:extLst>
            </p:cNvPr>
            <p:cNvSpPr txBox="1"/>
            <p:nvPr/>
          </p:nvSpPr>
          <p:spPr>
            <a:xfrm>
              <a:off x="9132136" y="2464662"/>
              <a:ext cx="818961" cy="139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nSpc>
                  <a:spcPts val="900"/>
                </a:lnSpc>
              </a:pPr>
              <a:r>
                <a:rPr lang="en-US" dirty="0">
                  <a:solidFill>
                    <a:schemeClr val="tx1">
                      <a:lumMod val="65000"/>
                      <a:lumOff val="35000"/>
                    </a:schemeClr>
                  </a:solidFill>
                  <a:latin typeface="Arial" panose="020B0604020202020204" pitchFamily="34" charset="0"/>
                  <a:cs typeface="Arial" panose="020B0604020202020204" pitchFamily="34" charset="0"/>
                </a:rPr>
                <a:t>6.5mm</a:t>
              </a:r>
            </a:p>
          </p:txBody>
        </p:sp>
        <p:cxnSp>
          <p:nvCxnSpPr>
            <p:cNvPr id="26" name="Rak 25">
              <a:extLst>
                <a:ext uri="{FF2B5EF4-FFF2-40B4-BE49-F238E27FC236}">
                  <a16:creationId xmlns:a16="http://schemas.microsoft.com/office/drawing/2014/main" id="{790C4A58-FACD-D049-8F47-017D89EC73C0}"/>
                </a:ext>
              </a:extLst>
            </p:cNvPr>
            <p:cNvCxnSpPr>
              <a:cxnSpLocks/>
            </p:cNvCxnSpPr>
            <p:nvPr/>
          </p:nvCxnSpPr>
          <p:spPr>
            <a:xfrm>
              <a:off x="10591982" y="2306158"/>
              <a:ext cx="164605"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27" name="Rak 26">
              <a:extLst>
                <a:ext uri="{FF2B5EF4-FFF2-40B4-BE49-F238E27FC236}">
                  <a16:creationId xmlns:a16="http://schemas.microsoft.com/office/drawing/2014/main" id="{7E87497F-C238-DD4D-B029-146B408E9A1E}"/>
                </a:ext>
              </a:extLst>
            </p:cNvPr>
            <p:cNvCxnSpPr>
              <a:cxnSpLocks/>
            </p:cNvCxnSpPr>
            <p:nvPr/>
          </p:nvCxnSpPr>
          <p:spPr>
            <a:xfrm>
              <a:off x="10591982" y="2720566"/>
              <a:ext cx="164605"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28" name="Note: The 6.5 mm marking is not indicated on the shaft.">
              <a:extLst>
                <a:ext uri="{FF2B5EF4-FFF2-40B4-BE49-F238E27FC236}">
                  <a16:creationId xmlns:a16="http://schemas.microsoft.com/office/drawing/2014/main" id="{3A3DBF46-1C2E-2948-86D1-215AF7DD8091}"/>
                </a:ext>
              </a:extLst>
            </p:cNvPr>
            <p:cNvSpPr txBox="1"/>
            <p:nvPr/>
          </p:nvSpPr>
          <p:spPr>
            <a:xfrm>
              <a:off x="10787454" y="2208649"/>
              <a:ext cx="957923" cy="139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ts val="900"/>
                </a:lnSpc>
              </a:pPr>
              <a:r>
                <a:rPr lang="en-US" dirty="0">
                  <a:solidFill>
                    <a:schemeClr val="tx1">
                      <a:lumMod val="65000"/>
                      <a:lumOff val="35000"/>
                    </a:schemeClr>
                  </a:solidFill>
                  <a:latin typeface="Arial" panose="020B0604020202020204" pitchFamily="34" charset="0"/>
                  <a:cs typeface="Arial" panose="020B0604020202020204" pitchFamily="34" charset="0"/>
                </a:rPr>
                <a:t>11mm</a:t>
              </a:r>
            </a:p>
          </p:txBody>
        </p:sp>
        <p:sp>
          <p:nvSpPr>
            <p:cNvPr id="29" name="Note: The 6.5 mm marking is not indicated on the shaft.">
              <a:extLst>
                <a:ext uri="{FF2B5EF4-FFF2-40B4-BE49-F238E27FC236}">
                  <a16:creationId xmlns:a16="http://schemas.microsoft.com/office/drawing/2014/main" id="{6D74E4F9-5AE8-3548-860B-2DB48FEB88C9}"/>
                </a:ext>
              </a:extLst>
            </p:cNvPr>
            <p:cNvSpPr txBox="1"/>
            <p:nvPr/>
          </p:nvSpPr>
          <p:spPr>
            <a:xfrm>
              <a:off x="10787455" y="2603803"/>
              <a:ext cx="957922" cy="139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ts val="900"/>
                </a:lnSpc>
              </a:pPr>
              <a:r>
                <a:rPr lang="en-US" dirty="0">
                  <a:solidFill>
                    <a:schemeClr val="tx1">
                      <a:lumMod val="65000"/>
                      <a:lumOff val="35000"/>
                    </a:schemeClr>
                  </a:solidFill>
                  <a:latin typeface="Arial" panose="020B0604020202020204" pitchFamily="34" charset="0"/>
                  <a:cs typeface="Arial" panose="020B0604020202020204" pitchFamily="34" charset="0"/>
                </a:rPr>
                <a:t>6.5mm</a:t>
              </a:r>
            </a:p>
          </p:txBody>
        </p:sp>
      </p:grpSp>
      <p:pic>
        <p:nvPicPr>
          <p:cNvPr id="35" name="Bildobjekt 34" descr="En bild som visar text, kärl, flaska&#10;&#10;Automatiskt genererad beskrivning">
            <a:extLst>
              <a:ext uri="{FF2B5EF4-FFF2-40B4-BE49-F238E27FC236}">
                <a16:creationId xmlns:a16="http://schemas.microsoft.com/office/drawing/2014/main" id="{B48C45F2-1A0D-4C48-9B36-5ECE3EE87B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3" y="5755190"/>
            <a:ext cx="2794000" cy="857250"/>
          </a:xfrm>
          <a:prstGeom prst="rect">
            <a:avLst/>
          </a:prstGeom>
        </p:spPr>
      </p:pic>
      <p:sp>
        <p:nvSpPr>
          <p:cNvPr id="20" name="Title 1">
            <a:extLst>
              <a:ext uri="{FF2B5EF4-FFF2-40B4-BE49-F238E27FC236}">
                <a16:creationId xmlns:a16="http://schemas.microsoft.com/office/drawing/2014/main" id="{AFF4ECF8-C98B-46B2-AEB2-BCD61D85ECB6}"/>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5349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5">
            <a:extLst>
              <a:ext uri="{FF2B5EF4-FFF2-40B4-BE49-F238E27FC236}">
                <a16:creationId xmlns:a16="http://schemas.microsoft.com/office/drawing/2014/main" id="{11F55492-E476-46B3-94E6-E66D0F5332AF}"/>
              </a:ext>
            </a:extLst>
          </p:cNvPr>
          <p:cNvSpPr txBox="1">
            <a:spLocks/>
          </p:cNvSpPr>
          <p:nvPr/>
        </p:nvSpPr>
        <p:spPr>
          <a:xfrm>
            <a:off x="673769" y="2286776"/>
            <a:ext cx="8235616" cy="2229361"/>
          </a:xfrm>
          <a:prstGeom prst="rect">
            <a:avLst/>
          </a:prstGeom>
        </p:spPr>
        <p:txBody>
          <a:bodyPr vert="horz" lIns="0" tIns="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solidFill>
                  <a:schemeClr val="tx1">
                    <a:lumMod val="65000"/>
                    <a:lumOff val="35000"/>
                  </a:schemeClr>
                </a:solidFill>
                <a:latin typeface="Arial" panose="020B0604020202020204" pitchFamily="34" charset="0"/>
                <a:cs typeface="Arial" panose="020B0604020202020204" pitchFamily="34" charset="0"/>
              </a:rPr>
              <a:t>Taking the best parts of Astra Tech Implant EV</a:t>
            </a:r>
          </a:p>
          <a:p>
            <a:pPr marL="285750" indent="-285750" algn="l">
              <a:buClr>
                <a:schemeClr val="tx1">
                  <a:lumMod val="65000"/>
                  <a:lumOff val="35000"/>
                </a:schemeClr>
              </a:buClr>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The clinically proven track record for fast, predictable osseointegration and excellent esthetics </a:t>
            </a:r>
          </a:p>
          <a:p>
            <a:pPr algn="l"/>
            <a:r>
              <a:rPr lang="en-US">
                <a:solidFill>
                  <a:schemeClr val="tx1">
                    <a:lumMod val="65000"/>
                    <a:lumOff val="35000"/>
                  </a:schemeClr>
                </a:solidFill>
                <a:latin typeface="Arial" panose="020B0604020202020204" pitchFamily="34" charset="0"/>
                <a:cs typeface="Arial" panose="020B0604020202020204" pitchFamily="34" charset="0"/>
              </a:rPr>
              <a:t>And adding to it, with:</a:t>
            </a:r>
          </a:p>
          <a:p>
            <a:pPr marL="285750" indent="-285750" algn="l">
              <a:buClr>
                <a:schemeClr val="tx1">
                  <a:lumMod val="65000"/>
                  <a:lumOff val="35000"/>
                </a:schemeClr>
              </a:buClr>
              <a:buFont typeface="Arial" panose="020B0604020202020204" pitchFamily="34" charset="0"/>
              <a:buChar char="•"/>
            </a:pPr>
            <a:r>
              <a:rPr lang="en-US" sz="1800">
                <a:solidFill>
                  <a:schemeClr val="tx1">
                    <a:lumMod val="65000"/>
                    <a:lumOff val="35000"/>
                  </a:schemeClr>
                </a:solidFill>
                <a:latin typeface="Arial" panose="020B0604020202020204" pitchFamily="34" charset="0"/>
                <a:cs typeface="Arial" panose="020B0604020202020204" pitchFamily="34" charset="0"/>
              </a:rPr>
              <a:t>Efficient and simplified handling</a:t>
            </a:r>
          </a:p>
          <a:p>
            <a:pPr marL="742950" lvl="1" indent="-285750" algn="l">
              <a:buClr>
                <a:schemeClr val="tx1">
                  <a:lumMod val="65000"/>
                  <a:lumOff val="35000"/>
                </a:schemeClr>
              </a:buClr>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Predictable, linear torque build up during installation</a:t>
            </a:r>
            <a:endParaRPr lang="sv-SE" sz="1400">
              <a:solidFill>
                <a:schemeClr val="tx1">
                  <a:lumMod val="65000"/>
                  <a:lumOff val="35000"/>
                </a:schemeClr>
              </a:solidFill>
              <a:latin typeface="Arial" panose="020B0604020202020204" pitchFamily="34" charset="0"/>
              <a:cs typeface="Arial" panose="020B0604020202020204" pitchFamily="34" charset="0"/>
            </a:endParaRPr>
          </a:p>
          <a:p>
            <a:pPr algn="l"/>
            <a:endParaRPr lang="en-US" sz="180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Title 1">
            <a:extLst>
              <a:ext uri="{FF2B5EF4-FFF2-40B4-BE49-F238E27FC236}">
                <a16:creationId xmlns:a16="http://schemas.microsoft.com/office/drawing/2014/main" id="{DCBB3DC1-26C2-490D-B147-BB647BE15ED9}"/>
              </a:ext>
            </a:extLst>
          </p:cNvPr>
          <p:cNvSpPr>
            <a:spLocks noGrp="1"/>
          </p:cNvSpPr>
          <p:nvPr>
            <p:ph type="ctrTitle"/>
          </p:nvPr>
        </p:nvSpPr>
        <p:spPr>
          <a:xfrm>
            <a:off x="342900" y="246064"/>
            <a:ext cx="9144000" cy="1147996"/>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DS </a:t>
            </a:r>
            <a:r>
              <a:rPr lang="sv-SE" sz="4400" err="1">
                <a:solidFill>
                  <a:schemeClr val="tx1">
                    <a:lumMod val="65000"/>
                    <a:lumOff val="35000"/>
                  </a:schemeClr>
                </a:solidFill>
                <a:latin typeface="Arial" panose="020B0604020202020204" pitchFamily="34" charset="0"/>
                <a:cs typeface="Arial" panose="020B0604020202020204" pitchFamily="34" charset="0"/>
              </a:rPr>
              <a:t>PrimeTaper</a:t>
            </a:r>
            <a:r>
              <a:rPr lang="sv-SE" sz="4400">
                <a:solidFill>
                  <a:schemeClr val="tx1">
                    <a:lumMod val="65000"/>
                    <a:lumOff val="35000"/>
                  </a:schemeClr>
                </a:solidFill>
                <a:latin typeface="Arial" panose="020B0604020202020204" pitchFamily="34" charset="0"/>
                <a:cs typeface="Arial" panose="020B0604020202020204" pitchFamily="34" charset="0"/>
              </a:rPr>
              <a:t> </a:t>
            </a:r>
            <a:r>
              <a:rPr lang="sv-SE" sz="4400" err="1">
                <a:solidFill>
                  <a:schemeClr val="tx1">
                    <a:lumMod val="65000"/>
                    <a:lumOff val="35000"/>
                  </a:schemeClr>
                </a:solidFill>
                <a:latin typeface="Arial" panose="020B0604020202020204" pitchFamily="34" charset="0"/>
                <a:cs typeface="Arial" panose="020B0604020202020204" pitchFamily="34" charset="0"/>
              </a:rPr>
              <a:t>implant</a:t>
            </a:r>
            <a:r>
              <a:rPr lang="sv-SE" sz="4400">
                <a:solidFill>
                  <a:schemeClr val="tx1">
                    <a:lumMod val="65000"/>
                    <a:lumOff val="35000"/>
                  </a:schemeClr>
                </a:solidFill>
                <a:latin typeface="Arial" panose="020B0604020202020204" pitchFamily="34" charset="0"/>
                <a:cs typeface="Arial" panose="020B0604020202020204" pitchFamily="34" charset="0"/>
              </a:rPr>
              <a:t> portfolio </a:t>
            </a:r>
            <a:br>
              <a:rPr lang="sv-SE" sz="4800">
                <a:solidFill>
                  <a:schemeClr val="tx1">
                    <a:lumMod val="65000"/>
                    <a:lumOff val="35000"/>
                  </a:schemeClr>
                </a:solidFill>
                <a:latin typeface="Arial" panose="020B0604020202020204" pitchFamily="34" charset="0"/>
                <a:cs typeface="Arial" panose="020B0604020202020204" pitchFamily="34" charset="0"/>
              </a:rPr>
            </a:br>
            <a:r>
              <a:rPr lang="sv-SE" sz="2800">
                <a:solidFill>
                  <a:schemeClr val="tx1">
                    <a:lumMod val="65000"/>
                    <a:lumOff val="35000"/>
                  </a:schemeClr>
                </a:solidFill>
                <a:latin typeface="Arial" panose="020B0604020202020204" pitchFamily="34" charset="0"/>
                <a:cs typeface="Arial" panose="020B0604020202020204" pitchFamily="34" charset="0"/>
              </a:rPr>
              <a:t>Features and b</a:t>
            </a:r>
            <a:r>
              <a:rPr lang="en-US" sz="2800">
                <a:solidFill>
                  <a:schemeClr val="tx1">
                    <a:lumMod val="65000"/>
                    <a:lumOff val="35000"/>
                  </a:schemeClr>
                </a:solidFill>
                <a:latin typeface="Arial" panose="020B0604020202020204" pitchFamily="34" charset="0"/>
                <a:cs typeface="Arial" panose="020B0604020202020204" pitchFamily="34" charset="0"/>
              </a:rPr>
              <a:t>enefits</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3861BFD-8823-405D-BE3B-4302CE8F8870}"/>
              </a:ext>
            </a:extLst>
          </p:cNvPr>
          <p:cNvSpPr/>
          <p:nvPr/>
        </p:nvSpPr>
        <p:spPr>
          <a:xfrm>
            <a:off x="2820640" y="4988351"/>
            <a:ext cx="1535823" cy="12669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Efficient handling</a:t>
            </a:r>
          </a:p>
        </p:txBody>
      </p:sp>
      <p:sp>
        <p:nvSpPr>
          <p:cNvPr id="15" name="Rectangle 14">
            <a:extLst>
              <a:ext uri="{FF2B5EF4-FFF2-40B4-BE49-F238E27FC236}">
                <a16:creationId xmlns:a16="http://schemas.microsoft.com/office/drawing/2014/main" id="{E277A08B-8193-40B9-8A7D-AF33093ABC63}"/>
              </a:ext>
            </a:extLst>
          </p:cNvPr>
          <p:cNvSpPr/>
          <p:nvPr/>
        </p:nvSpPr>
        <p:spPr>
          <a:xfrm>
            <a:off x="6490481" y="4988351"/>
            <a:ext cx="1535823" cy="12669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Seamless workflow integration</a:t>
            </a:r>
          </a:p>
        </p:txBody>
      </p:sp>
      <p:sp>
        <p:nvSpPr>
          <p:cNvPr id="16" name="Rectangle 15">
            <a:extLst>
              <a:ext uri="{FF2B5EF4-FFF2-40B4-BE49-F238E27FC236}">
                <a16:creationId xmlns:a16="http://schemas.microsoft.com/office/drawing/2014/main" id="{3C34C744-9889-456A-B417-4DD8C9A6A13C}"/>
              </a:ext>
            </a:extLst>
          </p:cNvPr>
          <p:cNvSpPr/>
          <p:nvPr/>
        </p:nvSpPr>
        <p:spPr>
          <a:xfrm>
            <a:off x="1015163" y="5024236"/>
            <a:ext cx="1535823" cy="12669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chemeClr val="bg1"/>
                </a:solidFill>
                <a:effectLst/>
                <a:uLnTx/>
                <a:uFillTx/>
                <a:latin typeface="Arial"/>
                <a:ea typeface="+mn-ea"/>
                <a:cs typeface="+mn-cs"/>
              </a:rPr>
              <a:t>Lasting </a:t>
            </a:r>
            <a:r>
              <a:rPr kumimoji="0" lang="en-US" sz="1800" b="0" i="0" u="none" strike="noStrike" kern="1200" cap="none" spc="0" normalizeH="0" baseline="0" noProof="0">
                <a:ln>
                  <a:noFill/>
                </a:ln>
                <a:solidFill>
                  <a:prstClr val="white"/>
                </a:solidFill>
                <a:effectLst/>
                <a:uLnTx/>
                <a:uFillTx/>
                <a:latin typeface="Arial"/>
                <a:ea typeface="+mn-ea"/>
                <a:cs typeface="+mn-cs"/>
              </a:rPr>
              <a:t>bone care</a:t>
            </a:r>
          </a:p>
        </p:txBody>
      </p:sp>
      <p:sp>
        <p:nvSpPr>
          <p:cNvPr id="17" name="Rectangle 16">
            <a:extLst>
              <a:ext uri="{FF2B5EF4-FFF2-40B4-BE49-F238E27FC236}">
                <a16:creationId xmlns:a16="http://schemas.microsoft.com/office/drawing/2014/main" id="{92F87E5E-19B6-475A-A785-C3B514E7FC95}"/>
              </a:ext>
            </a:extLst>
          </p:cNvPr>
          <p:cNvSpPr/>
          <p:nvPr/>
        </p:nvSpPr>
        <p:spPr>
          <a:xfrm>
            <a:off x="4685004" y="4996233"/>
            <a:ext cx="1535823" cy="12669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Enviable esthetics</a:t>
            </a:r>
          </a:p>
        </p:txBody>
      </p:sp>
      <p:grpSp>
        <p:nvGrpSpPr>
          <p:cNvPr id="2" name="Group 1">
            <a:extLst>
              <a:ext uri="{FF2B5EF4-FFF2-40B4-BE49-F238E27FC236}">
                <a16:creationId xmlns:a16="http://schemas.microsoft.com/office/drawing/2014/main" id="{8082C024-E98D-4669-BD96-2B4AA6FF27B1}"/>
              </a:ext>
            </a:extLst>
          </p:cNvPr>
          <p:cNvGrpSpPr/>
          <p:nvPr/>
        </p:nvGrpSpPr>
        <p:grpSpPr>
          <a:xfrm>
            <a:off x="7983020" y="143838"/>
            <a:ext cx="4448710" cy="7068620"/>
            <a:chOff x="7983020" y="143838"/>
            <a:chExt cx="4448710" cy="7068620"/>
          </a:xfrm>
        </p:grpSpPr>
        <p:pic>
          <p:nvPicPr>
            <p:cNvPr id="13" name="Picture 12" descr="A picture containing dark, light&#10;&#10;Description automatically generated">
              <a:extLst>
                <a:ext uri="{FF2B5EF4-FFF2-40B4-BE49-F238E27FC236}">
                  <a16:creationId xmlns:a16="http://schemas.microsoft.com/office/drawing/2014/main" id="{D9929D65-BD7F-48EC-A217-C303B049AD6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83020" y="143838"/>
              <a:ext cx="4448710" cy="7068620"/>
            </a:xfrm>
            <a:prstGeom prst="rect">
              <a:avLst/>
            </a:prstGeom>
          </p:spPr>
        </p:pic>
        <p:grpSp>
          <p:nvGrpSpPr>
            <p:cNvPr id="19" name="Group 18">
              <a:extLst>
                <a:ext uri="{FF2B5EF4-FFF2-40B4-BE49-F238E27FC236}">
                  <a16:creationId xmlns:a16="http://schemas.microsoft.com/office/drawing/2014/main" id="{335AAA60-AF79-48D1-8B18-4128456120E6}"/>
                </a:ext>
              </a:extLst>
            </p:cNvPr>
            <p:cNvGrpSpPr>
              <a:grpSpLocks noChangeAspect="1"/>
            </p:cNvGrpSpPr>
            <p:nvPr/>
          </p:nvGrpSpPr>
          <p:grpSpPr>
            <a:xfrm>
              <a:off x="10826001" y="3116670"/>
              <a:ext cx="1061630" cy="3088383"/>
              <a:chOff x="10346906" y="2510019"/>
              <a:chExt cx="1015628" cy="2954559"/>
            </a:xfrm>
          </p:grpSpPr>
          <p:pic>
            <p:nvPicPr>
              <p:cNvPr id="21" name="Picture 20" descr="A picture containing plate, gear&#10;&#10;Description automatically generated">
                <a:extLst>
                  <a:ext uri="{FF2B5EF4-FFF2-40B4-BE49-F238E27FC236}">
                    <a16:creationId xmlns:a16="http://schemas.microsoft.com/office/drawing/2014/main" id="{C4D97221-C0A0-422C-89EC-11A75587E9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75089">
                <a:off x="10346906" y="2510019"/>
                <a:ext cx="1015628" cy="1023744"/>
              </a:xfrm>
              <a:prstGeom prst="rect">
                <a:avLst/>
              </a:prstGeom>
            </p:spPr>
          </p:pic>
          <p:pic>
            <p:nvPicPr>
              <p:cNvPr id="22" name="Picture 21">
                <a:extLst>
                  <a:ext uri="{FF2B5EF4-FFF2-40B4-BE49-F238E27FC236}">
                    <a16:creationId xmlns:a16="http://schemas.microsoft.com/office/drawing/2014/main" id="{1B197C0A-C322-43DC-97FB-0DDAB1EF20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9066" y="3609535"/>
                <a:ext cx="889636" cy="889636"/>
              </a:xfrm>
              <a:prstGeom prst="rect">
                <a:avLst/>
              </a:prstGeom>
              <a:effectLst>
                <a:outerShdw blurRad="63500" sx="102000" sy="102000" algn="ctr" rotWithShape="0">
                  <a:prstClr val="black">
                    <a:alpha val="40000"/>
                  </a:prstClr>
                </a:outerShdw>
              </a:effectLst>
            </p:spPr>
          </p:pic>
          <p:pic>
            <p:nvPicPr>
              <p:cNvPr id="23" name="Picture 22" descr="A picture containing dark, close&#10;&#10;Description automatically generated">
                <a:extLst>
                  <a:ext uri="{FF2B5EF4-FFF2-40B4-BE49-F238E27FC236}">
                    <a16:creationId xmlns:a16="http://schemas.microsoft.com/office/drawing/2014/main" id="{6E43AB3B-6B28-49CE-9E5B-A71B66C5A5C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66" y="4574942"/>
                <a:ext cx="889636" cy="889636"/>
              </a:xfrm>
              <a:prstGeom prst="rect">
                <a:avLst/>
              </a:prstGeom>
              <a:effectLst>
                <a:outerShdw blurRad="63500" sx="102000" sy="102000" algn="ctr" rotWithShape="0">
                  <a:prstClr val="black">
                    <a:alpha val="40000"/>
                  </a:prstClr>
                </a:outerShdw>
              </a:effectLst>
            </p:spPr>
          </p:pic>
        </p:grpSp>
      </p:grpSp>
    </p:spTree>
    <p:extLst>
      <p:ext uri="{BB962C8B-B14F-4D97-AF65-F5344CB8AC3E}">
        <p14:creationId xmlns:p14="http://schemas.microsoft.com/office/powerpoint/2010/main" val="31723313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orque wrench…">
            <a:extLst>
              <a:ext uri="{FF2B5EF4-FFF2-40B4-BE49-F238E27FC236}">
                <a16:creationId xmlns:a16="http://schemas.microsoft.com/office/drawing/2014/main" id="{9719A60C-F735-334A-B4F2-F3458D67AD19}"/>
              </a:ext>
            </a:extLst>
          </p:cNvPr>
          <p:cNvSpPr txBox="1"/>
          <p:nvPr/>
        </p:nvSpPr>
        <p:spPr>
          <a:xfrm>
            <a:off x="696412" y="1651562"/>
            <a:ext cx="5053035" cy="308289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Implant Driver</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r>
              <a:rPr lang="en-US" dirty="0">
                <a:solidFill>
                  <a:schemeClr val="tx1">
                    <a:lumMod val="65000"/>
                    <a:lumOff val="35000"/>
                  </a:schemeClr>
                </a:solidFill>
                <a:latin typeface="Arial" panose="020B0604020202020204" pitchFamily="34" charset="0"/>
                <a:cs typeface="Arial" panose="020B0604020202020204" pitchFamily="34" charset="0"/>
              </a:rPr>
              <a:t>Implant Driver GS</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Used to install the implant in the prepared implant site.</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It has 6 indexing tabs fitting the implant in any of the 6 internal positions</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6 notches along the axis correspond to the 6 internal flat surfaces of the implant</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Two groves on the shaft indicate the corresponding installation depths 6.5-9-13mm and 8-11-15mm</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Color coded</a:t>
            </a:r>
          </a:p>
        </p:txBody>
      </p:sp>
      <p:pic>
        <p:nvPicPr>
          <p:cNvPr id="11" name="Bildobjekt 10">
            <a:extLst>
              <a:ext uri="{FF2B5EF4-FFF2-40B4-BE49-F238E27FC236}">
                <a16:creationId xmlns:a16="http://schemas.microsoft.com/office/drawing/2014/main" id="{5F32BC5D-D5D3-8341-B5FF-4BAB71BD7361}"/>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23548" y="1909802"/>
            <a:ext cx="812800" cy="4541520"/>
          </a:xfrm>
          <a:prstGeom prst="rect">
            <a:avLst/>
          </a:prstGeom>
        </p:spPr>
      </p:pic>
      <p:sp>
        <p:nvSpPr>
          <p:cNvPr id="12" name="Note: The 6.5 mm marking is not indicated on the shaft.">
            <a:extLst>
              <a:ext uri="{FF2B5EF4-FFF2-40B4-BE49-F238E27FC236}">
                <a16:creationId xmlns:a16="http://schemas.microsoft.com/office/drawing/2014/main" id="{935D577B-2C56-F049-A07E-05AB4D0637F7}"/>
              </a:ext>
            </a:extLst>
          </p:cNvPr>
          <p:cNvSpPr txBox="1"/>
          <p:nvPr/>
        </p:nvSpPr>
        <p:spPr>
          <a:xfrm>
            <a:off x="8573931" y="3869538"/>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6.5-9-13</a:t>
            </a:r>
          </a:p>
        </p:txBody>
      </p:sp>
      <p:sp>
        <p:nvSpPr>
          <p:cNvPr id="13" name="Note: The 6.5 mm marking is not indicated on the shaft.">
            <a:extLst>
              <a:ext uri="{FF2B5EF4-FFF2-40B4-BE49-F238E27FC236}">
                <a16:creationId xmlns:a16="http://schemas.microsoft.com/office/drawing/2014/main" id="{1BB9A789-3440-6A49-89AC-F41DDE8C34D3}"/>
              </a:ext>
            </a:extLst>
          </p:cNvPr>
          <p:cNvSpPr txBox="1"/>
          <p:nvPr/>
        </p:nvSpPr>
        <p:spPr>
          <a:xfrm>
            <a:off x="8573931" y="4459152"/>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a:t>
            </a:r>
          </a:p>
        </p:txBody>
      </p:sp>
      <p:cxnSp>
        <p:nvCxnSpPr>
          <p:cNvPr id="14" name="Vinklad  13">
            <a:extLst>
              <a:ext uri="{FF2B5EF4-FFF2-40B4-BE49-F238E27FC236}">
                <a16:creationId xmlns:a16="http://schemas.microsoft.com/office/drawing/2014/main" id="{D20945D9-4BDF-9C4D-BB92-B4F4656825AC}"/>
              </a:ext>
            </a:extLst>
          </p:cNvPr>
          <p:cNvCxnSpPr>
            <a:cxnSpLocks/>
          </p:cNvCxnSpPr>
          <p:nvPr/>
        </p:nvCxnSpPr>
        <p:spPr>
          <a:xfrm flipV="1">
            <a:off x="7941986" y="3944804"/>
            <a:ext cx="578975" cy="174860"/>
          </a:xfrm>
          <a:prstGeom prst="bentConnector3">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15" name="Vinklad  14">
            <a:extLst>
              <a:ext uri="{FF2B5EF4-FFF2-40B4-BE49-F238E27FC236}">
                <a16:creationId xmlns:a16="http://schemas.microsoft.com/office/drawing/2014/main" id="{25BE0959-562F-F849-BDC7-BA07C3F5CAD4}"/>
              </a:ext>
            </a:extLst>
          </p:cNvPr>
          <p:cNvCxnSpPr>
            <a:cxnSpLocks/>
          </p:cNvCxnSpPr>
          <p:nvPr/>
        </p:nvCxnSpPr>
        <p:spPr>
          <a:xfrm>
            <a:off x="7941986" y="4382208"/>
            <a:ext cx="578975" cy="160473"/>
          </a:xfrm>
          <a:prstGeom prst="bentConnector3">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10" name="Title 1">
            <a:extLst>
              <a:ext uri="{FF2B5EF4-FFF2-40B4-BE49-F238E27FC236}">
                <a16:creationId xmlns:a16="http://schemas.microsoft.com/office/drawing/2014/main" id="{2EBD0239-78B2-4613-B8B0-A4D7E1E0EF0D}"/>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14482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orque wrench…">
            <a:extLst>
              <a:ext uri="{FF2B5EF4-FFF2-40B4-BE49-F238E27FC236}">
                <a16:creationId xmlns:a16="http://schemas.microsoft.com/office/drawing/2014/main" id="{5DE5017E-D539-2345-A34C-8AB672F47DF2}"/>
              </a:ext>
            </a:extLst>
          </p:cNvPr>
          <p:cNvSpPr txBox="1"/>
          <p:nvPr/>
        </p:nvSpPr>
        <p:spPr>
          <a:xfrm>
            <a:off x="809146" y="2127551"/>
            <a:ext cx="5425209" cy="206723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Stabilization abutment</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r>
              <a:rPr lang="en-US" dirty="0">
                <a:solidFill>
                  <a:schemeClr val="tx1">
                    <a:lumMod val="65000"/>
                    <a:lumOff val="35000"/>
                  </a:schemeClr>
                </a:solidFill>
                <a:latin typeface="Arial" panose="020B0604020202020204" pitchFamily="34" charset="0"/>
                <a:cs typeface="Arial" panose="020B0604020202020204" pitchFamily="34" charset="0"/>
              </a:rPr>
              <a:t>EV-Stabilization Abutment</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Used to prevent movement of the surgical guide during preparation of the implant site.</a:t>
            </a:r>
            <a:br>
              <a:rPr lang="en-US" sz="1400" dirty="0">
                <a:solidFill>
                  <a:schemeClr val="tx1">
                    <a:lumMod val="65000"/>
                    <a:lumOff val="35000"/>
                  </a:schemeClr>
                </a:solidFill>
                <a:latin typeface="Arial" panose="020B0604020202020204" pitchFamily="34" charset="0"/>
                <a:cs typeface="Arial" panose="020B0604020202020204" pitchFamily="34" charset="0"/>
              </a:rPr>
            </a:br>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marL="144000" indent="-144000" algn="l">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Marked with diameter and implant length 6-9-13mm or 8-11-15mm</a:t>
            </a:r>
          </a:p>
          <a:p>
            <a:pPr marL="144000" indent="-144000" algn="l">
              <a:spcBef>
                <a:spcPts val="6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Color coded</a:t>
            </a:r>
          </a:p>
        </p:txBody>
      </p:sp>
      <p:pic>
        <p:nvPicPr>
          <p:cNvPr id="7" name="Bildobjekt 6">
            <a:extLst>
              <a:ext uri="{FF2B5EF4-FFF2-40B4-BE49-F238E27FC236}">
                <a16:creationId xmlns:a16="http://schemas.microsoft.com/office/drawing/2014/main" id="{F79A00C3-AE47-8644-914E-461524E86AA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287605" y="1743935"/>
            <a:ext cx="1017270" cy="3154680"/>
          </a:xfrm>
          <a:prstGeom prst="rect">
            <a:avLst/>
          </a:prstGeom>
        </p:spPr>
      </p:pic>
      <p:sp>
        <p:nvSpPr>
          <p:cNvPr id="8" name="Title 1">
            <a:extLst>
              <a:ext uri="{FF2B5EF4-FFF2-40B4-BE49-F238E27FC236}">
                <a16:creationId xmlns:a16="http://schemas.microsoft.com/office/drawing/2014/main" id="{57DD6C98-B7C0-4057-83DB-C359EB01652D}"/>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9682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orque wrench…">
            <a:extLst>
              <a:ext uri="{FF2B5EF4-FFF2-40B4-BE49-F238E27FC236}">
                <a16:creationId xmlns:a16="http://schemas.microsoft.com/office/drawing/2014/main" id="{DE56F75A-862E-354D-8B16-C453E9A080D9}"/>
              </a:ext>
            </a:extLst>
          </p:cNvPr>
          <p:cNvSpPr txBox="1"/>
          <p:nvPr/>
        </p:nvSpPr>
        <p:spPr>
          <a:xfrm>
            <a:off x="1147351" y="1922549"/>
            <a:ext cx="2509334" cy="134395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Guide fixation</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r>
              <a:rPr lang="en-US" dirty="0">
                <a:solidFill>
                  <a:schemeClr val="tx1">
                    <a:lumMod val="65000"/>
                    <a:lumOff val="35000"/>
                  </a:schemeClr>
                </a:solidFill>
                <a:latin typeface="Arial" panose="020B0604020202020204" pitchFamily="34" charset="0"/>
                <a:cs typeface="Arial" panose="020B0604020202020204" pitchFamily="34" charset="0"/>
              </a:rPr>
              <a:t>Drill for Guide Fixation Screw</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Used to prepare the bone for the fixation screw. </a:t>
            </a:r>
          </a:p>
        </p:txBody>
      </p:sp>
      <p:sp>
        <p:nvSpPr>
          <p:cNvPr id="7" name="Torque wrench…">
            <a:extLst>
              <a:ext uri="{FF2B5EF4-FFF2-40B4-BE49-F238E27FC236}">
                <a16:creationId xmlns:a16="http://schemas.microsoft.com/office/drawing/2014/main" id="{22457950-987C-7A44-94CF-17896C3A4B7A}"/>
              </a:ext>
            </a:extLst>
          </p:cNvPr>
          <p:cNvSpPr txBox="1"/>
          <p:nvPr/>
        </p:nvSpPr>
        <p:spPr>
          <a:xfrm>
            <a:off x="5546034" y="2377886"/>
            <a:ext cx="2809032" cy="114390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defTabSz="457200">
              <a:lnSpc>
                <a:spcPts val="1600"/>
              </a:lnSpc>
              <a:spcBef>
                <a:spcPts val="600"/>
              </a:spcBef>
              <a:defRPr sz="1400" b="1"/>
            </a:pPr>
            <a:r>
              <a:rPr lang="en-US" dirty="0">
                <a:solidFill>
                  <a:schemeClr val="tx1">
                    <a:lumMod val="65000"/>
                    <a:lumOff val="35000"/>
                  </a:schemeClr>
                </a:solidFill>
                <a:latin typeface="Arial" panose="020B0604020202020204" pitchFamily="34" charset="0"/>
                <a:cs typeface="Arial" panose="020B0604020202020204" pitchFamily="34" charset="0"/>
              </a:rPr>
              <a:t>Guide Fixation Screw</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For precise implant placement by connecting mucosa-supported guides with the bone through the Guide Fixation Screw.</a:t>
            </a:r>
          </a:p>
        </p:txBody>
      </p:sp>
      <p:pic>
        <p:nvPicPr>
          <p:cNvPr id="9" name="Bildobjekt 8" descr="En bild som visar metallköksredskap, spiralfjäder&#10;&#10;Automatiskt genererad beskrivning">
            <a:extLst>
              <a:ext uri="{FF2B5EF4-FFF2-40B4-BE49-F238E27FC236}">
                <a16:creationId xmlns:a16="http://schemas.microsoft.com/office/drawing/2014/main" id="{2509ECE6-AE5C-4D4C-81AE-B59675D231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4276" y="2143760"/>
            <a:ext cx="609600" cy="2570480"/>
          </a:xfrm>
          <a:prstGeom prst="rect">
            <a:avLst/>
          </a:prstGeom>
        </p:spPr>
      </p:pic>
      <p:pic>
        <p:nvPicPr>
          <p:cNvPr id="11" name="Bildobjekt 10" descr="En bild som visar gryta, pepparkvarn&#10;&#10;Automatiskt genererad beskrivning">
            <a:extLst>
              <a:ext uri="{FF2B5EF4-FFF2-40B4-BE49-F238E27FC236}">
                <a16:creationId xmlns:a16="http://schemas.microsoft.com/office/drawing/2014/main" id="{06209FF2-3FA5-2940-9446-1777CAA22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503" y="2143760"/>
            <a:ext cx="650240" cy="4531360"/>
          </a:xfrm>
          <a:prstGeom prst="rect">
            <a:avLst/>
          </a:prstGeom>
        </p:spPr>
      </p:pic>
      <p:sp>
        <p:nvSpPr>
          <p:cNvPr id="8" name="Title 1">
            <a:extLst>
              <a:ext uri="{FF2B5EF4-FFF2-40B4-BE49-F238E27FC236}">
                <a16:creationId xmlns:a16="http://schemas.microsoft.com/office/drawing/2014/main" id="{FF2B56F4-1877-4C4B-982B-49B6ED1ED1C6}"/>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656591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orque wrench…">
            <a:extLst>
              <a:ext uri="{FF2B5EF4-FFF2-40B4-BE49-F238E27FC236}">
                <a16:creationId xmlns:a16="http://schemas.microsoft.com/office/drawing/2014/main" id="{FB066E82-2158-D045-B6A3-101F42C6DC6D}"/>
              </a:ext>
            </a:extLst>
          </p:cNvPr>
          <p:cNvSpPr txBox="1"/>
          <p:nvPr/>
        </p:nvSpPr>
        <p:spPr>
          <a:xfrm>
            <a:off x="539791" y="1901447"/>
            <a:ext cx="3300186" cy="170816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Surgical tray guided surgery</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All instruments for surgical use are stored in the </a:t>
            </a:r>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 Surgical Tray GS, which is designed to make instruments easily accessible. The instruments are arranged in order of usage.</a:t>
            </a:r>
          </a:p>
        </p:txBody>
      </p:sp>
      <p:pic>
        <p:nvPicPr>
          <p:cNvPr id="8" name="Bildobjekt 7">
            <a:extLst>
              <a:ext uri="{FF2B5EF4-FFF2-40B4-BE49-F238E27FC236}">
                <a16:creationId xmlns:a16="http://schemas.microsoft.com/office/drawing/2014/main" id="{5FA3A192-930C-974A-AFF5-EA630D78C8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154734" y="1261168"/>
            <a:ext cx="9623530" cy="5413235"/>
          </a:xfrm>
          <a:prstGeom prst="rect">
            <a:avLst/>
          </a:prstGeom>
        </p:spPr>
      </p:pic>
      <p:sp>
        <p:nvSpPr>
          <p:cNvPr id="9" name="Note: The 6.5 mm marking is not indicated on the shaft.">
            <a:extLst>
              <a:ext uri="{FF2B5EF4-FFF2-40B4-BE49-F238E27FC236}">
                <a16:creationId xmlns:a16="http://schemas.microsoft.com/office/drawing/2014/main" id="{1B000874-324E-984F-9A31-5B80ABC9BAB6}"/>
              </a:ext>
            </a:extLst>
          </p:cNvPr>
          <p:cNvSpPr txBox="1"/>
          <p:nvPr/>
        </p:nvSpPr>
        <p:spPr>
          <a:xfrm>
            <a:off x="6481226" y="6469576"/>
            <a:ext cx="1161143" cy="15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Instrument Extender</a:t>
            </a:r>
          </a:p>
        </p:txBody>
      </p:sp>
      <p:sp>
        <p:nvSpPr>
          <p:cNvPr id="10" name="Note: The 6.5 mm marking is not indicated on the shaft.">
            <a:extLst>
              <a:ext uri="{FF2B5EF4-FFF2-40B4-BE49-F238E27FC236}">
                <a16:creationId xmlns:a16="http://schemas.microsoft.com/office/drawing/2014/main" id="{1855DB12-D47A-9940-9D4E-1E75DDB99825}"/>
              </a:ext>
            </a:extLst>
          </p:cNvPr>
          <p:cNvSpPr txBox="1"/>
          <p:nvPr/>
        </p:nvSpPr>
        <p:spPr>
          <a:xfrm>
            <a:off x="8361279" y="6469576"/>
            <a:ext cx="1161143" cy="15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Intermediate Drills</a:t>
            </a:r>
          </a:p>
        </p:txBody>
      </p:sp>
      <p:sp>
        <p:nvSpPr>
          <p:cNvPr id="11" name="Note: The 6.5 mm marking is not indicated on the shaft.">
            <a:extLst>
              <a:ext uri="{FF2B5EF4-FFF2-40B4-BE49-F238E27FC236}">
                <a16:creationId xmlns:a16="http://schemas.microsoft.com/office/drawing/2014/main" id="{2789EF37-C94F-AD40-BB95-6D6EC018285E}"/>
              </a:ext>
            </a:extLst>
          </p:cNvPr>
          <p:cNvSpPr txBox="1"/>
          <p:nvPr/>
        </p:nvSpPr>
        <p:spPr>
          <a:xfrm>
            <a:off x="3781570" y="4125065"/>
            <a:ext cx="1161143" cy="15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Implant Driver GS</a:t>
            </a:r>
          </a:p>
        </p:txBody>
      </p:sp>
      <p:sp>
        <p:nvSpPr>
          <p:cNvPr id="12" name="Note: The 6.5 mm marking is not indicated on the shaft.">
            <a:extLst>
              <a:ext uri="{FF2B5EF4-FFF2-40B4-BE49-F238E27FC236}">
                <a16:creationId xmlns:a16="http://schemas.microsoft.com/office/drawing/2014/main" id="{54B4681E-6F03-2F45-B6B0-D4D35D327A52}"/>
              </a:ext>
            </a:extLst>
          </p:cNvPr>
          <p:cNvSpPr txBox="1"/>
          <p:nvPr/>
        </p:nvSpPr>
        <p:spPr>
          <a:xfrm>
            <a:off x="3933970" y="3507736"/>
            <a:ext cx="1161143"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EV-Stabilization Abutment</a:t>
            </a:r>
          </a:p>
        </p:txBody>
      </p:sp>
      <p:sp>
        <p:nvSpPr>
          <p:cNvPr id="13" name="Note: The 6.5 mm marking is not indicated on the shaft.">
            <a:extLst>
              <a:ext uri="{FF2B5EF4-FFF2-40B4-BE49-F238E27FC236}">
                <a16:creationId xmlns:a16="http://schemas.microsoft.com/office/drawing/2014/main" id="{F47C5311-0F0B-9640-BA87-DF7478F91822}"/>
              </a:ext>
            </a:extLst>
          </p:cNvPr>
          <p:cNvSpPr txBox="1"/>
          <p:nvPr/>
        </p:nvSpPr>
        <p:spPr>
          <a:xfrm>
            <a:off x="3933970" y="2728654"/>
            <a:ext cx="1161143" cy="15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Punch EV-GS</a:t>
            </a:r>
          </a:p>
        </p:txBody>
      </p:sp>
      <p:sp>
        <p:nvSpPr>
          <p:cNvPr id="14" name="Note: The 6.5 mm marking is not indicated on the shaft.">
            <a:extLst>
              <a:ext uri="{FF2B5EF4-FFF2-40B4-BE49-F238E27FC236}">
                <a16:creationId xmlns:a16="http://schemas.microsoft.com/office/drawing/2014/main" id="{AA319821-9621-B541-BEE9-F951DBF3FF1D}"/>
              </a:ext>
            </a:extLst>
          </p:cNvPr>
          <p:cNvSpPr txBox="1"/>
          <p:nvPr/>
        </p:nvSpPr>
        <p:spPr>
          <a:xfrm>
            <a:off x="6183683" y="1309748"/>
            <a:ext cx="1161143" cy="15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Initial Drill EV-GS</a:t>
            </a:r>
          </a:p>
        </p:txBody>
      </p:sp>
      <p:sp>
        <p:nvSpPr>
          <p:cNvPr id="15" name="Note: The 6.5 mm marking is not indicated on the shaft.">
            <a:extLst>
              <a:ext uri="{FF2B5EF4-FFF2-40B4-BE49-F238E27FC236}">
                <a16:creationId xmlns:a16="http://schemas.microsoft.com/office/drawing/2014/main" id="{8C608CC3-E187-D74C-91D6-878E439455C9}"/>
              </a:ext>
            </a:extLst>
          </p:cNvPr>
          <p:cNvSpPr txBox="1"/>
          <p:nvPr/>
        </p:nvSpPr>
        <p:spPr>
          <a:xfrm>
            <a:off x="8839798" y="1309748"/>
            <a:ext cx="1161143" cy="15388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ctr"/>
            <a:r>
              <a:rPr lang="en-US" sz="10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000" dirty="0">
                <a:solidFill>
                  <a:schemeClr val="tx1">
                    <a:lumMod val="65000"/>
                    <a:lumOff val="35000"/>
                  </a:schemeClr>
                </a:solidFill>
                <a:latin typeface="Arial" panose="020B0604020202020204" pitchFamily="34" charset="0"/>
                <a:cs typeface="Arial" panose="020B0604020202020204" pitchFamily="34" charset="0"/>
              </a:rPr>
              <a:t> Drill GS</a:t>
            </a:r>
          </a:p>
        </p:txBody>
      </p:sp>
      <p:sp>
        <p:nvSpPr>
          <p:cNvPr id="16" name="Note: The 6.5 mm marking is not indicated on the shaft.">
            <a:extLst>
              <a:ext uri="{FF2B5EF4-FFF2-40B4-BE49-F238E27FC236}">
                <a16:creationId xmlns:a16="http://schemas.microsoft.com/office/drawing/2014/main" id="{5675F2FF-632D-4743-933B-CD32D97EA618}"/>
              </a:ext>
            </a:extLst>
          </p:cNvPr>
          <p:cNvSpPr txBox="1"/>
          <p:nvPr/>
        </p:nvSpPr>
        <p:spPr>
          <a:xfrm>
            <a:off x="11194313" y="4946610"/>
            <a:ext cx="740228" cy="30777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l"/>
            <a:r>
              <a:rPr lang="en-US" sz="10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000" dirty="0">
                <a:solidFill>
                  <a:schemeClr val="tx1">
                    <a:lumMod val="65000"/>
                    <a:lumOff val="35000"/>
                  </a:schemeClr>
                </a:solidFill>
                <a:latin typeface="Arial" panose="020B0604020202020204" pitchFamily="34" charset="0"/>
                <a:cs typeface="Arial" panose="020B0604020202020204" pitchFamily="34" charset="0"/>
              </a:rPr>
              <a:t> Tap GS</a:t>
            </a:r>
          </a:p>
        </p:txBody>
      </p:sp>
      <p:cxnSp>
        <p:nvCxnSpPr>
          <p:cNvPr id="18" name="Rak 17">
            <a:extLst>
              <a:ext uri="{FF2B5EF4-FFF2-40B4-BE49-F238E27FC236}">
                <a16:creationId xmlns:a16="http://schemas.microsoft.com/office/drawing/2014/main" id="{E3A6B642-6C1A-1443-A658-65A7EED2FFB3}"/>
              </a:ext>
            </a:extLst>
          </p:cNvPr>
          <p:cNvCxnSpPr>
            <a:cxnSpLocks/>
          </p:cNvCxnSpPr>
          <p:nvPr/>
        </p:nvCxnSpPr>
        <p:spPr>
          <a:xfrm>
            <a:off x="7025512" y="5830967"/>
            <a:ext cx="1" cy="587810"/>
          </a:xfrm>
          <a:prstGeom prst="line">
            <a:avLst/>
          </a:prstGeom>
          <a:noFill/>
          <a:ln w="12700" cap="flat">
            <a:solidFill>
              <a:schemeClr val="accent3"/>
            </a:solidFill>
            <a:prstDash val="solid"/>
            <a:round/>
            <a:headEnd type="oval"/>
          </a:ln>
          <a:effectLst/>
          <a:sp3d/>
        </p:spPr>
        <p:style>
          <a:lnRef idx="0">
            <a:scrgbClr r="0" g="0" b="0"/>
          </a:lnRef>
          <a:fillRef idx="0">
            <a:scrgbClr r="0" g="0" b="0"/>
          </a:fillRef>
          <a:effectRef idx="0">
            <a:scrgbClr r="0" g="0" b="0"/>
          </a:effectRef>
          <a:fontRef idx="none"/>
        </p:style>
      </p:cxnSp>
      <p:cxnSp>
        <p:nvCxnSpPr>
          <p:cNvPr id="19" name="Rak 18">
            <a:extLst>
              <a:ext uri="{FF2B5EF4-FFF2-40B4-BE49-F238E27FC236}">
                <a16:creationId xmlns:a16="http://schemas.microsoft.com/office/drawing/2014/main" id="{00F1BC4F-8F42-6244-8B91-B60677402BBA}"/>
              </a:ext>
            </a:extLst>
          </p:cNvPr>
          <p:cNvCxnSpPr>
            <a:cxnSpLocks/>
          </p:cNvCxnSpPr>
          <p:nvPr/>
        </p:nvCxnSpPr>
        <p:spPr>
          <a:xfrm>
            <a:off x="8963623" y="5830967"/>
            <a:ext cx="1" cy="587810"/>
          </a:xfrm>
          <a:prstGeom prst="line">
            <a:avLst/>
          </a:prstGeom>
          <a:noFill/>
          <a:ln w="12700" cap="flat">
            <a:solidFill>
              <a:schemeClr val="accent3"/>
            </a:solidFill>
            <a:prstDash val="solid"/>
            <a:round/>
            <a:headEnd type="oval"/>
          </a:ln>
          <a:effectLst/>
          <a:sp3d/>
        </p:spPr>
        <p:style>
          <a:lnRef idx="0">
            <a:scrgbClr r="0" g="0" b="0"/>
          </a:lnRef>
          <a:fillRef idx="0">
            <a:scrgbClr r="0" g="0" b="0"/>
          </a:fillRef>
          <a:effectRef idx="0">
            <a:scrgbClr r="0" g="0" b="0"/>
          </a:effectRef>
          <a:fontRef idx="none"/>
        </p:style>
      </p:cxnSp>
      <p:cxnSp>
        <p:nvCxnSpPr>
          <p:cNvPr id="20" name="Rak 19">
            <a:extLst>
              <a:ext uri="{FF2B5EF4-FFF2-40B4-BE49-F238E27FC236}">
                <a16:creationId xmlns:a16="http://schemas.microsoft.com/office/drawing/2014/main" id="{A05889DF-E496-BD4E-9AE1-CC17A2B2586E}"/>
              </a:ext>
            </a:extLst>
          </p:cNvPr>
          <p:cNvCxnSpPr>
            <a:cxnSpLocks/>
          </p:cNvCxnSpPr>
          <p:nvPr/>
        </p:nvCxnSpPr>
        <p:spPr>
          <a:xfrm>
            <a:off x="6735227" y="1486205"/>
            <a:ext cx="0" cy="988161"/>
          </a:xfrm>
          <a:prstGeom prst="line">
            <a:avLst/>
          </a:prstGeom>
          <a:noFill/>
          <a:ln w="12700" cap="flat">
            <a:solidFill>
              <a:schemeClr val="accent3"/>
            </a:solidFill>
            <a:prstDash val="solid"/>
            <a:round/>
            <a:headEnd type="none"/>
            <a:tailEnd type="oval"/>
          </a:ln>
          <a:effectLst/>
          <a:sp3d/>
        </p:spPr>
        <p:style>
          <a:lnRef idx="0">
            <a:scrgbClr r="0" g="0" b="0"/>
          </a:lnRef>
          <a:fillRef idx="0">
            <a:scrgbClr r="0" g="0" b="0"/>
          </a:fillRef>
          <a:effectRef idx="0">
            <a:scrgbClr r="0" g="0" b="0"/>
          </a:effectRef>
          <a:fontRef idx="none"/>
        </p:style>
      </p:cxnSp>
      <p:cxnSp>
        <p:nvCxnSpPr>
          <p:cNvPr id="21" name="Rak 20">
            <a:extLst>
              <a:ext uri="{FF2B5EF4-FFF2-40B4-BE49-F238E27FC236}">
                <a16:creationId xmlns:a16="http://schemas.microsoft.com/office/drawing/2014/main" id="{A29EE12A-B126-0C40-947A-800B2D1DB488}"/>
              </a:ext>
            </a:extLst>
          </p:cNvPr>
          <p:cNvCxnSpPr>
            <a:cxnSpLocks/>
          </p:cNvCxnSpPr>
          <p:nvPr/>
        </p:nvCxnSpPr>
        <p:spPr>
          <a:xfrm>
            <a:off x="9384084" y="1520224"/>
            <a:ext cx="0" cy="820792"/>
          </a:xfrm>
          <a:prstGeom prst="line">
            <a:avLst/>
          </a:prstGeom>
          <a:noFill/>
          <a:ln w="12700" cap="flat">
            <a:solidFill>
              <a:schemeClr val="accent3"/>
            </a:solidFill>
            <a:prstDash val="solid"/>
            <a:round/>
            <a:headEnd type="none"/>
            <a:tailEnd type="oval"/>
          </a:ln>
          <a:effectLst/>
          <a:sp3d/>
        </p:spPr>
        <p:style>
          <a:lnRef idx="0">
            <a:scrgbClr r="0" g="0" b="0"/>
          </a:lnRef>
          <a:fillRef idx="0">
            <a:scrgbClr r="0" g="0" b="0"/>
          </a:fillRef>
          <a:effectRef idx="0">
            <a:scrgbClr r="0" g="0" b="0"/>
          </a:effectRef>
          <a:fontRef idx="none"/>
        </p:style>
      </p:cxnSp>
      <p:cxnSp>
        <p:nvCxnSpPr>
          <p:cNvPr id="25" name="Rak 24">
            <a:extLst>
              <a:ext uri="{FF2B5EF4-FFF2-40B4-BE49-F238E27FC236}">
                <a16:creationId xmlns:a16="http://schemas.microsoft.com/office/drawing/2014/main" id="{51B3B874-A621-1A40-96B7-5DDEB5EBA1A9}"/>
              </a:ext>
            </a:extLst>
          </p:cNvPr>
          <p:cNvCxnSpPr/>
          <p:nvPr/>
        </p:nvCxnSpPr>
        <p:spPr>
          <a:xfrm flipH="1">
            <a:off x="10625054" y="5100498"/>
            <a:ext cx="500743" cy="0"/>
          </a:xfrm>
          <a:prstGeom prst="line">
            <a:avLst/>
          </a:prstGeom>
          <a:noFill/>
          <a:ln w="12700" cap="flat">
            <a:solidFill>
              <a:schemeClr val="accent3"/>
            </a:solidFill>
            <a:prstDash val="solid"/>
            <a:round/>
            <a:tailEnd type="oval"/>
          </a:ln>
          <a:effectLst/>
          <a:sp3d/>
        </p:spPr>
        <p:style>
          <a:lnRef idx="0">
            <a:scrgbClr r="0" g="0" b="0"/>
          </a:lnRef>
          <a:fillRef idx="0">
            <a:scrgbClr r="0" g="0" b="0"/>
          </a:fillRef>
          <a:effectRef idx="0">
            <a:scrgbClr r="0" g="0" b="0"/>
          </a:effectRef>
          <a:fontRef idx="none"/>
        </p:style>
      </p:cxnSp>
      <p:cxnSp>
        <p:nvCxnSpPr>
          <p:cNvPr id="26" name="Rak 25">
            <a:extLst>
              <a:ext uri="{FF2B5EF4-FFF2-40B4-BE49-F238E27FC236}">
                <a16:creationId xmlns:a16="http://schemas.microsoft.com/office/drawing/2014/main" id="{10FF7A07-E109-334B-A6EE-542B981DFCBC}"/>
              </a:ext>
            </a:extLst>
          </p:cNvPr>
          <p:cNvCxnSpPr/>
          <p:nvPr/>
        </p:nvCxnSpPr>
        <p:spPr>
          <a:xfrm flipH="1">
            <a:off x="4819339" y="4215127"/>
            <a:ext cx="500743"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cxnSp>
        <p:nvCxnSpPr>
          <p:cNvPr id="27" name="Rak 26">
            <a:extLst>
              <a:ext uri="{FF2B5EF4-FFF2-40B4-BE49-F238E27FC236}">
                <a16:creationId xmlns:a16="http://schemas.microsoft.com/office/drawing/2014/main" id="{2A5813E6-7DD0-3D4C-972C-4172250F7BAC}"/>
              </a:ext>
            </a:extLst>
          </p:cNvPr>
          <p:cNvCxnSpPr>
            <a:cxnSpLocks/>
          </p:cNvCxnSpPr>
          <p:nvPr/>
        </p:nvCxnSpPr>
        <p:spPr>
          <a:xfrm flipH="1">
            <a:off x="4758829" y="2818716"/>
            <a:ext cx="837025"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cxnSp>
        <p:nvCxnSpPr>
          <p:cNvPr id="41" name="Rak 40">
            <a:extLst>
              <a:ext uri="{FF2B5EF4-FFF2-40B4-BE49-F238E27FC236}">
                <a16:creationId xmlns:a16="http://schemas.microsoft.com/office/drawing/2014/main" id="{3B4E8CCB-EC5F-5449-A018-9D3859495FCE}"/>
              </a:ext>
            </a:extLst>
          </p:cNvPr>
          <p:cNvCxnSpPr>
            <a:cxnSpLocks/>
          </p:cNvCxnSpPr>
          <p:nvPr/>
        </p:nvCxnSpPr>
        <p:spPr>
          <a:xfrm>
            <a:off x="4870140" y="3657917"/>
            <a:ext cx="1262743" cy="0"/>
          </a:xfrm>
          <a:prstGeom prst="line">
            <a:avLst/>
          </a:prstGeom>
          <a:ln w="12700">
            <a:solidFill>
              <a:schemeClr val="accent3"/>
            </a:solidFill>
          </a:ln>
        </p:spPr>
        <p:style>
          <a:lnRef idx="1">
            <a:schemeClr val="dk1"/>
          </a:lnRef>
          <a:fillRef idx="0">
            <a:schemeClr val="dk1"/>
          </a:fillRef>
          <a:effectRef idx="0">
            <a:schemeClr val="dk1"/>
          </a:effectRef>
          <a:fontRef idx="minor">
            <a:schemeClr val="tx1"/>
          </a:fontRef>
        </p:style>
      </p:cxnSp>
      <p:cxnSp>
        <p:nvCxnSpPr>
          <p:cNvPr id="46" name="Rak 45">
            <a:extLst>
              <a:ext uri="{FF2B5EF4-FFF2-40B4-BE49-F238E27FC236}">
                <a16:creationId xmlns:a16="http://schemas.microsoft.com/office/drawing/2014/main" id="{D436EBD9-6008-CC44-B221-B871F5CF8F13}"/>
              </a:ext>
            </a:extLst>
          </p:cNvPr>
          <p:cNvCxnSpPr>
            <a:cxnSpLocks/>
          </p:cNvCxnSpPr>
          <p:nvPr/>
        </p:nvCxnSpPr>
        <p:spPr>
          <a:xfrm flipV="1">
            <a:off x="6132883" y="3657917"/>
            <a:ext cx="0" cy="263514"/>
          </a:xfrm>
          <a:prstGeom prst="line">
            <a:avLst/>
          </a:prstGeom>
          <a:noFill/>
          <a:ln w="12700" cap="flat">
            <a:solidFill>
              <a:schemeClr val="accent3"/>
            </a:solidFill>
            <a:prstDash val="solid"/>
            <a:round/>
            <a:headEnd type="oval"/>
          </a:ln>
          <a:effectLst/>
          <a:sp3d/>
        </p:spPr>
        <p:style>
          <a:lnRef idx="0">
            <a:scrgbClr r="0" g="0" b="0"/>
          </a:lnRef>
          <a:fillRef idx="0">
            <a:scrgbClr r="0" g="0" b="0"/>
          </a:fillRef>
          <a:effectRef idx="0">
            <a:scrgbClr r="0" g="0" b="0"/>
          </a:effectRef>
          <a:fontRef idx="none"/>
        </p:style>
      </p:cxnSp>
      <p:sp>
        <p:nvSpPr>
          <p:cNvPr id="23" name="Title 1">
            <a:extLst>
              <a:ext uri="{FF2B5EF4-FFF2-40B4-BE49-F238E27FC236}">
                <a16:creationId xmlns:a16="http://schemas.microsoft.com/office/drawing/2014/main" id="{A1BB5C85-EF80-41FD-A6D7-8935ADD016A5}"/>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940043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4127CEFA-B264-8D45-9D17-FDD8F4DC4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648" y="1365589"/>
            <a:ext cx="6826704" cy="5111939"/>
          </a:xfrm>
          <a:prstGeom prst="rect">
            <a:avLst/>
          </a:prstGeom>
        </p:spPr>
      </p:pic>
      <p:sp>
        <p:nvSpPr>
          <p:cNvPr id="4" name="Diabildsnummer">
            <a:extLst>
              <a:ext uri="{FF2B5EF4-FFF2-40B4-BE49-F238E27FC236}">
                <a16:creationId xmlns:a16="http://schemas.microsoft.com/office/drawing/2014/main" id="{75FFD4A0-E254-044C-AD77-A344B5200BD3}"/>
              </a:ext>
            </a:extLst>
          </p:cNvPr>
          <p:cNvSpPr txBox="1">
            <a:spLocks/>
          </p:cNvSpPr>
          <p:nvPr/>
        </p:nvSpPr>
        <p:spPr>
          <a:xfrm>
            <a:off x="330200" y="6552124"/>
            <a:ext cx="115416" cy="12311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0" tIns="0" rIns="0" bIns="0" anchor="b">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
                <a:schemeClr val="accent2"/>
              </a:buClr>
              <a:buSzTx/>
              <a:buFontTx/>
              <a:buNone/>
              <a:tabLst/>
              <a:defRPr kumimoji="0" sz="800" b="0" i="0" u="none" strike="noStrike" cap="none" spc="0" normalizeH="0" baseline="0">
                <a:ln>
                  <a:noFill/>
                </a:ln>
                <a:solidFill>
                  <a:schemeClr val="accent3"/>
                </a:solidFill>
                <a:effectLst/>
                <a:uFillTx/>
                <a:latin typeface="+mn-lt"/>
                <a:ea typeface="+mn-ea"/>
                <a:cs typeface="+mn-cs"/>
                <a:sym typeface="Arial"/>
              </a:defRPr>
            </a:lvl1pPr>
            <a:lvl2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2pPr>
            <a:lvl3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3pPr>
            <a:lvl4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4pPr>
            <a:lvl5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5pPr>
            <a:lvl6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6pPr>
            <a:lvl7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7pPr>
            <a:lvl8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8pPr>
            <a:lvl9pPr marL="0" marR="0" indent="0" algn="r" defTabSz="914400" rtl="0" fontAlgn="auto" latinLnBrk="0" hangingPunct="0">
              <a:lnSpc>
                <a:spcPct val="100000"/>
              </a:lnSpc>
              <a:spcBef>
                <a:spcPts val="0"/>
              </a:spcBef>
              <a:spcAft>
                <a:spcPts val="0"/>
              </a:spcAft>
              <a:buClr>
                <a:schemeClr val="accent2"/>
              </a:buClr>
              <a:buSzPct val="100000"/>
              <a:buFontTx/>
              <a:buChar char="▪"/>
              <a:tabLst/>
              <a:defRPr kumimoji="0" sz="800" b="0" i="0" u="none" strike="noStrike" cap="none" spc="0" normalizeH="0" baseline="0">
                <a:ln>
                  <a:noFill/>
                </a:ln>
                <a:solidFill>
                  <a:schemeClr val="accent3"/>
                </a:solidFill>
                <a:effectLst/>
                <a:uFillTx/>
                <a:latin typeface="+mn-lt"/>
                <a:ea typeface="+mn-ea"/>
                <a:cs typeface="+mn-cs"/>
                <a:sym typeface="Arial"/>
              </a:defRPr>
            </a:lvl9pPr>
          </a:lstStyle>
          <a:p>
            <a:fld id="{86CB4B4D-7CA3-9044-876B-883B54F8677D}" type="slidenum">
              <a:rPr lang="sv-SE" smtClean="0">
                <a:solidFill>
                  <a:schemeClr val="tx1">
                    <a:lumMod val="65000"/>
                    <a:lumOff val="35000"/>
                  </a:schemeClr>
                </a:solidFill>
                <a:latin typeface="Arial" panose="020B0604020202020204" pitchFamily="34" charset="0"/>
                <a:cs typeface="Arial" panose="020B0604020202020204" pitchFamily="34" charset="0"/>
              </a:rPr>
              <a:pPr/>
              <a:t>64</a:t>
            </a:fld>
            <a:endParaRPr lang="sv-SE"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Note: The 6.5 mm marking is not indicated on the shaft.">
            <a:extLst>
              <a:ext uri="{FF2B5EF4-FFF2-40B4-BE49-F238E27FC236}">
                <a16:creationId xmlns:a16="http://schemas.microsoft.com/office/drawing/2014/main" id="{C6444663-3002-7743-929F-EE4C7695D3EE}"/>
              </a:ext>
            </a:extLst>
          </p:cNvPr>
          <p:cNvSpPr txBox="1"/>
          <p:nvPr/>
        </p:nvSpPr>
        <p:spPr>
          <a:xfrm>
            <a:off x="4582792" y="6521347"/>
            <a:ext cx="2920267"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ctr"/>
            <a:r>
              <a:rPr lang="en-US" sz="1000" dirty="0">
                <a:solidFill>
                  <a:schemeClr val="tx1">
                    <a:lumMod val="65000"/>
                    <a:lumOff val="35000"/>
                  </a:schemeClr>
                </a:solidFill>
                <a:latin typeface="Arial" panose="020B0604020202020204" pitchFamily="34" charset="0"/>
                <a:cs typeface="Arial" panose="020B0604020202020204" pitchFamily="34" charset="0"/>
              </a:rPr>
              <a:t>Torque Wrench EV Surgical Driver Handle</a:t>
            </a:r>
          </a:p>
        </p:txBody>
      </p:sp>
      <p:sp>
        <p:nvSpPr>
          <p:cNvPr id="9" name="Note: The 6.5 mm marking is not indicated on the shaft.">
            <a:extLst>
              <a:ext uri="{FF2B5EF4-FFF2-40B4-BE49-F238E27FC236}">
                <a16:creationId xmlns:a16="http://schemas.microsoft.com/office/drawing/2014/main" id="{E2E48166-D45E-FF48-B3A3-67E498A1B8C4}"/>
              </a:ext>
            </a:extLst>
          </p:cNvPr>
          <p:cNvSpPr txBox="1"/>
          <p:nvPr/>
        </p:nvSpPr>
        <p:spPr>
          <a:xfrm>
            <a:off x="1322337" y="3873801"/>
            <a:ext cx="1161143"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000" dirty="0">
                <a:solidFill>
                  <a:schemeClr val="tx1">
                    <a:lumMod val="65000"/>
                    <a:lumOff val="35000"/>
                  </a:schemeClr>
                </a:solidFill>
                <a:latin typeface="Arial" panose="020B0604020202020204" pitchFamily="34" charset="0"/>
                <a:cs typeface="Arial" panose="020B0604020202020204" pitchFamily="34" charset="0"/>
              </a:rPr>
              <a:t>Torque Wrench EV</a:t>
            </a:r>
          </a:p>
        </p:txBody>
      </p:sp>
      <p:cxnSp>
        <p:nvCxnSpPr>
          <p:cNvPr id="10" name="Rak 9">
            <a:extLst>
              <a:ext uri="{FF2B5EF4-FFF2-40B4-BE49-F238E27FC236}">
                <a16:creationId xmlns:a16="http://schemas.microsoft.com/office/drawing/2014/main" id="{A6AA2685-F942-C34C-9478-47D454D75FBC}"/>
              </a:ext>
            </a:extLst>
          </p:cNvPr>
          <p:cNvCxnSpPr>
            <a:cxnSpLocks/>
          </p:cNvCxnSpPr>
          <p:nvPr/>
        </p:nvCxnSpPr>
        <p:spPr>
          <a:xfrm>
            <a:off x="6042926" y="4512588"/>
            <a:ext cx="0" cy="1957960"/>
          </a:xfrm>
          <a:prstGeom prst="line">
            <a:avLst/>
          </a:prstGeom>
          <a:noFill/>
          <a:ln w="12700" cap="flat">
            <a:solidFill>
              <a:schemeClr val="accent3"/>
            </a:solidFill>
            <a:prstDash val="solid"/>
            <a:round/>
            <a:headEnd type="oval"/>
          </a:ln>
          <a:effectLst/>
          <a:sp3d/>
        </p:spPr>
        <p:style>
          <a:lnRef idx="0">
            <a:scrgbClr r="0" g="0" b="0"/>
          </a:lnRef>
          <a:fillRef idx="0">
            <a:scrgbClr r="0" g="0" b="0"/>
          </a:fillRef>
          <a:effectRef idx="0">
            <a:scrgbClr r="0" g="0" b="0"/>
          </a:effectRef>
          <a:fontRef idx="none"/>
        </p:style>
      </p:cxnSp>
      <p:cxnSp>
        <p:nvCxnSpPr>
          <p:cNvPr id="11" name="Rak 10">
            <a:extLst>
              <a:ext uri="{FF2B5EF4-FFF2-40B4-BE49-F238E27FC236}">
                <a16:creationId xmlns:a16="http://schemas.microsoft.com/office/drawing/2014/main" id="{4F094AD9-2567-0148-AB65-4E3F85F59530}"/>
              </a:ext>
            </a:extLst>
          </p:cNvPr>
          <p:cNvCxnSpPr>
            <a:cxnSpLocks/>
          </p:cNvCxnSpPr>
          <p:nvPr/>
        </p:nvCxnSpPr>
        <p:spPr>
          <a:xfrm flipH="1">
            <a:off x="2575463" y="3963863"/>
            <a:ext cx="2159725"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sp>
        <p:nvSpPr>
          <p:cNvPr id="15" name="Note: The 6.5 mm marking is not indicated on the shaft.">
            <a:extLst>
              <a:ext uri="{FF2B5EF4-FFF2-40B4-BE49-F238E27FC236}">
                <a16:creationId xmlns:a16="http://schemas.microsoft.com/office/drawing/2014/main" id="{955B1ADF-9B3F-8644-A8F2-2658538824A1}"/>
              </a:ext>
            </a:extLst>
          </p:cNvPr>
          <p:cNvSpPr txBox="1"/>
          <p:nvPr/>
        </p:nvSpPr>
        <p:spPr>
          <a:xfrm>
            <a:off x="1042755" y="2628476"/>
            <a:ext cx="1440726"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0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000" dirty="0">
                <a:solidFill>
                  <a:schemeClr val="tx1">
                    <a:lumMod val="65000"/>
                    <a:lumOff val="35000"/>
                  </a:schemeClr>
                </a:solidFill>
                <a:latin typeface="Arial" panose="020B0604020202020204" pitchFamily="34" charset="0"/>
                <a:cs typeface="Arial" panose="020B0604020202020204" pitchFamily="34" charset="0"/>
              </a:rPr>
              <a:t>/Astra Tech</a:t>
            </a:r>
          </a:p>
          <a:p>
            <a:r>
              <a:rPr lang="en-US" sz="1000" dirty="0">
                <a:solidFill>
                  <a:schemeClr val="tx1">
                    <a:lumMod val="65000"/>
                    <a:lumOff val="35000"/>
                  </a:schemeClr>
                </a:solidFill>
                <a:latin typeface="Arial" panose="020B0604020202020204" pitchFamily="34" charset="0"/>
                <a:cs typeface="Arial" panose="020B0604020202020204" pitchFamily="34" charset="0"/>
              </a:rPr>
              <a:t>Implant Depth Gauge</a:t>
            </a:r>
          </a:p>
        </p:txBody>
      </p:sp>
      <p:cxnSp>
        <p:nvCxnSpPr>
          <p:cNvPr id="16" name="Rak 15">
            <a:extLst>
              <a:ext uri="{FF2B5EF4-FFF2-40B4-BE49-F238E27FC236}">
                <a16:creationId xmlns:a16="http://schemas.microsoft.com/office/drawing/2014/main" id="{4C468F21-CEE4-4D47-88AA-CB528B14327A}"/>
              </a:ext>
            </a:extLst>
          </p:cNvPr>
          <p:cNvCxnSpPr>
            <a:cxnSpLocks/>
          </p:cNvCxnSpPr>
          <p:nvPr/>
        </p:nvCxnSpPr>
        <p:spPr>
          <a:xfrm flipH="1">
            <a:off x="2575463" y="2718538"/>
            <a:ext cx="2159725" cy="0"/>
          </a:xfrm>
          <a:prstGeom prst="line">
            <a:avLst/>
          </a:prstGeom>
          <a:noFill/>
          <a:ln w="12700" cap="flat">
            <a:solidFill>
              <a:schemeClr val="accent3"/>
            </a:solidFill>
            <a:prstDash val="solid"/>
            <a:round/>
            <a:headEnd type="oval"/>
            <a:tailEnd type="none"/>
          </a:ln>
          <a:effectLst/>
          <a:sp3d/>
        </p:spPr>
        <p:style>
          <a:lnRef idx="0">
            <a:scrgbClr r="0" g="0" b="0"/>
          </a:lnRef>
          <a:fillRef idx="0">
            <a:scrgbClr r="0" g="0" b="0"/>
          </a:fillRef>
          <a:effectRef idx="0">
            <a:scrgbClr r="0" g="0" b="0"/>
          </a:effectRef>
          <a:fontRef idx="none"/>
        </p:style>
      </p:cxnSp>
      <p:sp>
        <p:nvSpPr>
          <p:cNvPr id="17" name="Note: The 6.5 mm marking is not indicated on the shaft.">
            <a:extLst>
              <a:ext uri="{FF2B5EF4-FFF2-40B4-BE49-F238E27FC236}">
                <a16:creationId xmlns:a16="http://schemas.microsoft.com/office/drawing/2014/main" id="{20F3D4E7-ADF6-644D-A1FB-BAF6CFF387FC}"/>
              </a:ext>
            </a:extLst>
          </p:cNvPr>
          <p:cNvSpPr txBox="1"/>
          <p:nvPr/>
        </p:nvSpPr>
        <p:spPr>
          <a:xfrm>
            <a:off x="9681290" y="4418226"/>
            <a:ext cx="1161143"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Hex Driver</a:t>
            </a:r>
          </a:p>
        </p:txBody>
      </p:sp>
      <p:cxnSp>
        <p:nvCxnSpPr>
          <p:cNvPr id="18" name="Rak 17">
            <a:extLst>
              <a:ext uri="{FF2B5EF4-FFF2-40B4-BE49-F238E27FC236}">
                <a16:creationId xmlns:a16="http://schemas.microsoft.com/office/drawing/2014/main" id="{8574B87A-0155-DF45-8CC5-340255C171F0}"/>
              </a:ext>
            </a:extLst>
          </p:cNvPr>
          <p:cNvCxnSpPr>
            <a:cxnSpLocks/>
          </p:cNvCxnSpPr>
          <p:nvPr/>
        </p:nvCxnSpPr>
        <p:spPr>
          <a:xfrm flipH="1">
            <a:off x="7796430" y="4508288"/>
            <a:ext cx="1763307" cy="0"/>
          </a:xfrm>
          <a:prstGeom prst="line">
            <a:avLst/>
          </a:prstGeom>
          <a:noFill/>
          <a:ln w="12700" cap="flat">
            <a:solidFill>
              <a:schemeClr val="accent3"/>
            </a:solidFill>
            <a:prstDash val="solid"/>
            <a:round/>
            <a:headEnd type="none"/>
            <a:tailEnd type="oval"/>
          </a:ln>
          <a:effectLst/>
          <a:sp3d/>
        </p:spPr>
        <p:style>
          <a:lnRef idx="0">
            <a:scrgbClr r="0" g="0" b="0"/>
          </a:lnRef>
          <a:fillRef idx="0">
            <a:scrgbClr r="0" g="0" b="0"/>
          </a:fillRef>
          <a:effectRef idx="0">
            <a:scrgbClr r="0" g="0" b="0"/>
          </a:effectRef>
          <a:fontRef idx="none"/>
        </p:style>
      </p:cxnSp>
      <p:sp>
        <p:nvSpPr>
          <p:cNvPr id="14" name="Title 1">
            <a:extLst>
              <a:ext uri="{FF2B5EF4-FFF2-40B4-BE49-F238E27FC236}">
                <a16:creationId xmlns:a16="http://schemas.microsoft.com/office/drawing/2014/main" id="{6EAB18F5-052F-4554-9B33-86DB483B2EBD}"/>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Instruments</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44260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mplant design…">
            <a:extLst>
              <a:ext uri="{FF2B5EF4-FFF2-40B4-BE49-F238E27FC236}">
                <a16:creationId xmlns:a16="http://schemas.microsoft.com/office/drawing/2014/main" id="{9B46B6DF-9B07-864A-BFF3-D319D6128102}"/>
              </a:ext>
            </a:extLst>
          </p:cNvPr>
          <p:cNvSpPr txBox="1"/>
          <p:nvPr/>
        </p:nvSpPr>
        <p:spPr>
          <a:xfrm>
            <a:off x="547198" y="2116278"/>
            <a:ext cx="5866127" cy="8617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r>
              <a:rPr lang="en-US" sz="1400" dirty="0">
                <a:solidFill>
                  <a:schemeClr val="tx1">
                    <a:lumMod val="65000"/>
                    <a:lumOff val="35000"/>
                  </a:schemeClr>
                </a:solidFill>
                <a:latin typeface="Arial" panose="020B0604020202020204" pitchFamily="34" charset="0"/>
                <a:cs typeface="Arial" panose="020B0604020202020204" pitchFamily="34" charset="0"/>
              </a:rPr>
              <a:t>A custom-made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SAFE Guide is fabricated from the patient’s digital planning data using additive manufacturing with medical grade resin (stereolithography technique). This guarantees the exact and precise transfer of the planning into the patient’s mouth.</a:t>
            </a:r>
          </a:p>
        </p:txBody>
      </p:sp>
      <p:sp>
        <p:nvSpPr>
          <p:cNvPr id="5" name="Title 1">
            <a:extLst>
              <a:ext uri="{FF2B5EF4-FFF2-40B4-BE49-F238E27FC236}">
                <a16:creationId xmlns:a16="http://schemas.microsoft.com/office/drawing/2014/main" id="{D974C85A-2C40-4CA4-8E88-EBF0C28D51C3}"/>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err="1">
                <a:solidFill>
                  <a:schemeClr val="tx1">
                    <a:lumMod val="65000"/>
                    <a:lumOff val="35000"/>
                  </a:schemeClr>
                </a:solidFill>
                <a:latin typeface="Arial" panose="020B0604020202020204" pitchFamily="34" charset="0"/>
                <a:cs typeface="Arial" panose="020B0604020202020204" pitchFamily="34" charset="0"/>
              </a:rPr>
              <a:t>Simplant</a:t>
            </a:r>
            <a:r>
              <a:rPr lang="en-US" sz="2800" dirty="0">
                <a:solidFill>
                  <a:schemeClr val="tx1">
                    <a:lumMod val="65000"/>
                    <a:lumOff val="35000"/>
                  </a:schemeClr>
                </a:solidFill>
                <a:latin typeface="Arial" panose="020B0604020202020204" pitchFamily="34" charset="0"/>
                <a:cs typeface="Arial" panose="020B0604020202020204" pitchFamily="34" charset="0"/>
              </a:rPr>
              <a:t> SAFE Guide</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pic>
        <p:nvPicPr>
          <p:cNvPr id="8" name="Bildobjekt 11" descr="En bild som visar inomhus, vit, mörk&#10;&#10;Automatiskt genererad beskrivning">
            <a:extLst>
              <a:ext uri="{FF2B5EF4-FFF2-40B4-BE49-F238E27FC236}">
                <a16:creationId xmlns:a16="http://schemas.microsoft.com/office/drawing/2014/main" id="{0B6DC97B-A45C-4D59-8B23-7690043695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73666" y="1164840"/>
            <a:ext cx="7127309" cy="5383394"/>
          </a:xfrm>
          <a:prstGeom prst="rect">
            <a:avLst/>
          </a:prstGeom>
        </p:spPr>
      </p:pic>
    </p:spTree>
    <p:extLst>
      <p:ext uri="{BB962C8B-B14F-4D97-AF65-F5344CB8AC3E}">
        <p14:creationId xmlns:p14="http://schemas.microsoft.com/office/powerpoint/2010/main" val="147654994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orque wrench…">
            <a:extLst>
              <a:ext uri="{FF2B5EF4-FFF2-40B4-BE49-F238E27FC236}">
                <a16:creationId xmlns:a16="http://schemas.microsoft.com/office/drawing/2014/main" id="{420D1A21-7AA0-234F-ABEE-8A6D1476A136}"/>
              </a:ext>
            </a:extLst>
          </p:cNvPr>
          <p:cNvSpPr txBox="1"/>
          <p:nvPr/>
        </p:nvSpPr>
        <p:spPr>
          <a:xfrm>
            <a:off x="884848" y="1600309"/>
            <a:ext cx="9775346" cy="501162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Types of support</a:t>
            </a:r>
          </a:p>
          <a:p>
            <a:endParaRPr lang="en-US" sz="1050" dirty="0">
              <a:solidFill>
                <a:schemeClr val="tx1">
                  <a:lumMod val="65000"/>
                  <a:lumOff val="35000"/>
                </a:schemeClr>
              </a:solidFill>
              <a:latin typeface="Arial" panose="020B0604020202020204" pitchFamily="34" charset="0"/>
              <a:cs typeface="Arial" panose="020B0604020202020204" pitchFamily="34" charset="0"/>
            </a:endParaRPr>
          </a:p>
          <a:p>
            <a:pPr algn="l" defTabSz="457200">
              <a:lnSpc>
                <a:spcPts val="1600"/>
              </a:lnSpc>
              <a:spcBef>
                <a:spcPts val="600"/>
              </a:spcBef>
              <a:defRPr sz="1400" b="1"/>
            </a:pPr>
            <a:r>
              <a:rPr lang="en-US" dirty="0">
                <a:solidFill>
                  <a:schemeClr val="tx1">
                    <a:lumMod val="65000"/>
                    <a:lumOff val="35000"/>
                  </a:schemeClr>
                </a:solidFill>
                <a:latin typeface="Arial" panose="020B0604020202020204" pitchFamily="34" charset="0"/>
                <a:cs typeface="Arial" panose="020B0604020202020204" pitchFamily="34" charset="0"/>
              </a:rPr>
              <a:t>Tooth-supported </a:t>
            </a:r>
            <a:r>
              <a:rPr lang="en-US" dirty="0" err="1">
                <a:solidFill>
                  <a:schemeClr val="tx1">
                    <a:lumMod val="65000"/>
                    <a:lumOff val="35000"/>
                  </a:schemeClr>
                </a:solidFill>
                <a:latin typeface="Arial" panose="020B0604020202020204" pitchFamily="34" charset="0"/>
                <a:cs typeface="Arial" panose="020B0604020202020204" pitchFamily="34" charset="0"/>
              </a:rPr>
              <a:t>Simplant</a:t>
            </a:r>
            <a:r>
              <a:rPr lang="en-US" dirty="0">
                <a:solidFill>
                  <a:schemeClr val="tx1">
                    <a:lumMod val="65000"/>
                    <a:lumOff val="35000"/>
                  </a:schemeClr>
                </a:solidFill>
                <a:latin typeface="Arial" panose="020B0604020202020204" pitchFamily="34" charset="0"/>
                <a:cs typeface="Arial" panose="020B0604020202020204" pitchFamily="34" charset="0"/>
              </a:rPr>
              <a:t> Guide</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For single tooth and partially edentulous cases when minimally invasive surgery is preferred</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Centrally printed by Dentsply Sirona in medical grade resin or delivered as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Guide File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with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Guide Sleeves for local manufacturing</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 dentition scan (intra oral or lab scan) is required and a desired tooth setup and/or antagonist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scan is recommended to provide the prosthetic information </a:t>
            </a:r>
          </a:p>
          <a:p>
            <a:pPr algn="l"/>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400" b="1" dirty="0">
                <a:solidFill>
                  <a:schemeClr val="tx1">
                    <a:lumMod val="65000"/>
                    <a:lumOff val="35000"/>
                  </a:schemeClr>
                </a:solidFill>
                <a:latin typeface="Arial" panose="020B0604020202020204" pitchFamily="34" charset="0"/>
                <a:cs typeface="Arial" panose="020B0604020202020204" pitchFamily="34" charset="0"/>
              </a:rPr>
              <a:t>Mucosa-supported </a:t>
            </a:r>
            <a:r>
              <a:rPr lang="en-US" sz="1400" b="1"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b="1" dirty="0">
                <a:solidFill>
                  <a:schemeClr val="tx1">
                    <a:lumMod val="65000"/>
                    <a:lumOff val="35000"/>
                  </a:schemeClr>
                </a:solidFill>
                <a:latin typeface="Arial" panose="020B0604020202020204" pitchFamily="34" charset="0"/>
                <a:cs typeface="Arial" panose="020B0604020202020204" pitchFamily="34" charset="0"/>
              </a:rPr>
              <a:t> Guide</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For fully edentulous cases when minimally invasive surgery is preferred</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Centrally printed by Dentsply Sirona in medical grade resin or delivered as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Guide File with </a:t>
            </a:r>
            <a:r>
              <a:rPr lang="en-US" sz="1400"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dirty="0">
                <a:solidFill>
                  <a:schemeClr val="tx1">
                    <a:lumMod val="65000"/>
                    <a:lumOff val="35000"/>
                  </a:schemeClr>
                </a:solidFill>
                <a:latin typeface="Arial" panose="020B0604020202020204" pitchFamily="34" charset="0"/>
                <a:cs typeface="Arial" panose="020B0604020202020204" pitchFamily="34" charset="0"/>
              </a:rPr>
              <a:t> Guide Sleeves for local manufacturing</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(CB) CT Scan prosthesis required</a:t>
            </a:r>
          </a:p>
          <a:p>
            <a:pPr algn="l"/>
            <a:endParaRPr lang="en-US" sz="1400" dirty="0">
              <a:solidFill>
                <a:schemeClr val="tx1">
                  <a:lumMod val="65000"/>
                  <a:lumOff val="35000"/>
                </a:schemeClr>
              </a:solidFill>
              <a:latin typeface="Arial" panose="020B0604020202020204" pitchFamily="34" charset="0"/>
              <a:cs typeface="Arial" panose="020B0604020202020204" pitchFamily="34" charset="0"/>
            </a:endParaRPr>
          </a:p>
          <a:p>
            <a:pPr algn="l"/>
            <a:r>
              <a:rPr lang="en-US" sz="1400" b="1" dirty="0">
                <a:solidFill>
                  <a:schemeClr val="tx1">
                    <a:lumMod val="65000"/>
                    <a:lumOff val="35000"/>
                  </a:schemeClr>
                </a:solidFill>
                <a:latin typeface="Arial" panose="020B0604020202020204" pitchFamily="34" charset="0"/>
                <a:cs typeface="Arial" panose="020B0604020202020204" pitchFamily="34" charset="0"/>
              </a:rPr>
              <a:t>Bone-supported </a:t>
            </a:r>
            <a:r>
              <a:rPr lang="en-US" sz="1400" b="1" dirty="0" err="1">
                <a:solidFill>
                  <a:schemeClr val="tx1">
                    <a:lumMod val="65000"/>
                    <a:lumOff val="35000"/>
                  </a:schemeClr>
                </a:solidFill>
                <a:latin typeface="Arial" panose="020B0604020202020204" pitchFamily="34" charset="0"/>
                <a:cs typeface="Arial" panose="020B0604020202020204" pitchFamily="34" charset="0"/>
              </a:rPr>
              <a:t>Simplant</a:t>
            </a:r>
            <a:r>
              <a:rPr lang="en-US" sz="1400" b="1" dirty="0">
                <a:solidFill>
                  <a:schemeClr val="tx1">
                    <a:lumMod val="65000"/>
                    <a:lumOff val="35000"/>
                  </a:schemeClr>
                </a:solidFill>
                <a:latin typeface="Arial" panose="020B0604020202020204" pitchFamily="34" charset="0"/>
                <a:cs typeface="Arial" panose="020B0604020202020204" pitchFamily="34" charset="0"/>
              </a:rPr>
              <a:t> Guide</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For larger partially or fully edentulous cases</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Positioned on the jawbone after raising a mucoperiosteal flap</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Centrally printed by Dentsply Sirona in medical grade resin</a:t>
            </a:r>
          </a:p>
          <a:p>
            <a:pPr marL="144000" indent="-144000" algn="l">
              <a:spcBef>
                <a:spcPts val="400"/>
              </a:spcBef>
              <a:buFont typeface="Wingdings" pitchFamily="2" charset="2"/>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To provide the prosthetic information, a (CB) CT Scan prosthesis is recommended</a:t>
            </a:r>
          </a:p>
        </p:txBody>
      </p:sp>
      <p:sp>
        <p:nvSpPr>
          <p:cNvPr id="7" name="Title 1">
            <a:extLst>
              <a:ext uri="{FF2B5EF4-FFF2-40B4-BE49-F238E27FC236}">
                <a16:creationId xmlns:a16="http://schemas.microsoft.com/office/drawing/2014/main" id="{AF1954F6-922C-4E6E-9125-531AF66AB9FA}"/>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err="1">
                <a:solidFill>
                  <a:schemeClr val="tx1">
                    <a:lumMod val="65000"/>
                    <a:lumOff val="35000"/>
                  </a:schemeClr>
                </a:solidFill>
                <a:latin typeface="Arial" panose="020B0604020202020204" pitchFamily="34" charset="0"/>
                <a:cs typeface="Arial" panose="020B0604020202020204" pitchFamily="34" charset="0"/>
              </a:rPr>
              <a:t>Simplant</a:t>
            </a:r>
            <a:r>
              <a:rPr lang="en-US" sz="2800" dirty="0">
                <a:solidFill>
                  <a:schemeClr val="tx1">
                    <a:lumMod val="65000"/>
                    <a:lumOff val="35000"/>
                  </a:schemeClr>
                </a:solidFill>
                <a:latin typeface="Arial" panose="020B0604020202020204" pitchFamily="34" charset="0"/>
                <a:cs typeface="Arial" panose="020B0604020202020204" pitchFamily="34" charset="0"/>
              </a:rPr>
              <a:t> SAFE Guide</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8576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orque wrench…">
            <a:extLst>
              <a:ext uri="{FF2B5EF4-FFF2-40B4-BE49-F238E27FC236}">
                <a16:creationId xmlns:a16="http://schemas.microsoft.com/office/drawing/2014/main" id="{A14C7338-23BE-5F44-87A9-AA763917172C}"/>
              </a:ext>
            </a:extLst>
          </p:cNvPr>
          <p:cNvSpPr txBox="1"/>
          <p:nvPr/>
        </p:nvSpPr>
        <p:spPr>
          <a:xfrm>
            <a:off x="1122299" y="1701666"/>
            <a:ext cx="9014865" cy="92845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0" tIns="0" rIns="0" bIns="0">
            <a:spAutoFit/>
          </a:bodyPr>
          <a:lstStyle/>
          <a:p>
            <a:pPr algn="l" defTabSz="457200">
              <a:lnSpc>
                <a:spcPts val="1600"/>
              </a:lnSpc>
              <a:spcBef>
                <a:spcPts val="600"/>
              </a:spcBef>
              <a:defRPr sz="1400" b="1"/>
            </a:pPr>
            <a:r>
              <a:rPr lang="en-US" dirty="0">
                <a:solidFill>
                  <a:schemeClr val="tx1">
                    <a:lumMod val="65000"/>
                    <a:lumOff val="35000"/>
                  </a:schemeClr>
                </a:solidFill>
                <a:latin typeface="Arial" panose="020B0604020202020204" pitchFamily="34" charset="0"/>
                <a:cs typeface="Arial" panose="020B0604020202020204" pitchFamily="34" charset="0"/>
              </a:rPr>
              <a:t>Dynamic guide sleeve position</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The positions of the guide sleeves in the surgical guide are adjusted to the planned implant length. One drill length can accommodate different osteotomy depths. The guide sleeve position will be added by the planning software according to the planned implant length. Manual adjustments are not possible.</a:t>
            </a:r>
          </a:p>
        </p:txBody>
      </p:sp>
      <p:pic>
        <p:nvPicPr>
          <p:cNvPr id="14" name="Grafik 13">
            <a:extLst>
              <a:ext uri="{FF2B5EF4-FFF2-40B4-BE49-F238E27FC236}">
                <a16:creationId xmlns:a16="http://schemas.microsoft.com/office/drawing/2014/main" id="{CA03BDE9-81C3-D04D-B8B0-7824F86E6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7565" y="3034826"/>
            <a:ext cx="8798400" cy="3384000"/>
          </a:xfrm>
          <a:prstGeom prst="rect">
            <a:avLst/>
          </a:prstGeom>
        </p:spPr>
      </p:pic>
      <p:sp>
        <p:nvSpPr>
          <p:cNvPr id="7" name="Title 1">
            <a:extLst>
              <a:ext uri="{FF2B5EF4-FFF2-40B4-BE49-F238E27FC236}">
                <a16:creationId xmlns:a16="http://schemas.microsoft.com/office/drawing/2014/main" id="{1A721C8B-C1F6-4B76-9F2A-323D69D8B302}"/>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err="1">
                <a:solidFill>
                  <a:schemeClr val="tx1">
                    <a:lumMod val="65000"/>
                    <a:lumOff val="35000"/>
                  </a:schemeClr>
                </a:solidFill>
                <a:latin typeface="Arial" panose="020B0604020202020204" pitchFamily="34" charset="0"/>
                <a:cs typeface="Arial" panose="020B0604020202020204" pitchFamily="34" charset="0"/>
              </a:rPr>
              <a:t>Simplant</a:t>
            </a:r>
            <a:r>
              <a:rPr lang="en-US" sz="2800" dirty="0">
                <a:solidFill>
                  <a:schemeClr val="tx1">
                    <a:lumMod val="65000"/>
                    <a:lumOff val="35000"/>
                  </a:schemeClr>
                </a:solidFill>
                <a:latin typeface="Arial" panose="020B0604020202020204" pitchFamily="34" charset="0"/>
                <a:cs typeface="Arial" panose="020B0604020202020204" pitchFamily="34" charset="0"/>
              </a:rPr>
              <a:t> SAFE Guide</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00141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72C98580-949C-9E41-8A5A-273F0448A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354" y="2436494"/>
            <a:ext cx="2995886" cy="2953927"/>
          </a:xfrm>
          <a:prstGeom prst="rect">
            <a:avLst/>
          </a:prstGeom>
        </p:spPr>
      </p:pic>
      <p:sp>
        <p:nvSpPr>
          <p:cNvPr id="6" name="Two-stage surgical protocol…">
            <a:extLst>
              <a:ext uri="{FF2B5EF4-FFF2-40B4-BE49-F238E27FC236}">
                <a16:creationId xmlns:a16="http://schemas.microsoft.com/office/drawing/2014/main" id="{4829A96A-6A3A-4E48-BF29-E6592CF24C24}"/>
              </a:ext>
            </a:extLst>
          </p:cNvPr>
          <p:cNvSpPr txBox="1"/>
          <p:nvPr/>
        </p:nvSpPr>
        <p:spPr>
          <a:xfrm>
            <a:off x="708938" y="1601407"/>
            <a:ext cx="8104561" cy="5693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Tooth-supported procedure</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A tooth-supported surgical guide can be used either with a flapless technique or by raising a flap. </a:t>
            </a:r>
          </a:p>
        </p:txBody>
      </p:sp>
      <p:sp>
        <p:nvSpPr>
          <p:cNvPr id="8" name="Placement of the cover screw…">
            <a:extLst>
              <a:ext uri="{FF2B5EF4-FFF2-40B4-BE49-F238E27FC236}">
                <a16:creationId xmlns:a16="http://schemas.microsoft.com/office/drawing/2014/main" id="{644052E6-768A-D247-8EA0-EB780E9403E3}"/>
              </a:ext>
            </a:extLst>
          </p:cNvPr>
          <p:cNvSpPr txBox="1"/>
          <p:nvPr/>
        </p:nvSpPr>
        <p:spPr>
          <a:xfrm>
            <a:off x="909354" y="5526202"/>
            <a:ext cx="2908826" cy="1025922"/>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a:solidFill>
                  <a:schemeClr val="tx1">
                    <a:lumMod val="65000"/>
                    <a:lumOff val="35000"/>
                  </a:schemeClr>
                </a:solidFill>
                <a:latin typeface="Arial" panose="020B0604020202020204" pitchFamily="34" charset="0"/>
                <a:cs typeface="Arial" panose="020B0604020202020204" pitchFamily="34" charset="0"/>
              </a:rPr>
              <a:t>Tooth-supported Simplant SAFE Guide</a:t>
            </a:r>
          </a:p>
          <a:p>
            <a:pPr marL="108000" indent="-108000" algn="l">
              <a:spcBef>
                <a:spcPts val="400"/>
              </a:spcBef>
              <a:buFont typeface="Wingdings" pitchFamily="2" charset="2"/>
              <a:buChar char="§"/>
            </a:pPr>
            <a:r>
              <a:rPr lang="en-US" sz="1000">
                <a:solidFill>
                  <a:schemeClr val="tx1">
                    <a:lumMod val="65000"/>
                    <a:lumOff val="35000"/>
                  </a:schemeClr>
                </a:solidFill>
                <a:latin typeface="Arial" panose="020B0604020202020204" pitchFamily="34" charset="0"/>
                <a:cs typeface="Arial" panose="020B0604020202020204" pitchFamily="34" charset="0"/>
              </a:rPr>
              <a:t>Check the coverage of the guide base and correct it if necessary.</a:t>
            </a:r>
          </a:p>
          <a:p>
            <a:pPr marL="108000" indent="-108000" algn="l">
              <a:spcBef>
                <a:spcPts val="400"/>
              </a:spcBef>
              <a:buFont typeface="Wingdings" pitchFamily="2" charset="2"/>
              <a:buChar char="§"/>
            </a:pPr>
            <a:r>
              <a:rPr lang="en-US" sz="1000">
                <a:solidFill>
                  <a:schemeClr val="tx1">
                    <a:lumMod val="65000"/>
                    <a:lumOff val="35000"/>
                  </a:schemeClr>
                </a:solidFill>
                <a:latin typeface="Arial" panose="020B0604020202020204" pitchFamily="34" charset="0"/>
                <a:cs typeface="Arial" panose="020B0604020202020204" pitchFamily="34" charset="0"/>
              </a:rPr>
              <a:t>Depending on the design of the guide, the criteria for bone- or mucosa-supported guides apply to the edentulous regions.</a:t>
            </a:r>
          </a:p>
        </p:txBody>
      </p:sp>
      <p:sp>
        <p:nvSpPr>
          <p:cNvPr id="9" name="Suturing…">
            <a:extLst>
              <a:ext uri="{FF2B5EF4-FFF2-40B4-BE49-F238E27FC236}">
                <a16:creationId xmlns:a16="http://schemas.microsoft.com/office/drawing/2014/main" id="{FC485E6F-CD98-A349-A409-A4648D557467}"/>
              </a:ext>
            </a:extLst>
          </p:cNvPr>
          <p:cNvSpPr txBox="1"/>
          <p:nvPr/>
        </p:nvSpPr>
        <p:spPr>
          <a:xfrm>
            <a:off x="4107862" y="5723799"/>
            <a:ext cx="2985679" cy="82073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marL="108000" indent="-108000" algn="l">
              <a:spcBef>
                <a:spcPts val="400"/>
              </a:spcBef>
              <a:buFont typeface="Wingdings" pitchFamily="2" charset="2"/>
              <a:buChar char="§"/>
            </a:pPr>
            <a:r>
              <a:rPr lang="en-US" sz="1000">
                <a:solidFill>
                  <a:schemeClr val="tx1">
                    <a:lumMod val="65000"/>
                    <a:lumOff val="35000"/>
                  </a:schemeClr>
                </a:solidFill>
                <a:latin typeface="Arial" panose="020B0604020202020204" pitchFamily="34" charset="0"/>
                <a:cs typeface="Arial" panose="020B0604020202020204" pitchFamily="34" charset="0"/>
              </a:rPr>
              <a:t>Place the guide into the patient’s mouth and check for a precise and stable fit.</a:t>
            </a:r>
          </a:p>
          <a:p>
            <a:pPr marL="108000" indent="-108000" algn="l">
              <a:spcBef>
                <a:spcPts val="400"/>
              </a:spcBef>
              <a:buFont typeface="Wingdings" pitchFamily="2" charset="2"/>
              <a:buChar char="§"/>
            </a:pPr>
            <a:r>
              <a:rPr lang="en-US" sz="1000">
                <a:solidFill>
                  <a:schemeClr val="tx1">
                    <a:lumMod val="65000"/>
                    <a:lumOff val="35000"/>
                  </a:schemeClr>
                </a:solidFill>
                <a:latin typeface="Arial" panose="020B0604020202020204" pitchFamily="34" charset="0"/>
                <a:cs typeface="Arial" panose="020B0604020202020204" pitchFamily="34" charset="0"/>
              </a:rPr>
              <a:t>When there are few remaining teeth or instability of the guide, it is fixed according to the procedure for bone- or mucosa-supported surgical guides.</a:t>
            </a:r>
          </a:p>
        </p:txBody>
      </p:sp>
      <p:sp>
        <p:nvSpPr>
          <p:cNvPr id="10" name="Title 1">
            <a:extLst>
              <a:ext uri="{FF2B5EF4-FFF2-40B4-BE49-F238E27FC236}">
                <a16:creationId xmlns:a16="http://schemas.microsoft.com/office/drawing/2014/main" id="{D15D1CFC-BFA5-49E4-8073-A5381AE0EB31}"/>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err="1">
                <a:solidFill>
                  <a:schemeClr val="tx1">
                    <a:lumMod val="65000"/>
                    <a:lumOff val="35000"/>
                  </a:schemeClr>
                </a:solidFill>
                <a:latin typeface="Arial" panose="020B0604020202020204" pitchFamily="34" charset="0"/>
                <a:cs typeface="Arial" panose="020B0604020202020204" pitchFamily="34" charset="0"/>
              </a:rPr>
              <a:t>Simplant</a:t>
            </a:r>
            <a:r>
              <a:rPr lang="en-US" sz="2800" dirty="0">
                <a:solidFill>
                  <a:schemeClr val="tx1">
                    <a:lumMod val="65000"/>
                    <a:lumOff val="35000"/>
                  </a:schemeClr>
                </a:solidFill>
                <a:latin typeface="Arial" panose="020B0604020202020204" pitchFamily="34" charset="0"/>
                <a:cs typeface="Arial" panose="020B0604020202020204" pitchFamily="34" charset="0"/>
              </a:rPr>
              <a:t> SAFE Guide</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93005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dobjekt 15">
            <a:extLst>
              <a:ext uri="{FF2B5EF4-FFF2-40B4-BE49-F238E27FC236}">
                <a16:creationId xmlns:a16="http://schemas.microsoft.com/office/drawing/2014/main" id="{FB6B766C-5AC5-9545-ACDF-0332A2943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194" y="2660967"/>
            <a:ext cx="9401840" cy="2951532"/>
          </a:xfrm>
          <a:prstGeom prst="rect">
            <a:avLst/>
          </a:prstGeom>
        </p:spPr>
      </p:pic>
      <p:sp>
        <p:nvSpPr>
          <p:cNvPr id="6" name="Two-stage surgical protocol…">
            <a:extLst>
              <a:ext uri="{FF2B5EF4-FFF2-40B4-BE49-F238E27FC236}">
                <a16:creationId xmlns:a16="http://schemas.microsoft.com/office/drawing/2014/main" id="{4E6BF5CF-4C40-BC45-8DE6-7D4CE3183E12}"/>
              </a:ext>
            </a:extLst>
          </p:cNvPr>
          <p:cNvSpPr txBox="1"/>
          <p:nvPr/>
        </p:nvSpPr>
        <p:spPr>
          <a:xfrm>
            <a:off x="784094" y="1728244"/>
            <a:ext cx="8182264" cy="7848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Bone-supported procedure</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A bone-supported surgical guide is used for edentulous and partially edentulous patients with more than three missing teeth.</a:t>
            </a:r>
          </a:p>
        </p:txBody>
      </p:sp>
      <p:sp>
        <p:nvSpPr>
          <p:cNvPr id="8" name="Placement of the cover screw…">
            <a:extLst>
              <a:ext uri="{FF2B5EF4-FFF2-40B4-BE49-F238E27FC236}">
                <a16:creationId xmlns:a16="http://schemas.microsoft.com/office/drawing/2014/main" id="{F5B3E143-7BF9-DE4A-A197-4CD3BFBFB004}"/>
              </a:ext>
            </a:extLst>
          </p:cNvPr>
          <p:cNvSpPr txBox="1"/>
          <p:nvPr/>
        </p:nvSpPr>
        <p:spPr>
          <a:xfrm>
            <a:off x="784094" y="5736168"/>
            <a:ext cx="2908826" cy="7181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Bone-supported </a:t>
            </a:r>
            <a:r>
              <a:rPr lang="en-US" sz="1000" b="1" dirty="0" err="1">
                <a:solidFill>
                  <a:schemeClr val="tx1">
                    <a:lumMod val="65000"/>
                    <a:lumOff val="35000"/>
                  </a:schemeClr>
                </a:solidFill>
                <a:latin typeface="Arial" panose="020B0604020202020204" pitchFamily="34" charset="0"/>
                <a:cs typeface="Arial" panose="020B0604020202020204" pitchFamily="34" charset="0"/>
              </a:rPr>
              <a:t>Simplant</a:t>
            </a:r>
            <a:r>
              <a:rPr lang="en-US" sz="1000" b="1" dirty="0">
                <a:solidFill>
                  <a:schemeClr val="tx1">
                    <a:lumMod val="65000"/>
                    <a:lumOff val="35000"/>
                  </a:schemeClr>
                </a:solidFill>
                <a:latin typeface="Arial" panose="020B0604020202020204" pitchFamily="34" charset="0"/>
                <a:cs typeface="Arial" panose="020B0604020202020204" pitchFamily="34" charset="0"/>
              </a:rPr>
              <a:t> SAFE Guide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Check the fit and the extension of the guide base.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To guarantee a definite and stable fit, the base should only be as large as necessary.</a:t>
            </a:r>
          </a:p>
        </p:txBody>
      </p:sp>
      <p:sp>
        <p:nvSpPr>
          <p:cNvPr id="9" name="Suturing…">
            <a:extLst>
              <a:ext uri="{FF2B5EF4-FFF2-40B4-BE49-F238E27FC236}">
                <a16:creationId xmlns:a16="http://schemas.microsoft.com/office/drawing/2014/main" id="{F71A543A-2F5B-D243-8DF9-0AC40A621648}"/>
              </a:ext>
            </a:extLst>
          </p:cNvPr>
          <p:cNvSpPr txBox="1"/>
          <p:nvPr/>
        </p:nvSpPr>
        <p:spPr>
          <a:xfrm>
            <a:off x="3982602" y="5933765"/>
            <a:ext cx="2985679" cy="30777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marL="108000" indent="-108000" algn="l">
              <a:spcBef>
                <a:spcPts val="400"/>
              </a:spcBef>
              <a:buFont typeface="Wingdings" pitchFamily="2" charset="2"/>
              <a:buChar char="§"/>
            </a:pPr>
            <a:r>
              <a:rPr lang="en-US" sz="1000">
                <a:solidFill>
                  <a:schemeClr val="tx1">
                    <a:lumMod val="65000"/>
                    <a:lumOff val="35000"/>
                  </a:schemeClr>
                </a:solidFill>
                <a:latin typeface="Arial" panose="020B0604020202020204" pitchFamily="34" charset="0"/>
                <a:cs typeface="Arial" panose="020B0604020202020204" pitchFamily="34" charset="0"/>
              </a:rPr>
              <a:t>Place the guide into the patient’s mouth and check for a precise and stable fit.</a:t>
            </a:r>
          </a:p>
        </p:txBody>
      </p:sp>
      <p:sp>
        <p:nvSpPr>
          <p:cNvPr id="14" name="Suturing…">
            <a:extLst>
              <a:ext uri="{FF2B5EF4-FFF2-40B4-BE49-F238E27FC236}">
                <a16:creationId xmlns:a16="http://schemas.microsoft.com/office/drawing/2014/main" id="{5F2A2781-2080-FD4D-B731-E33342FD3EBF}"/>
              </a:ext>
            </a:extLst>
          </p:cNvPr>
          <p:cNvSpPr txBox="1"/>
          <p:nvPr/>
        </p:nvSpPr>
        <p:spPr>
          <a:xfrm>
            <a:off x="7196857" y="5933765"/>
            <a:ext cx="3121473"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Make sure the guide maintains its position in the jaw.</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If necessary use guide fixation screws to fix the guide into the jaw.</a:t>
            </a:r>
          </a:p>
        </p:txBody>
      </p:sp>
      <p:sp>
        <p:nvSpPr>
          <p:cNvPr id="10" name="Title 1">
            <a:extLst>
              <a:ext uri="{FF2B5EF4-FFF2-40B4-BE49-F238E27FC236}">
                <a16:creationId xmlns:a16="http://schemas.microsoft.com/office/drawing/2014/main" id="{AFB9BB54-394F-439A-AA05-5D0BEDD70F68}"/>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err="1">
                <a:solidFill>
                  <a:schemeClr val="tx1">
                    <a:lumMod val="65000"/>
                    <a:lumOff val="35000"/>
                  </a:schemeClr>
                </a:solidFill>
                <a:latin typeface="Arial" panose="020B0604020202020204" pitchFamily="34" charset="0"/>
                <a:cs typeface="Arial" panose="020B0604020202020204" pitchFamily="34" charset="0"/>
              </a:rPr>
              <a:t>Simplant</a:t>
            </a:r>
            <a:r>
              <a:rPr lang="en-US" sz="2800" dirty="0">
                <a:solidFill>
                  <a:schemeClr val="tx1">
                    <a:lumMod val="65000"/>
                    <a:lumOff val="35000"/>
                  </a:schemeClr>
                </a:solidFill>
                <a:latin typeface="Arial" panose="020B0604020202020204" pitchFamily="34" charset="0"/>
                <a:cs typeface="Arial" panose="020B0604020202020204" pitchFamily="34" charset="0"/>
              </a:rPr>
              <a:t> SAFE Guide</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5349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D9ED317-C14D-43D4-8C1A-F266AC3ED70D}"/>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5D37B1E-C366-494F-A587-962AD9AABC83}" type="slidenum">
              <a:rPr kumimoji="0" lang="en-GB" sz="800" b="0" i="0" u="none" strike="noStrike" kern="1200" cap="none" spc="0" normalizeH="0" baseline="0" noProof="0" smtClean="0">
                <a:ln>
                  <a:noFill/>
                </a:ln>
                <a:solidFill>
                  <a:srgbClr val="53585B"/>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GB" sz="800" b="0" i="0" u="none" strike="noStrike" kern="1200" cap="none" spc="0" normalizeH="0" baseline="0" noProof="0">
              <a:ln>
                <a:noFill/>
              </a:ln>
              <a:solidFill>
                <a:srgbClr val="53585B"/>
              </a:solidFill>
              <a:effectLst/>
              <a:uLnTx/>
              <a:uFillTx/>
              <a:latin typeface="Arial"/>
              <a:ea typeface="+mn-ea"/>
              <a:cs typeface="+mn-cs"/>
            </a:endParaRPr>
          </a:p>
        </p:txBody>
      </p:sp>
      <p:sp>
        <p:nvSpPr>
          <p:cNvPr id="8" name="Rectangle 7">
            <a:extLst>
              <a:ext uri="{FF2B5EF4-FFF2-40B4-BE49-F238E27FC236}">
                <a16:creationId xmlns:a16="http://schemas.microsoft.com/office/drawing/2014/main" id="{B8EB61C7-BE4B-443D-AA21-E3D491AEE065}"/>
              </a:ext>
            </a:extLst>
          </p:cNvPr>
          <p:cNvSpPr/>
          <p:nvPr/>
        </p:nvSpPr>
        <p:spPr>
          <a:xfrm>
            <a:off x="564563" y="2816034"/>
            <a:ext cx="1535823" cy="12669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Lasting bone care</a:t>
            </a:r>
          </a:p>
        </p:txBody>
      </p:sp>
      <p:grpSp>
        <p:nvGrpSpPr>
          <p:cNvPr id="9" name="Group 8">
            <a:extLst>
              <a:ext uri="{FF2B5EF4-FFF2-40B4-BE49-F238E27FC236}">
                <a16:creationId xmlns:a16="http://schemas.microsoft.com/office/drawing/2014/main" id="{856D57F7-64C0-4904-9B00-E375F46A57F5}"/>
              </a:ext>
            </a:extLst>
          </p:cNvPr>
          <p:cNvGrpSpPr/>
          <p:nvPr/>
        </p:nvGrpSpPr>
        <p:grpSpPr>
          <a:xfrm>
            <a:off x="2349873" y="2801842"/>
            <a:ext cx="1535824" cy="1266915"/>
            <a:chOff x="2880508" y="4384042"/>
            <a:chExt cx="1535824" cy="1266915"/>
          </a:xfrm>
        </p:grpSpPr>
        <p:pic>
          <p:nvPicPr>
            <p:cNvPr id="10" name="Bildobjekt 6">
              <a:extLst>
                <a:ext uri="{FF2B5EF4-FFF2-40B4-BE49-F238E27FC236}">
                  <a16:creationId xmlns:a16="http://schemas.microsoft.com/office/drawing/2014/main" id="{ABE3946C-8BFF-4229-89F5-63B3EA28F295}"/>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D2284400-167A-467D-AA29-E9D39A80A80A}"/>
                </a:ext>
              </a:extLst>
            </p:cNvPr>
            <p:cNvSpPr txBox="1"/>
            <p:nvPr/>
          </p:nvSpPr>
          <p:spPr>
            <a:xfrm>
              <a:off x="2880508" y="4746800"/>
              <a:ext cx="1535824" cy="553998"/>
            </a:xfrm>
            <a:prstGeom prst="rect">
              <a:avLst/>
            </a:prstGeom>
            <a:noFill/>
          </p:spPr>
          <p:txBody>
            <a:bodyPr wrap="square" lIns="0" tIns="0" rIns="0" bIns="0" rtlCol="0">
              <a:spAutoFit/>
            </a:bodyPr>
            <a:lstStyle/>
            <a:p>
              <a:pPr lvl="0" algn="ctr">
                <a:defRPr/>
              </a:pPr>
              <a:r>
                <a:rPr lang="en-US">
                  <a:solidFill>
                    <a:prstClr val="white"/>
                  </a:solidFill>
                </a:rPr>
                <a:t>Efficient handling</a:t>
              </a:r>
            </a:p>
          </p:txBody>
        </p:sp>
      </p:grpSp>
      <p:grpSp>
        <p:nvGrpSpPr>
          <p:cNvPr id="12" name="Group 11">
            <a:extLst>
              <a:ext uri="{FF2B5EF4-FFF2-40B4-BE49-F238E27FC236}">
                <a16:creationId xmlns:a16="http://schemas.microsoft.com/office/drawing/2014/main" id="{568F2446-9114-4006-9EAE-E71B7339350B}"/>
              </a:ext>
            </a:extLst>
          </p:cNvPr>
          <p:cNvGrpSpPr/>
          <p:nvPr/>
        </p:nvGrpSpPr>
        <p:grpSpPr>
          <a:xfrm>
            <a:off x="5885841" y="2795543"/>
            <a:ext cx="1535824" cy="1266915"/>
            <a:chOff x="2880508" y="4384042"/>
            <a:chExt cx="1535824" cy="1266915"/>
          </a:xfrm>
        </p:grpSpPr>
        <p:pic>
          <p:nvPicPr>
            <p:cNvPr id="13" name="Bildobjekt 6">
              <a:extLst>
                <a:ext uri="{FF2B5EF4-FFF2-40B4-BE49-F238E27FC236}">
                  <a16:creationId xmlns:a16="http://schemas.microsoft.com/office/drawing/2014/main" id="{9AA4B7CA-5176-4119-AEAC-5527CAA7300F}"/>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14" name="TextBox 13">
              <a:extLst>
                <a:ext uri="{FF2B5EF4-FFF2-40B4-BE49-F238E27FC236}">
                  <a16:creationId xmlns:a16="http://schemas.microsoft.com/office/drawing/2014/main" id="{3299B06B-1214-454C-BAE1-A72F4CAD4372}"/>
                </a:ext>
              </a:extLst>
            </p:cNvPr>
            <p:cNvSpPr txBox="1"/>
            <p:nvPr/>
          </p:nvSpPr>
          <p:spPr>
            <a:xfrm>
              <a:off x="2880508" y="4599320"/>
              <a:ext cx="1535824" cy="830997"/>
            </a:xfrm>
            <a:prstGeom prst="rect">
              <a:avLst/>
            </a:prstGeom>
            <a:noFill/>
          </p:spPr>
          <p:txBody>
            <a:bodyPr wrap="square" lIns="0" tIns="0" rIns="0" bIns="0" rtlCol="0">
              <a:spAutoFit/>
            </a:bodyPr>
            <a:lstStyle/>
            <a:p>
              <a:pPr lvl="0" algn="ctr">
                <a:defRPr/>
              </a:pPr>
              <a:r>
                <a:rPr lang="en-US">
                  <a:solidFill>
                    <a:prstClr val="white"/>
                  </a:solidFill>
                </a:rPr>
                <a:t>Seamless workflow integration</a:t>
              </a:r>
            </a:p>
          </p:txBody>
        </p:sp>
      </p:grpSp>
      <p:grpSp>
        <p:nvGrpSpPr>
          <p:cNvPr id="15" name="Group 14">
            <a:extLst>
              <a:ext uri="{FF2B5EF4-FFF2-40B4-BE49-F238E27FC236}">
                <a16:creationId xmlns:a16="http://schemas.microsoft.com/office/drawing/2014/main" id="{78470BCE-F6FB-4E5D-9AD7-35FA59F5FFBA}"/>
              </a:ext>
            </a:extLst>
          </p:cNvPr>
          <p:cNvGrpSpPr/>
          <p:nvPr/>
        </p:nvGrpSpPr>
        <p:grpSpPr>
          <a:xfrm>
            <a:off x="4120229" y="2795543"/>
            <a:ext cx="1535824" cy="1266915"/>
            <a:chOff x="2880508" y="4384042"/>
            <a:chExt cx="1535824" cy="1266915"/>
          </a:xfrm>
        </p:grpSpPr>
        <p:pic>
          <p:nvPicPr>
            <p:cNvPr id="16" name="Bildobjekt 6">
              <a:extLst>
                <a:ext uri="{FF2B5EF4-FFF2-40B4-BE49-F238E27FC236}">
                  <a16:creationId xmlns:a16="http://schemas.microsoft.com/office/drawing/2014/main" id="{AFC6FC6F-37D8-4169-8162-72992A5C814B}"/>
                </a:ext>
              </a:extLst>
            </p:cNvPr>
            <p:cNvPicPr>
              <a:picLocks noChangeAspect="1"/>
            </p:cNvPicPr>
            <p:nvPr/>
          </p:nvPicPr>
          <p:blipFill rotWithShape="1">
            <a:blip r:embed="rId3">
              <a:alphaModFix amt="80000"/>
              <a:extLst>
                <a:ext uri="{28A0092B-C50C-407E-A947-70E740481C1C}">
                  <a14:useLocalDpi xmlns:a14="http://schemas.microsoft.com/office/drawing/2010/main" val="0"/>
                </a:ext>
              </a:extLst>
            </a:blip>
            <a:srcRect/>
            <a:stretch/>
          </p:blipFill>
          <p:spPr>
            <a:xfrm>
              <a:off x="2880508" y="4384042"/>
              <a:ext cx="1535824" cy="1266915"/>
            </a:xfrm>
            <a:prstGeom prst="rect">
              <a:avLst/>
            </a:prstGeom>
            <a:effectLst>
              <a:outerShdw blurRad="63500" sx="102000" sy="102000" algn="ctr" rotWithShape="0">
                <a:prstClr val="black">
                  <a:alpha val="40000"/>
                </a:prstClr>
              </a:outerShdw>
            </a:effectLst>
          </p:spPr>
        </p:pic>
        <p:sp>
          <p:nvSpPr>
            <p:cNvPr id="17" name="TextBox 16">
              <a:extLst>
                <a:ext uri="{FF2B5EF4-FFF2-40B4-BE49-F238E27FC236}">
                  <a16:creationId xmlns:a16="http://schemas.microsoft.com/office/drawing/2014/main" id="{2FF7EEE5-C951-4A58-BE0A-813F5182607A}"/>
                </a:ext>
              </a:extLst>
            </p:cNvPr>
            <p:cNvSpPr txBox="1"/>
            <p:nvPr/>
          </p:nvSpPr>
          <p:spPr>
            <a:xfrm>
              <a:off x="2880508" y="4746800"/>
              <a:ext cx="1535824" cy="553998"/>
            </a:xfrm>
            <a:prstGeom prst="rect">
              <a:avLst/>
            </a:prstGeom>
            <a:noFill/>
          </p:spPr>
          <p:txBody>
            <a:bodyPr wrap="square" lIns="0" tIns="0" rIns="0" bIns="0" rtlCol="0">
              <a:spAutoFit/>
            </a:bodyPr>
            <a:lstStyle/>
            <a:p>
              <a:pPr lvl="0" algn="ctr">
                <a:defRPr/>
              </a:pPr>
              <a:r>
                <a:rPr lang="en-US">
                  <a:solidFill>
                    <a:prstClr val="white"/>
                  </a:solidFill>
                </a:rPr>
                <a:t>Enviable esthetics</a:t>
              </a:r>
            </a:p>
          </p:txBody>
        </p:sp>
      </p:grpSp>
      <p:sp>
        <p:nvSpPr>
          <p:cNvPr id="25" name="Title 1">
            <a:extLst>
              <a:ext uri="{FF2B5EF4-FFF2-40B4-BE49-F238E27FC236}">
                <a16:creationId xmlns:a16="http://schemas.microsoft.com/office/drawing/2014/main" id="{185034CA-11BF-4311-A42D-C8F86367C7E8}"/>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a:solidFill>
                  <a:schemeClr val="tx1">
                    <a:lumMod val="65000"/>
                    <a:lumOff val="35000"/>
                  </a:schemeClr>
                </a:solidFill>
                <a:latin typeface="Arial" panose="020B0604020202020204" pitchFamily="34" charset="0"/>
                <a:cs typeface="Arial" panose="020B0604020202020204" pitchFamily="34" charset="0"/>
              </a:rPr>
              <a:t>DS PrimeTaper</a:t>
            </a:r>
            <a:br>
              <a:rPr lang="sv-SE">
                <a:solidFill>
                  <a:schemeClr val="tx1">
                    <a:lumMod val="65000"/>
                    <a:lumOff val="35000"/>
                  </a:schemeClr>
                </a:solidFill>
                <a:latin typeface="Arial" panose="020B0604020202020204" pitchFamily="34" charset="0"/>
                <a:cs typeface="Arial" panose="020B0604020202020204" pitchFamily="34" charset="0"/>
              </a:rPr>
            </a:br>
            <a:r>
              <a:rPr lang="sv-SE" sz="2800">
                <a:solidFill>
                  <a:schemeClr val="tx1">
                    <a:lumMod val="65000"/>
                    <a:lumOff val="35000"/>
                  </a:schemeClr>
                </a:solidFill>
                <a:latin typeface="Arial" panose="020B0604020202020204" pitchFamily="34" charset="0"/>
                <a:cs typeface="Arial" panose="020B0604020202020204" pitchFamily="34" charset="0"/>
              </a:rPr>
              <a:t>Lasting bone care</a:t>
            </a:r>
            <a:endParaRPr lang="sv-SE" sz="280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9CBE685D-B203-470C-BD6A-BED108D6D3FD}"/>
              </a:ext>
            </a:extLst>
          </p:cNvPr>
          <p:cNvGrpSpPr/>
          <p:nvPr/>
        </p:nvGrpSpPr>
        <p:grpSpPr>
          <a:xfrm>
            <a:off x="7983020" y="143838"/>
            <a:ext cx="4448710" cy="7068620"/>
            <a:chOff x="7983020" y="143838"/>
            <a:chExt cx="4448710" cy="7068620"/>
          </a:xfrm>
        </p:grpSpPr>
        <p:pic>
          <p:nvPicPr>
            <p:cNvPr id="27" name="Picture 26" descr="A picture containing dark, light&#10;&#10;Description automatically generated">
              <a:extLst>
                <a:ext uri="{FF2B5EF4-FFF2-40B4-BE49-F238E27FC236}">
                  <a16:creationId xmlns:a16="http://schemas.microsoft.com/office/drawing/2014/main" id="{D2DF1337-2DA7-4370-978F-E127E9BBE400}"/>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7983020" y="143838"/>
              <a:ext cx="4448710" cy="7068620"/>
            </a:xfrm>
            <a:prstGeom prst="rect">
              <a:avLst/>
            </a:prstGeom>
          </p:spPr>
        </p:pic>
        <p:grpSp>
          <p:nvGrpSpPr>
            <p:cNvPr id="28" name="Group 27">
              <a:extLst>
                <a:ext uri="{FF2B5EF4-FFF2-40B4-BE49-F238E27FC236}">
                  <a16:creationId xmlns:a16="http://schemas.microsoft.com/office/drawing/2014/main" id="{D956895E-B556-44E0-B88B-F321D84770D9}"/>
                </a:ext>
              </a:extLst>
            </p:cNvPr>
            <p:cNvGrpSpPr>
              <a:grpSpLocks noChangeAspect="1"/>
            </p:cNvGrpSpPr>
            <p:nvPr/>
          </p:nvGrpSpPr>
          <p:grpSpPr>
            <a:xfrm>
              <a:off x="10826001" y="3116670"/>
              <a:ext cx="1061630" cy="3088383"/>
              <a:chOff x="10346906" y="2510019"/>
              <a:chExt cx="1015628" cy="2954559"/>
            </a:xfrm>
          </p:grpSpPr>
          <p:pic>
            <p:nvPicPr>
              <p:cNvPr id="29" name="Picture 28" descr="A picture containing plate, gear&#10;&#10;Description automatically generated">
                <a:extLst>
                  <a:ext uri="{FF2B5EF4-FFF2-40B4-BE49-F238E27FC236}">
                    <a16:creationId xmlns:a16="http://schemas.microsoft.com/office/drawing/2014/main" id="{EDD0F4E2-3124-4AFD-85D1-397F339F37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75089">
                <a:off x="10346906" y="2510019"/>
                <a:ext cx="1015628" cy="1023744"/>
              </a:xfrm>
              <a:prstGeom prst="rect">
                <a:avLst/>
              </a:prstGeom>
            </p:spPr>
          </p:pic>
          <p:pic>
            <p:nvPicPr>
              <p:cNvPr id="30" name="Picture 29">
                <a:extLst>
                  <a:ext uri="{FF2B5EF4-FFF2-40B4-BE49-F238E27FC236}">
                    <a16:creationId xmlns:a16="http://schemas.microsoft.com/office/drawing/2014/main" id="{5923D3FD-7112-46E1-A7A5-8C1932D273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66" y="3609535"/>
                <a:ext cx="889636" cy="889636"/>
              </a:xfrm>
              <a:prstGeom prst="rect">
                <a:avLst/>
              </a:prstGeom>
              <a:effectLst>
                <a:outerShdw blurRad="63500" sx="102000" sy="102000" algn="ctr" rotWithShape="0">
                  <a:prstClr val="black">
                    <a:alpha val="40000"/>
                  </a:prstClr>
                </a:outerShdw>
              </a:effectLst>
            </p:spPr>
          </p:pic>
          <p:pic>
            <p:nvPicPr>
              <p:cNvPr id="31" name="Picture 30" descr="A picture containing dark, close&#10;&#10;Description automatically generated">
                <a:extLst>
                  <a:ext uri="{FF2B5EF4-FFF2-40B4-BE49-F238E27FC236}">
                    <a16:creationId xmlns:a16="http://schemas.microsoft.com/office/drawing/2014/main" id="{78D9B0F6-91F0-4D51-ABDA-C58C022916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19066" y="4574942"/>
                <a:ext cx="889636" cy="889636"/>
              </a:xfrm>
              <a:prstGeom prst="rect">
                <a:avLst/>
              </a:prstGeom>
              <a:effectLst>
                <a:outerShdw blurRad="63500" sx="102000" sy="102000" algn="ctr" rotWithShape="0">
                  <a:prstClr val="black">
                    <a:alpha val="40000"/>
                  </a:prstClr>
                </a:outerShdw>
              </a:effectLst>
            </p:spPr>
          </p:pic>
        </p:grpSp>
      </p:grpSp>
    </p:spTree>
    <p:extLst>
      <p:ext uri="{BB962C8B-B14F-4D97-AF65-F5344CB8AC3E}">
        <p14:creationId xmlns:p14="http://schemas.microsoft.com/office/powerpoint/2010/main" val="15428091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1AA582C8-D2B0-8B41-8E4F-0CDB250684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7721" y="2467105"/>
            <a:ext cx="9401840" cy="2951531"/>
          </a:xfrm>
          <a:prstGeom prst="rect">
            <a:avLst/>
          </a:prstGeom>
        </p:spPr>
      </p:pic>
      <p:sp>
        <p:nvSpPr>
          <p:cNvPr id="6" name="Two-stage surgical protocol…">
            <a:extLst>
              <a:ext uri="{FF2B5EF4-FFF2-40B4-BE49-F238E27FC236}">
                <a16:creationId xmlns:a16="http://schemas.microsoft.com/office/drawing/2014/main" id="{C19EA285-8AFA-AF43-94A7-037D17D2C103}"/>
              </a:ext>
            </a:extLst>
          </p:cNvPr>
          <p:cNvSpPr txBox="1"/>
          <p:nvPr/>
        </p:nvSpPr>
        <p:spPr>
          <a:xfrm>
            <a:off x="796621" y="1534382"/>
            <a:ext cx="8182264" cy="78483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ct val="90000"/>
              </a:lnSpc>
              <a:spcBef>
                <a:spcPts val="1000"/>
              </a:spcBef>
              <a:defRPr sz="2000"/>
            </a:pPr>
            <a:r>
              <a:rPr lang="en-US" dirty="0">
                <a:solidFill>
                  <a:schemeClr val="tx1">
                    <a:lumMod val="65000"/>
                    <a:lumOff val="35000"/>
                  </a:schemeClr>
                </a:solidFill>
                <a:latin typeface="Arial" panose="020B0604020202020204" pitchFamily="34" charset="0"/>
                <a:cs typeface="Arial" panose="020B0604020202020204" pitchFamily="34" charset="0"/>
              </a:rPr>
              <a:t>Mucosa-supported procedure</a:t>
            </a:r>
          </a:p>
          <a:p>
            <a:pPr algn="l">
              <a:spcBef>
                <a:spcPts val="600"/>
              </a:spcBef>
            </a:pPr>
            <a:r>
              <a:rPr lang="en-US" sz="1400" dirty="0">
                <a:solidFill>
                  <a:schemeClr val="tx1">
                    <a:lumMod val="65000"/>
                    <a:lumOff val="35000"/>
                  </a:schemeClr>
                </a:solidFill>
                <a:latin typeface="Arial" panose="020B0604020202020204" pitchFamily="34" charset="0"/>
                <a:cs typeface="Arial" panose="020B0604020202020204" pitchFamily="34" charset="0"/>
              </a:rPr>
              <a:t>Mucosa-supported surgical guides guarantee a minimally invasive procedure and are generally utilized for edentulous patients.</a:t>
            </a:r>
          </a:p>
        </p:txBody>
      </p:sp>
      <p:sp>
        <p:nvSpPr>
          <p:cNvPr id="8" name="Placement of the cover screw…">
            <a:extLst>
              <a:ext uri="{FF2B5EF4-FFF2-40B4-BE49-F238E27FC236}">
                <a16:creationId xmlns:a16="http://schemas.microsoft.com/office/drawing/2014/main" id="{05EB3C3F-3A96-3A46-8D24-EBE4B42599CA}"/>
              </a:ext>
            </a:extLst>
          </p:cNvPr>
          <p:cNvSpPr txBox="1"/>
          <p:nvPr/>
        </p:nvSpPr>
        <p:spPr>
          <a:xfrm>
            <a:off x="796621" y="5542306"/>
            <a:ext cx="3035300"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Mucosa-supported </a:t>
            </a:r>
            <a:r>
              <a:rPr lang="en-US" sz="1000" b="1" dirty="0" err="1">
                <a:solidFill>
                  <a:schemeClr val="tx1">
                    <a:lumMod val="65000"/>
                    <a:lumOff val="35000"/>
                  </a:schemeClr>
                </a:solidFill>
                <a:latin typeface="Arial" panose="020B0604020202020204" pitchFamily="34" charset="0"/>
                <a:cs typeface="Arial" panose="020B0604020202020204" pitchFamily="34" charset="0"/>
              </a:rPr>
              <a:t>Simplant</a:t>
            </a:r>
            <a:r>
              <a:rPr lang="en-US" sz="1000" b="1" dirty="0">
                <a:solidFill>
                  <a:schemeClr val="tx1">
                    <a:lumMod val="65000"/>
                    <a:lumOff val="35000"/>
                  </a:schemeClr>
                </a:solidFill>
                <a:latin typeface="Arial" panose="020B0604020202020204" pitchFamily="34" charset="0"/>
                <a:cs typeface="Arial" panose="020B0604020202020204" pitchFamily="34" charset="0"/>
              </a:rPr>
              <a:t> SAFE Guide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Check the fitting of the guide on the master cast. This must be large enough to guarantee a stable fit.</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Place the guide in the patient’s mouth and check </a:t>
            </a:r>
            <a:br>
              <a:rPr lang="en-US" sz="10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for a precise and stable fit.</a:t>
            </a:r>
          </a:p>
        </p:txBody>
      </p:sp>
      <p:sp>
        <p:nvSpPr>
          <p:cNvPr id="9" name="Suturing…">
            <a:extLst>
              <a:ext uri="{FF2B5EF4-FFF2-40B4-BE49-F238E27FC236}">
                <a16:creationId xmlns:a16="http://schemas.microsoft.com/office/drawing/2014/main" id="{AABFA3E0-781F-164E-B020-813938A99F64}"/>
              </a:ext>
            </a:extLst>
          </p:cNvPr>
          <p:cNvSpPr txBox="1"/>
          <p:nvPr/>
        </p:nvSpPr>
        <p:spPr>
          <a:xfrm>
            <a:off x="3995129" y="5739903"/>
            <a:ext cx="2985679" cy="61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spAutoFit/>
          </a:bodyPr>
          <a:lstStyle/>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A bite index made from plastic or registration silicone, fabricated beforehand in the articulator, guarantees that the surgical guide records the same position as the scanning template.</a:t>
            </a:r>
          </a:p>
        </p:txBody>
      </p:sp>
      <p:sp>
        <p:nvSpPr>
          <p:cNvPr id="14" name="Suturing…">
            <a:extLst>
              <a:ext uri="{FF2B5EF4-FFF2-40B4-BE49-F238E27FC236}">
                <a16:creationId xmlns:a16="http://schemas.microsoft.com/office/drawing/2014/main" id="{DD2D0055-A6DA-E74D-9D3D-5E66C732736E}"/>
              </a:ext>
            </a:extLst>
          </p:cNvPr>
          <p:cNvSpPr txBox="1"/>
          <p:nvPr/>
        </p:nvSpPr>
        <p:spPr>
          <a:xfrm>
            <a:off x="7209384" y="5739903"/>
            <a:ext cx="3121473" cy="8720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Fix the surgical guide </a:t>
            </a:r>
            <a:r>
              <a:rPr lang="en-US" sz="1000" dirty="0" err="1">
                <a:solidFill>
                  <a:schemeClr val="tx1">
                    <a:lumMod val="65000"/>
                    <a:lumOff val="35000"/>
                  </a:schemeClr>
                </a:solidFill>
                <a:latin typeface="Arial" panose="020B0604020202020204" pitchFamily="34" charset="0"/>
                <a:cs typeface="Arial" panose="020B0604020202020204" pitchFamily="34" charset="0"/>
              </a:rPr>
              <a:t>vestibularly</a:t>
            </a:r>
            <a:r>
              <a:rPr lang="en-US" sz="1000" dirty="0">
                <a:solidFill>
                  <a:schemeClr val="tx1">
                    <a:lumMod val="65000"/>
                    <a:lumOff val="35000"/>
                  </a:schemeClr>
                </a:solidFill>
                <a:latin typeface="Arial" panose="020B0604020202020204" pitchFamily="34" charset="0"/>
                <a:cs typeface="Arial" panose="020B0604020202020204" pitchFamily="34" charset="0"/>
              </a:rPr>
              <a:t> in the designated positions.</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Carefully close the patient’s mouth and allow biting into the index.</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If required, use fixation screws </a:t>
            </a:r>
            <a:r>
              <a:rPr lang="en-US" sz="1000" dirty="0" err="1">
                <a:solidFill>
                  <a:schemeClr val="tx1">
                    <a:lumMod val="65000"/>
                    <a:lumOff val="35000"/>
                  </a:schemeClr>
                </a:solidFill>
                <a:latin typeface="Arial" panose="020B0604020202020204" pitchFamily="34" charset="0"/>
                <a:cs typeface="Arial" panose="020B0604020202020204" pitchFamily="34" charset="0"/>
              </a:rPr>
              <a:t>palatally</a:t>
            </a:r>
            <a:r>
              <a:rPr lang="en-US" sz="1000" dirty="0">
                <a:solidFill>
                  <a:schemeClr val="tx1">
                    <a:lumMod val="65000"/>
                    <a:lumOff val="35000"/>
                  </a:schemeClr>
                </a:solidFill>
                <a:latin typeface="Arial" panose="020B0604020202020204" pitchFamily="34" charset="0"/>
                <a:cs typeface="Arial" panose="020B0604020202020204" pitchFamily="34" charset="0"/>
              </a:rPr>
              <a:t> or lingually.</a:t>
            </a:r>
          </a:p>
        </p:txBody>
      </p:sp>
      <p:sp>
        <p:nvSpPr>
          <p:cNvPr id="10" name="Title 1">
            <a:extLst>
              <a:ext uri="{FF2B5EF4-FFF2-40B4-BE49-F238E27FC236}">
                <a16:creationId xmlns:a16="http://schemas.microsoft.com/office/drawing/2014/main" id="{7A239F11-5842-48AB-BB00-E09E593CFE23}"/>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err="1">
                <a:solidFill>
                  <a:schemeClr val="tx1">
                    <a:lumMod val="65000"/>
                    <a:lumOff val="35000"/>
                  </a:schemeClr>
                </a:solidFill>
                <a:latin typeface="Arial" panose="020B0604020202020204" pitchFamily="34" charset="0"/>
                <a:cs typeface="Arial" panose="020B0604020202020204" pitchFamily="34" charset="0"/>
              </a:rPr>
              <a:t>Simplant</a:t>
            </a:r>
            <a:r>
              <a:rPr lang="en-US" sz="2800" dirty="0">
                <a:solidFill>
                  <a:schemeClr val="tx1">
                    <a:lumMod val="65000"/>
                    <a:lumOff val="35000"/>
                  </a:schemeClr>
                </a:solidFill>
                <a:latin typeface="Arial" panose="020B0604020202020204" pitchFamily="34" charset="0"/>
                <a:cs typeface="Arial" panose="020B0604020202020204" pitchFamily="34" charset="0"/>
              </a:rPr>
              <a:t> SAFE Guide</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47929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C9641869-D9DD-D340-A1D7-C640F7932512}"/>
              </a:ext>
            </a:extLst>
          </p:cNvPr>
          <p:cNvPicPr>
            <a:picLocks noChangeAspect="1"/>
          </p:cNvPicPr>
          <p:nvPr/>
        </p:nvPicPr>
        <p:blipFill rotWithShape="1">
          <a:blip r:embed="rId3">
            <a:extLst>
              <a:ext uri="{28A0092B-C50C-407E-A947-70E740481C1C}">
                <a14:useLocalDpi xmlns:a14="http://schemas.microsoft.com/office/drawing/2010/main" val="0"/>
              </a:ext>
            </a:extLst>
          </a:blip>
          <a:srcRect t="9763"/>
          <a:stretch/>
        </p:blipFill>
        <p:spPr>
          <a:xfrm>
            <a:off x="551687" y="2092054"/>
            <a:ext cx="9392866" cy="2663371"/>
          </a:xfrm>
          <a:prstGeom prst="rect">
            <a:avLst/>
          </a:prstGeom>
        </p:spPr>
      </p:pic>
      <p:sp>
        <p:nvSpPr>
          <p:cNvPr id="7" name="Placement of the cover screw…">
            <a:extLst>
              <a:ext uri="{FF2B5EF4-FFF2-40B4-BE49-F238E27FC236}">
                <a16:creationId xmlns:a16="http://schemas.microsoft.com/office/drawing/2014/main" id="{0F464454-FD5B-C34B-BE6B-F183D4B5BC01}"/>
              </a:ext>
            </a:extLst>
          </p:cNvPr>
          <p:cNvSpPr txBox="1"/>
          <p:nvPr/>
        </p:nvSpPr>
        <p:spPr>
          <a:xfrm>
            <a:off x="546100" y="4891206"/>
            <a:ext cx="2972955" cy="174406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Mucosal punching</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mucosal punch is only required for flapless surgery.</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Insert the Punch EV-GS 4.2 into the guide. </a:t>
            </a:r>
            <a:br>
              <a:rPr lang="en-US" sz="10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Start rotating and cut through the tissue until it lightly comes in contact with the bone.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correct position has been reached when </a:t>
            </a:r>
            <a:br>
              <a:rPr lang="en-US" sz="10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depth marking of 8-11-15mm is flush with the top margin of the SAFE Guide.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maximum speed for the punch is 800 rpm.</a:t>
            </a:r>
          </a:p>
        </p:txBody>
      </p:sp>
      <p:sp>
        <p:nvSpPr>
          <p:cNvPr id="14" name="Placement of the cover screw…">
            <a:extLst>
              <a:ext uri="{FF2B5EF4-FFF2-40B4-BE49-F238E27FC236}">
                <a16:creationId xmlns:a16="http://schemas.microsoft.com/office/drawing/2014/main" id="{9401ED6C-244C-5540-BE38-96EC9847E78A}"/>
              </a:ext>
            </a:extLst>
          </p:cNvPr>
          <p:cNvSpPr txBox="1"/>
          <p:nvPr/>
        </p:nvSpPr>
        <p:spPr>
          <a:xfrm>
            <a:off x="3753427" y="4891206"/>
            <a:ext cx="2972955" cy="117981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a:solidFill>
                  <a:schemeClr val="tx1">
                    <a:lumMod val="65000"/>
                    <a:lumOff val="35000"/>
                  </a:schemeClr>
                </a:solidFill>
                <a:latin typeface="Arial" panose="020B0604020202020204" pitchFamily="34" charset="0"/>
                <a:cs typeface="Arial" panose="020B0604020202020204" pitchFamily="34" charset="0"/>
              </a:rPr>
              <a:t>Initial drilling</a:t>
            </a:r>
          </a:p>
          <a:p>
            <a:pPr marL="108000" indent="-108000" algn="l">
              <a:spcBef>
                <a:spcPts val="400"/>
              </a:spcBef>
              <a:buFont typeface="Wingdings" pitchFamily="2" charset="2"/>
              <a:buChar char="§"/>
            </a:pPr>
            <a:r>
              <a:rPr lang="en-US" sz="1000">
                <a:solidFill>
                  <a:schemeClr val="tx1">
                    <a:lumMod val="65000"/>
                    <a:lumOff val="35000"/>
                  </a:schemeClr>
                </a:solidFill>
                <a:latin typeface="Arial" panose="020B0604020202020204" pitchFamily="34" charset="0"/>
                <a:cs typeface="Arial" panose="020B0604020202020204" pitchFamily="34" charset="0"/>
              </a:rPr>
              <a:t>Use the Initial Drill EV-GS 4.2 to remove and to prepare the starting point for the first full-length drill.</a:t>
            </a:r>
          </a:p>
          <a:p>
            <a:pPr marL="108000" indent="-108000" algn="l">
              <a:spcBef>
                <a:spcPts val="400"/>
              </a:spcBef>
              <a:buFont typeface="Wingdings" pitchFamily="2" charset="2"/>
              <a:buChar char="§"/>
            </a:pPr>
            <a:r>
              <a:rPr lang="en-US" sz="1000">
                <a:solidFill>
                  <a:schemeClr val="tx1">
                    <a:lumMod val="65000"/>
                    <a:lumOff val="35000"/>
                  </a:schemeClr>
                </a:solidFill>
                <a:latin typeface="Arial" panose="020B0604020202020204" pitchFamily="34" charset="0"/>
                <a:cs typeface="Arial" panose="020B0604020202020204" pitchFamily="34" charset="0"/>
              </a:rPr>
              <a:t>The correct position has been reached when the depth marking of 8-11-15 is flush with the top margin of the SAFE Guide.</a:t>
            </a:r>
          </a:p>
        </p:txBody>
      </p:sp>
      <p:sp>
        <p:nvSpPr>
          <p:cNvPr id="15" name="Placement of the cover screw…">
            <a:extLst>
              <a:ext uri="{FF2B5EF4-FFF2-40B4-BE49-F238E27FC236}">
                <a16:creationId xmlns:a16="http://schemas.microsoft.com/office/drawing/2014/main" id="{0FCD93C2-B841-704C-8AC4-70E8A619252F}"/>
              </a:ext>
            </a:extLst>
          </p:cNvPr>
          <p:cNvSpPr txBox="1"/>
          <p:nvPr/>
        </p:nvSpPr>
        <p:spPr>
          <a:xfrm>
            <a:off x="6967681" y="4891206"/>
            <a:ext cx="4933238"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1-Drill EV-GS</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Use the 1-Drill EV-GS of the planned implant length.</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Lock the drill sleeve in the first groove above the drill tip.</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Lower the drill sleeve into the guide sleeve of the surgical guide to the stop. </a:t>
            </a:r>
            <a:br>
              <a:rPr lang="en-US" sz="10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Do not activate the rotation until this point.</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Drill without excessive pressure until reaching the depth stop (no intermittent drilling).</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still forward rotating drill is withdrawn until reaching the locking position for the drill sleeve. The drill sleeve shall remain in the guide during this procedure.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Stop rotating and carefully remove the drill with the attached drill sleeve out of the surgical guide.</a:t>
            </a:r>
          </a:p>
        </p:txBody>
      </p:sp>
      <p:sp>
        <p:nvSpPr>
          <p:cNvPr id="16" name="Note: The 6.5 mm marking is not indicated on the shaft.">
            <a:extLst>
              <a:ext uri="{FF2B5EF4-FFF2-40B4-BE49-F238E27FC236}">
                <a16:creationId xmlns:a16="http://schemas.microsoft.com/office/drawing/2014/main" id="{CA9BC3E3-BAD3-F141-9EEE-21CB782DDEC0}"/>
              </a:ext>
            </a:extLst>
          </p:cNvPr>
          <p:cNvSpPr txBox="1"/>
          <p:nvPr/>
        </p:nvSpPr>
        <p:spPr>
          <a:xfrm>
            <a:off x="2434772" y="4270145"/>
            <a:ext cx="723207"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8-11-15mm</a:t>
            </a:r>
          </a:p>
        </p:txBody>
      </p:sp>
      <p:cxnSp>
        <p:nvCxnSpPr>
          <p:cNvPr id="3" name="Rak 2">
            <a:extLst>
              <a:ext uri="{FF2B5EF4-FFF2-40B4-BE49-F238E27FC236}">
                <a16:creationId xmlns:a16="http://schemas.microsoft.com/office/drawing/2014/main" id="{7FA8BF5F-9F81-2E45-BB10-17EC0D7277A7}"/>
              </a:ext>
            </a:extLst>
          </p:cNvPr>
          <p:cNvCxnSpPr/>
          <p:nvPr/>
        </p:nvCxnSpPr>
        <p:spPr>
          <a:xfrm>
            <a:off x="1841500" y="4076470"/>
            <a:ext cx="551997" cy="254000"/>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10" name="Implant design…">
            <a:extLst>
              <a:ext uri="{FF2B5EF4-FFF2-40B4-BE49-F238E27FC236}">
                <a16:creationId xmlns:a16="http://schemas.microsoft.com/office/drawing/2014/main" id="{92CA8FB0-3619-4D40-A57A-E6D51851E592}"/>
              </a:ext>
            </a:extLst>
          </p:cNvPr>
          <p:cNvSpPr txBox="1"/>
          <p:nvPr/>
        </p:nvSpPr>
        <p:spPr>
          <a:xfrm>
            <a:off x="558626" y="1472097"/>
            <a:ext cx="11290474" cy="4308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r>
              <a:rPr lang="en-US" sz="1400" dirty="0">
                <a:solidFill>
                  <a:schemeClr val="tx1">
                    <a:lumMod val="65000"/>
                    <a:lumOff val="35000"/>
                  </a:schemeClr>
                </a:solidFill>
                <a:latin typeface="Arial" panose="020B0604020202020204" pitchFamily="34" charset="0"/>
                <a:cs typeface="Arial" panose="020B0604020202020204" pitchFamily="34" charset="0"/>
              </a:rPr>
              <a:t>In the following, the implant site for </a:t>
            </a:r>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 EV Ø4.2 x 11mm is prepared for guided surgery by using the same steps as for conventional preparation. The transgingival procedure with a guide is described. </a:t>
            </a:r>
          </a:p>
        </p:txBody>
      </p:sp>
      <p:sp>
        <p:nvSpPr>
          <p:cNvPr id="11" name="Title 1">
            <a:extLst>
              <a:ext uri="{FF2B5EF4-FFF2-40B4-BE49-F238E27FC236}">
                <a16:creationId xmlns:a16="http://schemas.microsoft.com/office/drawing/2014/main" id="{B1D91C36-2C33-46F3-9AC7-3154A93DC4CC}"/>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Implant site preparation</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28368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descr="En bild som visar inomhus&#10;&#10;Automatiskt genererad beskrivning">
            <a:extLst>
              <a:ext uri="{FF2B5EF4-FFF2-40B4-BE49-F238E27FC236}">
                <a16:creationId xmlns:a16="http://schemas.microsoft.com/office/drawing/2014/main" id="{CFE8CCBE-42EB-1347-A776-F685044D9C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672" y="2049119"/>
            <a:ext cx="6212308" cy="2966400"/>
          </a:xfrm>
          <a:prstGeom prst="rect">
            <a:avLst/>
          </a:prstGeom>
        </p:spPr>
      </p:pic>
      <p:sp>
        <p:nvSpPr>
          <p:cNvPr id="7" name="Placement of the cover screw…">
            <a:extLst>
              <a:ext uri="{FF2B5EF4-FFF2-40B4-BE49-F238E27FC236}">
                <a16:creationId xmlns:a16="http://schemas.microsoft.com/office/drawing/2014/main" id="{9CC9FF05-322F-1141-AA95-81C32AD825BD}"/>
              </a:ext>
            </a:extLst>
          </p:cNvPr>
          <p:cNvSpPr txBox="1"/>
          <p:nvPr/>
        </p:nvSpPr>
        <p:spPr>
          <a:xfrm>
            <a:off x="821673" y="5155701"/>
            <a:ext cx="3076864" cy="66684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Expansion drilling Drill 3 and 4</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After the pilot drilling, the implant site is successively prepared to the planned implant diameter and length using </a:t>
            </a:r>
            <a:r>
              <a:rPr lang="en-US" sz="10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000" dirty="0">
                <a:solidFill>
                  <a:schemeClr val="tx1">
                    <a:lumMod val="65000"/>
                    <a:lumOff val="35000"/>
                  </a:schemeClr>
                </a:solidFill>
                <a:latin typeface="Arial" panose="020B0604020202020204" pitchFamily="34" charset="0"/>
                <a:cs typeface="Arial" panose="020B0604020202020204" pitchFamily="34" charset="0"/>
              </a:rPr>
              <a:t> Drills 3 and 4 GS.</a:t>
            </a:r>
          </a:p>
        </p:txBody>
      </p:sp>
      <p:sp>
        <p:nvSpPr>
          <p:cNvPr id="6" name="Title 1">
            <a:extLst>
              <a:ext uri="{FF2B5EF4-FFF2-40B4-BE49-F238E27FC236}">
                <a16:creationId xmlns:a16="http://schemas.microsoft.com/office/drawing/2014/main" id="{B9126F6E-8233-4A04-9F16-8E7E30F9F04D}"/>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Implant site preparation</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22330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B08D4AB-8B5C-4748-9F95-9DE1FD9495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5260" y="2718842"/>
            <a:ext cx="10221121" cy="2547090"/>
          </a:xfrm>
          <a:prstGeom prst="rect">
            <a:avLst/>
          </a:prstGeom>
        </p:spPr>
      </p:pic>
      <p:sp>
        <p:nvSpPr>
          <p:cNvPr id="6" name="Drilling protocol for very dense bone">
            <a:extLst>
              <a:ext uri="{FF2B5EF4-FFF2-40B4-BE49-F238E27FC236}">
                <a16:creationId xmlns:a16="http://schemas.microsoft.com/office/drawing/2014/main" id="{CF23C668-2203-3A47-BC5C-FDFE369F6926}"/>
              </a:ext>
            </a:extLst>
          </p:cNvPr>
          <p:cNvSpPr txBox="1"/>
          <p:nvPr/>
        </p:nvSpPr>
        <p:spPr>
          <a:xfrm>
            <a:off x="672460" y="1801874"/>
            <a:ext cx="9075882" cy="69249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lvl1pPr algn="l" defTabSz="457200">
              <a:lnSpc>
                <a:spcPts val="1600"/>
              </a:lnSpc>
              <a:spcBef>
                <a:spcPts val="600"/>
              </a:spcBef>
              <a:defRPr sz="1400" b="1"/>
            </a:lvl1pPr>
          </a:lstStyle>
          <a:p>
            <a:r>
              <a:rPr lang="en-US" dirty="0">
                <a:solidFill>
                  <a:schemeClr val="tx1">
                    <a:lumMod val="65000"/>
                    <a:lumOff val="35000"/>
                  </a:schemeClr>
                </a:solidFill>
                <a:latin typeface="Arial" panose="020B0604020202020204" pitchFamily="34" charset="0"/>
                <a:cs typeface="Arial" panose="020B0604020202020204" pitchFamily="34" charset="0"/>
              </a:rPr>
              <a:t>Drilling protocol</a:t>
            </a:r>
          </a:p>
          <a:p>
            <a:r>
              <a:rPr lang="en-US" b="0" dirty="0">
                <a:solidFill>
                  <a:schemeClr val="tx1">
                    <a:lumMod val="65000"/>
                    <a:lumOff val="35000"/>
                  </a:schemeClr>
                </a:solidFill>
                <a:latin typeface="Arial" panose="020B0604020202020204" pitchFamily="34" charset="0"/>
                <a:cs typeface="Arial" panose="020B0604020202020204" pitchFamily="34" charset="0"/>
              </a:rPr>
              <a:t>Recommended drilling protocol for soft, medium and dense bone qualities </a:t>
            </a:r>
            <a:br>
              <a:rPr lang="en-US" b="0" dirty="0">
                <a:solidFill>
                  <a:schemeClr val="tx1">
                    <a:lumMod val="65000"/>
                    <a:lumOff val="35000"/>
                  </a:schemeClr>
                </a:solidFill>
                <a:latin typeface="Arial" panose="020B0604020202020204" pitchFamily="34" charset="0"/>
                <a:cs typeface="Arial" panose="020B0604020202020204" pitchFamily="34" charset="0"/>
              </a:rPr>
            </a:br>
            <a:r>
              <a:rPr lang="en-US" b="0" dirty="0">
                <a:solidFill>
                  <a:schemeClr val="tx1">
                    <a:lumMod val="65000"/>
                    <a:lumOff val="35000"/>
                  </a:schemeClr>
                </a:solidFill>
                <a:latin typeface="Arial" panose="020B0604020202020204" pitchFamily="34" charset="0"/>
                <a:cs typeface="Arial" panose="020B0604020202020204" pitchFamily="34" charset="0"/>
              </a:rPr>
              <a:t>(for more bone qualities, see slide 25 and 26).</a:t>
            </a:r>
          </a:p>
        </p:txBody>
      </p:sp>
      <p:sp>
        <p:nvSpPr>
          <p:cNvPr id="11" name="Placement of the cover screw…">
            <a:extLst>
              <a:ext uri="{FF2B5EF4-FFF2-40B4-BE49-F238E27FC236}">
                <a16:creationId xmlns:a16="http://schemas.microsoft.com/office/drawing/2014/main" id="{3253334B-0586-334D-922F-12F3D23E660A}"/>
              </a:ext>
            </a:extLst>
          </p:cNvPr>
          <p:cNvSpPr txBox="1"/>
          <p:nvPr/>
        </p:nvSpPr>
        <p:spPr>
          <a:xfrm>
            <a:off x="672460" y="5381196"/>
            <a:ext cx="3035300" cy="71814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Figures refer to drill numbers 1-6</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 [ refers to cortical preparation only (mandatory)</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Adapt the cortical preparation to the individual thickness of the cortex</a:t>
            </a:r>
          </a:p>
        </p:txBody>
      </p:sp>
      <p:sp>
        <p:nvSpPr>
          <p:cNvPr id="12" name="Suturing…">
            <a:extLst>
              <a:ext uri="{FF2B5EF4-FFF2-40B4-BE49-F238E27FC236}">
                <a16:creationId xmlns:a16="http://schemas.microsoft.com/office/drawing/2014/main" id="{B7A61ED4-178D-3143-90A7-274B1F9EA337}"/>
              </a:ext>
            </a:extLst>
          </p:cNvPr>
          <p:cNvSpPr txBox="1"/>
          <p:nvPr/>
        </p:nvSpPr>
        <p:spPr>
          <a:xfrm>
            <a:off x="3827446" y="5381196"/>
            <a:ext cx="2805570" cy="61555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cortical preparation has to be performed with the </a:t>
            </a:r>
            <a:r>
              <a:rPr lang="en-US" sz="10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000" dirty="0">
                <a:solidFill>
                  <a:schemeClr val="tx1">
                    <a:lumMod val="65000"/>
                    <a:lumOff val="35000"/>
                  </a:schemeClr>
                </a:solidFill>
                <a:latin typeface="Arial" panose="020B0604020202020204" pitchFamily="34" charset="0"/>
                <a:cs typeface="Arial" panose="020B0604020202020204" pitchFamily="34" charset="0"/>
              </a:rPr>
              <a:t> Drill GS for implant lengths 6.5-8mm. The depths of the preparation is indicated by the depth markings.</a:t>
            </a:r>
          </a:p>
        </p:txBody>
      </p:sp>
      <p:sp>
        <p:nvSpPr>
          <p:cNvPr id="13" name="Suturing…">
            <a:extLst>
              <a:ext uri="{FF2B5EF4-FFF2-40B4-BE49-F238E27FC236}">
                <a16:creationId xmlns:a16="http://schemas.microsoft.com/office/drawing/2014/main" id="{6FB3B656-F7B8-4940-8448-E43A50B1CC54}"/>
              </a:ext>
            </a:extLst>
          </p:cNvPr>
          <p:cNvSpPr txBox="1"/>
          <p:nvPr/>
        </p:nvSpPr>
        <p:spPr>
          <a:xfrm>
            <a:off x="6952402" y="5381196"/>
            <a:ext cx="3121473"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Drilling to the 2mm marking, using the drill for cortical preparation “] [”, will ensure sufficient space for the </a:t>
            </a:r>
            <a:r>
              <a:rPr lang="en-US" sz="1000" dirty="0" err="1">
                <a:solidFill>
                  <a:schemeClr val="tx1">
                    <a:lumMod val="65000"/>
                    <a:lumOff val="35000"/>
                  </a:schemeClr>
                </a:solidFill>
                <a:latin typeface="Arial" panose="020B0604020202020204" pitchFamily="34" charset="0"/>
                <a:cs typeface="Arial" panose="020B0604020202020204" pitchFamily="34" charset="0"/>
              </a:rPr>
              <a:t>MicroThread</a:t>
            </a:r>
            <a:r>
              <a:rPr lang="en-US" sz="1000" dirty="0">
                <a:solidFill>
                  <a:schemeClr val="tx1">
                    <a:lumMod val="65000"/>
                    <a:lumOff val="35000"/>
                  </a:schemeClr>
                </a:solidFill>
                <a:latin typeface="Arial" panose="020B0604020202020204" pitchFamily="34" charset="0"/>
                <a:cs typeface="Arial" panose="020B0604020202020204" pitchFamily="34" charset="0"/>
              </a:rPr>
              <a:t> portion of the implant</a:t>
            </a:r>
          </a:p>
        </p:txBody>
      </p:sp>
      <p:sp>
        <p:nvSpPr>
          <p:cNvPr id="9" name="Title 1">
            <a:extLst>
              <a:ext uri="{FF2B5EF4-FFF2-40B4-BE49-F238E27FC236}">
                <a16:creationId xmlns:a16="http://schemas.microsoft.com/office/drawing/2014/main" id="{5BA18A2C-3631-4E42-9DFE-0372D68DB408}"/>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Implant site preparation</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488577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objekt 10">
            <a:extLst>
              <a:ext uri="{FF2B5EF4-FFF2-40B4-BE49-F238E27FC236}">
                <a16:creationId xmlns:a16="http://schemas.microsoft.com/office/drawing/2014/main" id="{D45EDA1E-7670-874B-AA0E-6F17731F41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96204" y="1587806"/>
            <a:ext cx="6212308" cy="2962100"/>
          </a:xfrm>
          <a:prstGeom prst="rect">
            <a:avLst/>
          </a:prstGeom>
        </p:spPr>
      </p:pic>
      <p:sp>
        <p:nvSpPr>
          <p:cNvPr id="7" name="Placement of the cover screw…">
            <a:extLst>
              <a:ext uri="{FF2B5EF4-FFF2-40B4-BE49-F238E27FC236}">
                <a16:creationId xmlns:a16="http://schemas.microsoft.com/office/drawing/2014/main" id="{55A0EE0D-AA85-264A-BAE0-45316DD18190}"/>
              </a:ext>
            </a:extLst>
          </p:cNvPr>
          <p:cNvSpPr txBox="1"/>
          <p:nvPr/>
        </p:nvSpPr>
        <p:spPr>
          <a:xfrm>
            <a:off x="596205" y="4692238"/>
            <a:ext cx="2972955" cy="20005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Cortical preparation of the bone</a:t>
            </a:r>
          </a:p>
          <a:p>
            <a:pPr algn="l">
              <a:spcBef>
                <a:spcPts val="400"/>
              </a:spcBef>
            </a:pPr>
            <a:r>
              <a:rPr lang="en-US" sz="1000" b="1" dirty="0">
                <a:solidFill>
                  <a:schemeClr val="tx1">
                    <a:lumMod val="65000"/>
                    <a:lumOff val="35000"/>
                  </a:schemeClr>
                </a:solidFill>
                <a:latin typeface="Arial" panose="020B0604020202020204" pitchFamily="34" charset="0"/>
                <a:cs typeface="Arial" panose="020B0604020202020204" pitchFamily="34" charset="0"/>
              </a:rPr>
              <a:t>1mm thick cortex</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Cortical preparation is marked with this symbol ] [ in the drilling protocol. </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Use the 6.5-8mm length Drill GS 5</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Drill through the entire thickness of the cortical bone, in this case 1mm</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6.5-8mm drill have markings for 1-4mm depths depending on cortical thickness</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Drilling to 2mm marking will ensure sufficient space for the </a:t>
            </a:r>
            <a:r>
              <a:rPr lang="en-US" sz="1000" dirty="0" err="1">
                <a:solidFill>
                  <a:schemeClr val="tx1">
                    <a:lumMod val="65000"/>
                    <a:lumOff val="35000"/>
                  </a:schemeClr>
                </a:solidFill>
                <a:latin typeface="Arial" panose="020B0604020202020204" pitchFamily="34" charset="0"/>
                <a:cs typeface="Arial" panose="020B0604020202020204" pitchFamily="34" charset="0"/>
              </a:rPr>
              <a:t>MicroThread</a:t>
            </a:r>
            <a:r>
              <a:rPr lang="en-US" sz="1000" dirty="0">
                <a:solidFill>
                  <a:schemeClr val="tx1">
                    <a:lumMod val="65000"/>
                    <a:lumOff val="35000"/>
                  </a:schemeClr>
                </a:solidFill>
                <a:latin typeface="Arial" panose="020B0604020202020204" pitchFamily="34" charset="0"/>
                <a:cs typeface="Arial" panose="020B0604020202020204" pitchFamily="34" charset="0"/>
              </a:rPr>
              <a:t> portion of the implant</a:t>
            </a:r>
          </a:p>
        </p:txBody>
      </p:sp>
      <p:sp>
        <p:nvSpPr>
          <p:cNvPr id="14" name="Placement of the cover screw…">
            <a:extLst>
              <a:ext uri="{FF2B5EF4-FFF2-40B4-BE49-F238E27FC236}">
                <a16:creationId xmlns:a16="http://schemas.microsoft.com/office/drawing/2014/main" id="{5E612D7B-8F61-4540-ACC8-F93C6BBD21BE}"/>
              </a:ext>
            </a:extLst>
          </p:cNvPr>
          <p:cNvSpPr txBox="1"/>
          <p:nvPr/>
        </p:nvSpPr>
        <p:spPr>
          <a:xfrm>
            <a:off x="3835651" y="4692238"/>
            <a:ext cx="3069936" cy="51296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3mm thick cortex</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Drill through the entire thickness of the cortical bone, in this case 3mm.</a:t>
            </a:r>
          </a:p>
        </p:txBody>
      </p:sp>
      <p:sp>
        <p:nvSpPr>
          <p:cNvPr id="12" name="Note: The 6.5 mm marking is not indicated on the shaft.">
            <a:extLst>
              <a:ext uri="{FF2B5EF4-FFF2-40B4-BE49-F238E27FC236}">
                <a16:creationId xmlns:a16="http://schemas.microsoft.com/office/drawing/2014/main" id="{5174558E-18E2-044A-A49C-F3E723C56020}"/>
              </a:ext>
            </a:extLst>
          </p:cNvPr>
          <p:cNvSpPr txBox="1"/>
          <p:nvPr/>
        </p:nvSpPr>
        <p:spPr>
          <a:xfrm>
            <a:off x="2475352" y="4196565"/>
            <a:ext cx="789293"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8-11-15mm</a:t>
            </a:r>
          </a:p>
        </p:txBody>
      </p:sp>
      <p:cxnSp>
        <p:nvCxnSpPr>
          <p:cNvPr id="13" name="Rak 12">
            <a:extLst>
              <a:ext uri="{FF2B5EF4-FFF2-40B4-BE49-F238E27FC236}">
                <a16:creationId xmlns:a16="http://schemas.microsoft.com/office/drawing/2014/main" id="{9BC50F62-AD4F-B842-866A-7A2424DB7DBF}"/>
              </a:ext>
            </a:extLst>
          </p:cNvPr>
          <p:cNvCxnSpPr>
            <a:cxnSpLocks/>
          </p:cNvCxnSpPr>
          <p:nvPr/>
        </p:nvCxnSpPr>
        <p:spPr>
          <a:xfrm>
            <a:off x="1497905" y="3809215"/>
            <a:ext cx="936172" cy="447675"/>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8" name="Rak 7">
            <a:extLst>
              <a:ext uri="{FF2B5EF4-FFF2-40B4-BE49-F238E27FC236}">
                <a16:creationId xmlns:a16="http://schemas.microsoft.com/office/drawing/2014/main" id="{3121972A-3EBE-EC4F-AC3A-EE9F1EFE916F}"/>
              </a:ext>
            </a:extLst>
          </p:cNvPr>
          <p:cNvCxnSpPr>
            <a:cxnSpLocks/>
          </p:cNvCxnSpPr>
          <p:nvPr/>
        </p:nvCxnSpPr>
        <p:spPr>
          <a:xfrm>
            <a:off x="2710755" y="2901907"/>
            <a:ext cx="193675" cy="0"/>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15" name="Rak 14">
            <a:extLst>
              <a:ext uri="{FF2B5EF4-FFF2-40B4-BE49-F238E27FC236}">
                <a16:creationId xmlns:a16="http://schemas.microsoft.com/office/drawing/2014/main" id="{E81467E6-AAF8-F043-BB54-D6B893F285B5}"/>
              </a:ext>
            </a:extLst>
          </p:cNvPr>
          <p:cNvCxnSpPr>
            <a:cxnSpLocks/>
          </p:cNvCxnSpPr>
          <p:nvPr/>
        </p:nvCxnSpPr>
        <p:spPr>
          <a:xfrm>
            <a:off x="2659955" y="2993982"/>
            <a:ext cx="244475" cy="0"/>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17" name="Note: The 6.5 mm marking is not indicated on the shaft.">
            <a:extLst>
              <a:ext uri="{FF2B5EF4-FFF2-40B4-BE49-F238E27FC236}">
                <a16:creationId xmlns:a16="http://schemas.microsoft.com/office/drawing/2014/main" id="{7F205049-0F21-424C-AE2A-C4D5A22C2C0D}"/>
              </a:ext>
            </a:extLst>
          </p:cNvPr>
          <p:cNvSpPr txBox="1"/>
          <p:nvPr/>
        </p:nvSpPr>
        <p:spPr>
          <a:xfrm>
            <a:off x="2925370" y="2863065"/>
            <a:ext cx="603703"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1mm</a:t>
            </a:r>
          </a:p>
        </p:txBody>
      </p:sp>
      <p:cxnSp>
        <p:nvCxnSpPr>
          <p:cNvPr id="18" name="Rak 17">
            <a:extLst>
              <a:ext uri="{FF2B5EF4-FFF2-40B4-BE49-F238E27FC236}">
                <a16:creationId xmlns:a16="http://schemas.microsoft.com/office/drawing/2014/main" id="{E12C4AEC-145D-F34F-AEC0-E5BC62BF6CB0}"/>
              </a:ext>
            </a:extLst>
          </p:cNvPr>
          <p:cNvCxnSpPr>
            <a:cxnSpLocks/>
          </p:cNvCxnSpPr>
          <p:nvPr/>
        </p:nvCxnSpPr>
        <p:spPr>
          <a:xfrm>
            <a:off x="6025455" y="2720932"/>
            <a:ext cx="165100" cy="0"/>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19" name="Rak 18">
            <a:extLst>
              <a:ext uri="{FF2B5EF4-FFF2-40B4-BE49-F238E27FC236}">
                <a16:creationId xmlns:a16="http://schemas.microsoft.com/office/drawing/2014/main" id="{D04D660B-31F0-274B-A2B8-6AF5C276A452}"/>
              </a:ext>
            </a:extLst>
          </p:cNvPr>
          <p:cNvCxnSpPr>
            <a:cxnSpLocks/>
          </p:cNvCxnSpPr>
          <p:nvPr/>
        </p:nvCxnSpPr>
        <p:spPr>
          <a:xfrm>
            <a:off x="5882580" y="2990807"/>
            <a:ext cx="307975" cy="0"/>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20" name="Note: The 6.5 mm marking is not indicated on the shaft.">
            <a:extLst>
              <a:ext uri="{FF2B5EF4-FFF2-40B4-BE49-F238E27FC236}">
                <a16:creationId xmlns:a16="http://schemas.microsoft.com/office/drawing/2014/main" id="{9FA6BD31-E566-4B46-AB71-6449E674650B}"/>
              </a:ext>
            </a:extLst>
          </p:cNvPr>
          <p:cNvSpPr txBox="1"/>
          <p:nvPr/>
        </p:nvSpPr>
        <p:spPr>
          <a:xfrm>
            <a:off x="6146105" y="2781029"/>
            <a:ext cx="603703"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3mm</a:t>
            </a:r>
          </a:p>
        </p:txBody>
      </p:sp>
      <p:sp>
        <p:nvSpPr>
          <p:cNvPr id="26" name="Note: The 6.5 mm marking is not indicated on the shaft.">
            <a:extLst>
              <a:ext uri="{FF2B5EF4-FFF2-40B4-BE49-F238E27FC236}">
                <a16:creationId xmlns:a16="http://schemas.microsoft.com/office/drawing/2014/main" id="{F295EA3E-C64D-6F4B-BAC9-1458E87F3ECE}"/>
              </a:ext>
            </a:extLst>
          </p:cNvPr>
          <p:cNvSpPr txBox="1"/>
          <p:nvPr/>
        </p:nvSpPr>
        <p:spPr>
          <a:xfrm>
            <a:off x="8783705" y="5948720"/>
            <a:ext cx="1429766" cy="46166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Depth markings for cortical drilling depending on implant lengths</a:t>
            </a:r>
          </a:p>
        </p:txBody>
      </p:sp>
      <p:grpSp>
        <p:nvGrpSpPr>
          <p:cNvPr id="27" name="Grupp 26">
            <a:extLst>
              <a:ext uri="{FF2B5EF4-FFF2-40B4-BE49-F238E27FC236}">
                <a16:creationId xmlns:a16="http://schemas.microsoft.com/office/drawing/2014/main" id="{EF0F8629-6ED2-094F-8CC6-1399ED0A60D8}"/>
              </a:ext>
            </a:extLst>
          </p:cNvPr>
          <p:cNvGrpSpPr/>
          <p:nvPr/>
        </p:nvGrpSpPr>
        <p:grpSpPr>
          <a:xfrm>
            <a:off x="8317653" y="1415600"/>
            <a:ext cx="2802327" cy="4445641"/>
            <a:chOff x="8267548" y="306631"/>
            <a:chExt cx="2802327" cy="4445641"/>
          </a:xfrm>
        </p:grpSpPr>
        <p:pic>
          <p:nvPicPr>
            <p:cNvPr id="28" name="Bildobjekt 27" descr="En bild som visar kärl, porslin, flaska, pepparkvarn&#10;&#10;Automatiskt genererad beskrivning">
              <a:extLst>
                <a:ext uri="{FF2B5EF4-FFF2-40B4-BE49-F238E27FC236}">
                  <a16:creationId xmlns:a16="http://schemas.microsoft.com/office/drawing/2014/main" id="{11A987D4-9DFF-6C40-880E-17F7A0D735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6799" y="306631"/>
              <a:ext cx="797465" cy="4445641"/>
            </a:xfrm>
            <a:prstGeom prst="rect">
              <a:avLst/>
            </a:prstGeom>
          </p:spPr>
        </p:pic>
        <p:cxnSp>
          <p:nvCxnSpPr>
            <p:cNvPr id="29" name="Rak 28">
              <a:extLst>
                <a:ext uri="{FF2B5EF4-FFF2-40B4-BE49-F238E27FC236}">
                  <a16:creationId xmlns:a16="http://schemas.microsoft.com/office/drawing/2014/main" id="{504063D4-A4F0-3245-A44E-96099779011C}"/>
                </a:ext>
              </a:extLst>
            </p:cNvPr>
            <p:cNvCxnSpPr>
              <a:cxnSpLocks/>
            </p:cNvCxnSpPr>
            <p:nvPr/>
          </p:nvCxnSpPr>
          <p:spPr>
            <a:xfrm>
              <a:off x="8957425" y="2489532"/>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0" name="Rak 29">
              <a:extLst>
                <a:ext uri="{FF2B5EF4-FFF2-40B4-BE49-F238E27FC236}">
                  <a16:creationId xmlns:a16="http://schemas.microsoft.com/office/drawing/2014/main" id="{94A0715E-946D-764F-9A69-57D69430B764}"/>
                </a:ext>
              </a:extLst>
            </p:cNvPr>
            <p:cNvCxnSpPr>
              <a:cxnSpLocks/>
            </p:cNvCxnSpPr>
            <p:nvPr/>
          </p:nvCxnSpPr>
          <p:spPr>
            <a:xfrm>
              <a:off x="8957425" y="260700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1" name="Rak 30">
              <a:extLst>
                <a:ext uri="{FF2B5EF4-FFF2-40B4-BE49-F238E27FC236}">
                  <a16:creationId xmlns:a16="http://schemas.microsoft.com/office/drawing/2014/main" id="{A8D005BD-F94E-C34D-8599-F1786AA8CE61}"/>
                </a:ext>
              </a:extLst>
            </p:cNvPr>
            <p:cNvCxnSpPr>
              <a:cxnSpLocks/>
            </p:cNvCxnSpPr>
            <p:nvPr/>
          </p:nvCxnSpPr>
          <p:spPr>
            <a:xfrm>
              <a:off x="8957425" y="273400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2" name="Rak 31">
              <a:extLst>
                <a:ext uri="{FF2B5EF4-FFF2-40B4-BE49-F238E27FC236}">
                  <a16:creationId xmlns:a16="http://schemas.microsoft.com/office/drawing/2014/main" id="{38EDFB92-EEAE-F442-B324-F7008B1594BE}"/>
                </a:ext>
              </a:extLst>
            </p:cNvPr>
            <p:cNvCxnSpPr>
              <a:cxnSpLocks/>
            </p:cNvCxnSpPr>
            <p:nvPr/>
          </p:nvCxnSpPr>
          <p:spPr>
            <a:xfrm>
              <a:off x="8957425" y="284830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3" name="Rak 32">
              <a:extLst>
                <a:ext uri="{FF2B5EF4-FFF2-40B4-BE49-F238E27FC236}">
                  <a16:creationId xmlns:a16="http://schemas.microsoft.com/office/drawing/2014/main" id="{106DC06D-CEAF-5D43-BC00-9B2D41847F93}"/>
                </a:ext>
              </a:extLst>
            </p:cNvPr>
            <p:cNvCxnSpPr>
              <a:cxnSpLocks/>
            </p:cNvCxnSpPr>
            <p:nvPr/>
          </p:nvCxnSpPr>
          <p:spPr>
            <a:xfrm>
              <a:off x="9652750" y="2737182"/>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4" name="Rak 33">
              <a:extLst>
                <a:ext uri="{FF2B5EF4-FFF2-40B4-BE49-F238E27FC236}">
                  <a16:creationId xmlns:a16="http://schemas.microsoft.com/office/drawing/2014/main" id="{97386A57-2863-B34C-80F7-164700C7609F}"/>
                </a:ext>
              </a:extLst>
            </p:cNvPr>
            <p:cNvCxnSpPr>
              <a:cxnSpLocks/>
            </p:cNvCxnSpPr>
            <p:nvPr/>
          </p:nvCxnSpPr>
          <p:spPr>
            <a:xfrm>
              <a:off x="9652750" y="285465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5" name="Rak 34">
              <a:extLst>
                <a:ext uri="{FF2B5EF4-FFF2-40B4-BE49-F238E27FC236}">
                  <a16:creationId xmlns:a16="http://schemas.microsoft.com/office/drawing/2014/main" id="{B8057058-209C-5341-8334-F69B645F2932}"/>
                </a:ext>
              </a:extLst>
            </p:cNvPr>
            <p:cNvCxnSpPr>
              <a:cxnSpLocks/>
            </p:cNvCxnSpPr>
            <p:nvPr/>
          </p:nvCxnSpPr>
          <p:spPr>
            <a:xfrm>
              <a:off x="9652750" y="298165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36" name="Rak 35">
              <a:extLst>
                <a:ext uri="{FF2B5EF4-FFF2-40B4-BE49-F238E27FC236}">
                  <a16:creationId xmlns:a16="http://schemas.microsoft.com/office/drawing/2014/main" id="{1F97BBB0-ABC2-294D-8F29-CE61E0C2BADD}"/>
                </a:ext>
              </a:extLst>
            </p:cNvPr>
            <p:cNvCxnSpPr>
              <a:cxnSpLocks/>
            </p:cNvCxnSpPr>
            <p:nvPr/>
          </p:nvCxnSpPr>
          <p:spPr>
            <a:xfrm>
              <a:off x="9652750" y="3095957"/>
              <a:ext cx="25018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37" name="Note: The 6.5 mm marking is not indicated on the shaft.">
              <a:extLst>
                <a:ext uri="{FF2B5EF4-FFF2-40B4-BE49-F238E27FC236}">
                  <a16:creationId xmlns:a16="http://schemas.microsoft.com/office/drawing/2014/main" id="{9DD754DF-6F6A-6746-80B0-DDB7CC3AA17B}"/>
                </a:ext>
              </a:extLst>
            </p:cNvPr>
            <p:cNvSpPr txBox="1"/>
            <p:nvPr/>
          </p:nvSpPr>
          <p:spPr>
            <a:xfrm>
              <a:off x="9940732" y="2686050"/>
              <a:ext cx="305743" cy="453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4mm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3mm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2mm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1mm</a:t>
              </a:r>
            </a:p>
          </p:txBody>
        </p:sp>
        <p:sp>
          <p:nvSpPr>
            <p:cNvPr id="38" name="Note: The 6.5 mm marking is not indicated on the shaft.">
              <a:extLst>
                <a:ext uri="{FF2B5EF4-FFF2-40B4-BE49-F238E27FC236}">
                  <a16:creationId xmlns:a16="http://schemas.microsoft.com/office/drawing/2014/main" id="{1163A8BB-5CA6-4541-9E5B-627A87F2B2AB}"/>
                </a:ext>
              </a:extLst>
            </p:cNvPr>
            <p:cNvSpPr txBox="1"/>
            <p:nvPr/>
          </p:nvSpPr>
          <p:spPr>
            <a:xfrm>
              <a:off x="8734232" y="2435225"/>
              <a:ext cx="305743" cy="45320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4mm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3mm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2mm</a:t>
              </a:r>
            </a:p>
            <a:p>
              <a:pPr algn="l">
                <a:lnSpc>
                  <a:spcPts val="900"/>
                </a:lnSpc>
              </a:pPr>
              <a:r>
                <a:rPr lang="en-US" sz="700" dirty="0">
                  <a:solidFill>
                    <a:schemeClr val="tx1">
                      <a:lumMod val="65000"/>
                      <a:lumOff val="35000"/>
                    </a:schemeClr>
                  </a:solidFill>
                  <a:latin typeface="Arial" panose="020B0604020202020204" pitchFamily="34" charset="0"/>
                  <a:cs typeface="Arial" panose="020B0604020202020204" pitchFamily="34" charset="0"/>
                </a:rPr>
                <a:t>1mm</a:t>
              </a:r>
            </a:p>
          </p:txBody>
        </p:sp>
        <p:sp>
          <p:nvSpPr>
            <p:cNvPr id="39" name="Note: The 6.5 mm marking is not indicated on the shaft.">
              <a:extLst>
                <a:ext uri="{FF2B5EF4-FFF2-40B4-BE49-F238E27FC236}">
                  <a16:creationId xmlns:a16="http://schemas.microsoft.com/office/drawing/2014/main" id="{B51F87A4-D14C-A44F-9C9D-E28B6362D2D7}"/>
                </a:ext>
              </a:extLst>
            </p:cNvPr>
            <p:cNvSpPr txBox="1"/>
            <p:nvPr/>
          </p:nvSpPr>
          <p:spPr>
            <a:xfrm>
              <a:off x="8267548" y="2191972"/>
              <a:ext cx="667027"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000" dirty="0">
                  <a:solidFill>
                    <a:schemeClr val="tx1">
                      <a:lumMod val="65000"/>
                      <a:lumOff val="35000"/>
                    </a:schemeClr>
                  </a:solidFill>
                  <a:latin typeface="Arial" panose="020B0604020202020204" pitchFamily="34" charset="0"/>
                  <a:cs typeface="Arial" panose="020B0604020202020204" pitchFamily="34" charset="0"/>
                </a:rPr>
                <a:t>6.5-9-13</a:t>
              </a:r>
            </a:p>
          </p:txBody>
        </p:sp>
        <p:sp>
          <p:nvSpPr>
            <p:cNvPr id="40" name="Note: The 6.5 mm marking is not indicated on the shaft.">
              <a:extLst>
                <a:ext uri="{FF2B5EF4-FFF2-40B4-BE49-F238E27FC236}">
                  <a16:creationId xmlns:a16="http://schemas.microsoft.com/office/drawing/2014/main" id="{0E81743E-BB94-8042-8AFE-B47E5E3855E9}"/>
                </a:ext>
              </a:extLst>
            </p:cNvPr>
            <p:cNvSpPr txBox="1"/>
            <p:nvPr/>
          </p:nvSpPr>
          <p:spPr>
            <a:xfrm>
              <a:off x="9891209" y="2191972"/>
              <a:ext cx="1178666"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a:t>
              </a:r>
            </a:p>
          </p:txBody>
        </p:sp>
      </p:grpSp>
      <p:sp>
        <p:nvSpPr>
          <p:cNvPr id="41" name="Title 1">
            <a:extLst>
              <a:ext uri="{FF2B5EF4-FFF2-40B4-BE49-F238E27FC236}">
                <a16:creationId xmlns:a16="http://schemas.microsoft.com/office/drawing/2014/main" id="{EC3599B5-3CF9-480E-B79E-3D4BA6B10BCF}"/>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Implant site preparation</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3179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39F4D897-CE5E-814A-B8E9-A57B2279D5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49955" y="1689048"/>
            <a:ext cx="2989841" cy="2953927"/>
          </a:xfrm>
          <a:prstGeom prst="rect">
            <a:avLst/>
          </a:prstGeom>
        </p:spPr>
      </p:pic>
      <p:sp>
        <p:nvSpPr>
          <p:cNvPr id="7" name="Placement of the cover screw…">
            <a:extLst>
              <a:ext uri="{FF2B5EF4-FFF2-40B4-BE49-F238E27FC236}">
                <a16:creationId xmlns:a16="http://schemas.microsoft.com/office/drawing/2014/main" id="{3313E4D9-F128-7D4F-AC59-167E816C1605}"/>
              </a:ext>
            </a:extLst>
          </p:cNvPr>
          <p:cNvSpPr txBox="1"/>
          <p:nvPr/>
        </p:nvSpPr>
        <p:spPr>
          <a:xfrm>
            <a:off x="946933" y="4778756"/>
            <a:ext cx="3056082" cy="148758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Optional tapping in very dense bone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Use the Tap GS after crestal preparation</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maximum rotary speed is 25 rpm. </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Tap until reaching preferred depth</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markings start with 6.5mm tapping depth measured when the marking is flush with the guide.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Remove the tap from the osteotomy in a counterclockwise direction.</a:t>
            </a:r>
          </a:p>
        </p:txBody>
      </p:sp>
      <p:sp>
        <p:nvSpPr>
          <p:cNvPr id="11" name="Note: The 6.5 mm marking is not indicated on the shaft.">
            <a:extLst>
              <a:ext uri="{FF2B5EF4-FFF2-40B4-BE49-F238E27FC236}">
                <a16:creationId xmlns:a16="http://schemas.microsoft.com/office/drawing/2014/main" id="{2C778573-1876-B844-9A23-CECF07F2AB00}"/>
              </a:ext>
            </a:extLst>
          </p:cNvPr>
          <p:cNvSpPr txBox="1"/>
          <p:nvPr/>
        </p:nvSpPr>
        <p:spPr>
          <a:xfrm>
            <a:off x="2905455" y="4251333"/>
            <a:ext cx="603703"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6.5mm</a:t>
            </a:r>
          </a:p>
        </p:txBody>
      </p:sp>
      <p:cxnSp>
        <p:nvCxnSpPr>
          <p:cNvPr id="12" name="Rak 11">
            <a:extLst>
              <a:ext uri="{FF2B5EF4-FFF2-40B4-BE49-F238E27FC236}">
                <a16:creationId xmlns:a16="http://schemas.microsoft.com/office/drawing/2014/main" id="{81051355-4F2A-4748-9601-5040C7A31889}"/>
              </a:ext>
            </a:extLst>
          </p:cNvPr>
          <p:cNvCxnSpPr>
            <a:cxnSpLocks/>
          </p:cNvCxnSpPr>
          <p:nvPr/>
        </p:nvCxnSpPr>
        <p:spPr>
          <a:xfrm>
            <a:off x="2004208" y="3906000"/>
            <a:ext cx="850447" cy="408833"/>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grpSp>
        <p:nvGrpSpPr>
          <p:cNvPr id="13" name="Grupp 12">
            <a:extLst>
              <a:ext uri="{FF2B5EF4-FFF2-40B4-BE49-F238E27FC236}">
                <a16:creationId xmlns:a16="http://schemas.microsoft.com/office/drawing/2014/main" id="{53921DA7-A275-4D45-80D5-290BD69BDD40}"/>
              </a:ext>
            </a:extLst>
          </p:cNvPr>
          <p:cNvGrpSpPr/>
          <p:nvPr/>
        </p:nvGrpSpPr>
        <p:grpSpPr>
          <a:xfrm>
            <a:off x="4709786" y="1589507"/>
            <a:ext cx="2993721" cy="3678986"/>
            <a:chOff x="9142516" y="704329"/>
            <a:chExt cx="2993721" cy="3678986"/>
          </a:xfrm>
        </p:grpSpPr>
        <p:pic>
          <p:nvPicPr>
            <p:cNvPr id="14" name="Bildobjekt 13">
              <a:extLst>
                <a:ext uri="{FF2B5EF4-FFF2-40B4-BE49-F238E27FC236}">
                  <a16:creationId xmlns:a16="http://schemas.microsoft.com/office/drawing/2014/main" id="{A28758B0-5474-0E41-8EE1-509EF21B444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095815" y="704329"/>
              <a:ext cx="544772" cy="3678986"/>
            </a:xfrm>
            <a:prstGeom prst="rect">
              <a:avLst/>
            </a:prstGeom>
          </p:spPr>
        </p:pic>
        <p:cxnSp>
          <p:nvCxnSpPr>
            <p:cNvPr id="15" name="Rak 14">
              <a:extLst>
                <a:ext uri="{FF2B5EF4-FFF2-40B4-BE49-F238E27FC236}">
                  <a16:creationId xmlns:a16="http://schemas.microsoft.com/office/drawing/2014/main" id="{37F9ED3D-ACC1-BF4A-BDD4-68632C845946}"/>
                </a:ext>
              </a:extLst>
            </p:cNvPr>
            <p:cNvCxnSpPr>
              <a:cxnSpLocks/>
            </p:cNvCxnSpPr>
            <p:nvPr/>
          </p:nvCxnSpPr>
          <p:spPr>
            <a:xfrm>
              <a:off x="9981825" y="2121476"/>
              <a:ext cx="16215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16" name="Note: The 6.5 mm marking is not indicated on the shaft.">
              <a:extLst>
                <a:ext uri="{FF2B5EF4-FFF2-40B4-BE49-F238E27FC236}">
                  <a16:creationId xmlns:a16="http://schemas.microsoft.com/office/drawing/2014/main" id="{EC020CFF-DF40-E048-8349-3D108F582E6E}"/>
                </a:ext>
              </a:extLst>
            </p:cNvPr>
            <p:cNvSpPr txBox="1"/>
            <p:nvPr/>
          </p:nvSpPr>
          <p:spPr>
            <a:xfrm>
              <a:off x="9142516" y="2063768"/>
              <a:ext cx="808581" cy="139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nSpc>
                  <a:spcPts val="900"/>
                </a:lnSpc>
              </a:pPr>
              <a:r>
                <a:rPr lang="en-US" dirty="0">
                  <a:solidFill>
                    <a:schemeClr val="tx1">
                      <a:lumMod val="65000"/>
                      <a:lumOff val="35000"/>
                    </a:schemeClr>
                  </a:solidFill>
                  <a:latin typeface="Arial" panose="020B0604020202020204" pitchFamily="34" charset="0"/>
                  <a:cs typeface="Arial" panose="020B0604020202020204" pitchFamily="34" charset="0"/>
                </a:rPr>
                <a:t>11mm</a:t>
              </a:r>
            </a:p>
          </p:txBody>
        </p:sp>
        <p:sp>
          <p:nvSpPr>
            <p:cNvPr id="17" name="Note: The 6.5 mm marking is not indicated on the shaft.">
              <a:extLst>
                <a:ext uri="{FF2B5EF4-FFF2-40B4-BE49-F238E27FC236}">
                  <a16:creationId xmlns:a16="http://schemas.microsoft.com/office/drawing/2014/main" id="{BB7E8CF6-14F0-9B47-9F4A-9CDCF69BDDD9}"/>
                </a:ext>
              </a:extLst>
            </p:cNvPr>
            <p:cNvSpPr txBox="1"/>
            <p:nvPr/>
          </p:nvSpPr>
          <p:spPr>
            <a:xfrm>
              <a:off x="9426779" y="1796307"/>
              <a:ext cx="553036" cy="15387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r>
                <a:rPr lang="en-US" sz="1000" dirty="0">
                  <a:solidFill>
                    <a:schemeClr val="tx1">
                      <a:lumMod val="65000"/>
                      <a:lumOff val="35000"/>
                    </a:schemeClr>
                  </a:solidFill>
                  <a:latin typeface="Arial" panose="020B0604020202020204" pitchFamily="34" charset="0"/>
                  <a:cs typeface="Arial" panose="020B0604020202020204" pitchFamily="34" charset="0"/>
                </a:rPr>
                <a:t>6.5-9-13</a:t>
              </a:r>
            </a:p>
          </p:txBody>
        </p:sp>
        <p:sp>
          <p:nvSpPr>
            <p:cNvPr id="18" name="Note: The 6.5 mm marking is not indicated on the shaft.">
              <a:extLst>
                <a:ext uri="{FF2B5EF4-FFF2-40B4-BE49-F238E27FC236}">
                  <a16:creationId xmlns:a16="http://schemas.microsoft.com/office/drawing/2014/main" id="{CD885D02-91C1-704B-82A4-0C46416479C4}"/>
                </a:ext>
              </a:extLst>
            </p:cNvPr>
            <p:cNvSpPr txBox="1"/>
            <p:nvPr/>
          </p:nvSpPr>
          <p:spPr>
            <a:xfrm>
              <a:off x="10754577" y="1796307"/>
              <a:ext cx="540358" cy="153883"/>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a:t>
              </a:r>
            </a:p>
          </p:txBody>
        </p:sp>
        <p:cxnSp>
          <p:nvCxnSpPr>
            <p:cNvPr id="19" name="Rak 18">
              <a:extLst>
                <a:ext uri="{FF2B5EF4-FFF2-40B4-BE49-F238E27FC236}">
                  <a16:creationId xmlns:a16="http://schemas.microsoft.com/office/drawing/2014/main" id="{125D5C28-D5A5-C547-98B8-A68B4BE1DBD8}"/>
                </a:ext>
              </a:extLst>
            </p:cNvPr>
            <p:cNvCxnSpPr>
              <a:cxnSpLocks/>
            </p:cNvCxnSpPr>
            <p:nvPr/>
          </p:nvCxnSpPr>
          <p:spPr>
            <a:xfrm>
              <a:off x="9981825" y="2535884"/>
              <a:ext cx="162150"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20" name="Note: The 6.5 mm marking is not indicated on the shaft.">
              <a:extLst>
                <a:ext uri="{FF2B5EF4-FFF2-40B4-BE49-F238E27FC236}">
                  <a16:creationId xmlns:a16="http://schemas.microsoft.com/office/drawing/2014/main" id="{9628629C-B9E8-2446-B417-B156E14EB66B}"/>
                </a:ext>
              </a:extLst>
            </p:cNvPr>
            <p:cNvSpPr txBox="1"/>
            <p:nvPr/>
          </p:nvSpPr>
          <p:spPr>
            <a:xfrm>
              <a:off x="9142516" y="2396599"/>
              <a:ext cx="808581" cy="139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nSpc>
                  <a:spcPts val="900"/>
                </a:lnSpc>
              </a:pPr>
              <a:r>
                <a:rPr lang="en-US" dirty="0">
                  <a:solidFill>
                    <a:schemeClr val="tx1">
                      <a:lumMod val="65000"/>
                      <a:lumOff val="35000"/>
                    </a:schemeClr>
                  </a:solidFill>
                  <a:latin typeface="Arial" panose="020B0604020202020204" pitchFamily="34" charset="0"/>
                  <a:cs typeface="Arial" panose="020B0604020202020204" pitchFamily="34" charset="0"/>
                </a:rPr>
                <a:t>6.5mm</a:t>
              </a:r>
            </a:p>
          </p:txBody>
        </p:sp>
        <p:cxnSp>
          <p:nvCxnSpPr>
            <p:cNvPr id="21" name="Rak 20">
              <a:extLst>
                <a:ext uri="{FF2B5EF4-FFF2-40B4-BE49-F238E27FC236}">
                  <a16:creationId xmlns:a16="http://schemas.microsoft.com/office/drawing/2014/main" id="{5A674B5E-B277-054D-B387-F84BAE7115B7}"/>
                </a:ext>
              </a:extLst>
            </p:cNvPr>
            <p:cNvCxnSpPr>
              <a:cxnSpLocks/>
            </p:cNvCxnSpPr>
            <p:nvPr/>
          </p:nvCxnSpPr>
          <p:spPr>
            <a:xfrm>
              <a:off x="10591982" y="2306158"/>
              <a:ext cx="164605"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cxnSp>
          <p:nvCxnSpPr>
            <p:cNvPr id="22" name="Rak 21">
              <a:extLst>
                <a:ext uri="{FF2B5EF4-FFF2-40B4-BE49-F238E27FC236}">
                  <a16:creationId xmlns:a16="http://schemas.microsoft.com/office/drawing/2014/main" id="{09C2C513-80A9-A741-AFB6-11597AE23D11}"/>
                </a:ext>
              </a:extLst>
            </p:cNvPr>
            <p:cNvCxnSpPr>
              <a:cxnSpLocks/>
            </p:cNvCxnSpPr>
            <p:nvPr/>
          </p:nvCxnSpPr>
          <p:spPr>
            <a:xfrm>
              <a:off x="10591982" y="2720566"/>
              <a:ext cx="164605" cy="0"/>
            </a:xfrm>
            <a:prstGeom prst="line">
              <a:avLst/>
            </a:prstGeom>
            <a:noFill/>
            <a:ln w="12700"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23" name="Note: The 6.5 mm marking is not indicated on the shaft.">
              <a:extLst>
                <a:ext uri="{FF2B5EF4-FFF2-40B4-BE49-F238E27FC236}">
                  <a16:creationId xmlns:a16="http://schemas.microsoft.com/office/drawing/2014/main" id="{A2DD987B-F812-8049-9548-9B47FFF1B982}"/>
                </a:ext>
              </a:extLst>
            </p:cNvPr>
            <p:cNvSpPr txBox="1"/>
            <p:nvPr/>
          </p:nvSpPr>
          <p:spPr>
            <a:xfrm>
              <a:off x="10787454" y="2257458"/>
              <a:ext cx="1035631" cy="139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ts val="900"/>
                </a:lnSpc>
              </a:pPr>
              <a:r>
                <a:rPr lang="en-US" dirty="0">
                  <a:solidFill>
                    <a:schemeClr val="tx1">
                      <a:lumMod val="65000"/>
                      <a:lumOff val="35000"/>
                    </a:schemeClr>
                  </a:solidFill>
                  <a:latin typeface="Arial" panose="020B0604020202020204" pitchFamily="34" charset="0"/>
                  <a:cs typeface="Arial" panose="020B0604020202020204" pitchFamily="34" charset="0"/>
                </a:rPr>
                <a:t>11mm</a:t>
              </a:r>
            </a:p>
          </p:txBody>
        </p:sp>
        <p:sp>
          <p:nvSpPr>
            <p:cNvPr id="24" name="Note: The 6.5 mm marking is not indicated on the shaft.">
              <a:extLst>
                <a:ext uri="{FF2B5EF4-FFF2-40B4-BE49-F238E27FC236}">
                  <a16:creationId xmlns:a16="http://schemas.microsoft.com/office/drawing/2014/main" id="{1DD7F3DF-A9AD-B649-A082-88615D246B3B}"/>
                </a:ext>
              </a:extLst>
            </p:cNvPr>
            <p:cNvSpPr txBox="1"/>
            <p:nvPr/>
          </p:nvSpPr>
          <p:spPr>
            <a:xfrm>
              <a:off x="10787455" y="2543822"/>
              <a:ext cx="1348782" cy="139141"/>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lnSpc>
                  <a:spcPts val="900"/>
                </a:lnSpc>
              </a:pPr>
              <a:r>
                <a:rPr lang="en-US" dirty="0">
                  <a:solidFill>
                    <a:schemeClr val="tx1">
                      <a:lumMod val="65000"/>
                      <a:lumOff val="35000"/>
                    </a:schemeClr>
                  </a:solidFill>
                  <a:latin typeface="Arial" panose="020B0604020202020204" pitchFamily="34" charset="0"/>
                  <a:cs typeface="Arial" panose="020B0604020202020204" pitchFamily="34" charset="0"/>
                </a:rPr>
                <a:t>6.5mm</a:t>
              </a:r>
            </a:p>
          </p:txBody>
        </p:sp>
      </p:grpSp>
      <p:sp>
        <p:nvSpPr>
          <p:cNvPr id="25" name="Title 1">
            <a:extLst>
              <a:ext uri="{FF2B5EF4-FFF2-40B4-BE49-F238E27FC236}">
                <a16:creationId xmlns:a16="http://schemas.microsoft.com/office/drawing/2014/main" id="{10573B41-DD09-4401-85E8-A8A9A1AC5D73}"/>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Implant site preparation</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63434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
            <a:extLst>
              <a:ext uri="{FF2B5EF4-FFF2-40B4-BE49-F238E27FC236}">
                <a16:creationId xmlns:a16="http://schemas.microsoft.com/office/drawing/2014/main" id="{7DB06F28-1E1C-AB4D-BD48-EA66D3DA685A}"/>
              </a:ext>
            </a:extLst>
          </p:cNvPr>
          <p:cNvPicPr>
            <a:picLocks noChangeAspect="1"/>
          </p:cNvPicPr>
          <p:nvPr/>
        </p:nvPicPr>
        <p:blipFill rotWithShape="1">
          <a:blip r:embed="rId3">
            <a:extLst>
              <a:ext uri="{28A0092B-C50C-407E-A947-70E740481C1C}">
                <a14:useLocalDpi xmlns:a14="http://schemas.microsoft.com/office/drawing/2010/main" val="0"/>
              </a:ext>
            </a:extLst>
          </a:blip>
          <a:srcRect l="268" t="2391" r="268"/>
          <a:stretch/>
        </p:blipFill>
        <p:spPr>
          <a:xfrm>
            <a:off x="846724" y="1781956"/>
            <a:ext cx="9394536" cy="2899760"/>
          </a:xfrm>
          <a:prstGeom prst="rect">
            <a:avLst/>
          </a:prstGeom>
          <a:ln w="12700">
            <a:miter lim="400000"/>
          </a:ln>
        </p:spPr>
      </p:pic>
      <p:sp>
        <p:nvSpPr>
          <p:cNvPr id="7" name="Placement of the cover screw…">
            <a:extLst>
              <a:ext uri="{FF2B5EF4-FFF2-40B4-BE49-F238E27FC236}">
                <a16:creationId xmlns:a16="http://schemas.microsoft.com/office/drawing/2014/main" id="{55E9E2E2-3E38-7E48-9C62-568079E63C27}"/>
              </a:ext>
            </a:extLst>
          </p:cNvPr>
          <p:cNvSpPr txBox="1"/>
          <p:nvPr/>
        </p:nvSpPr>
        <p:spPr>
          <a:xfrm>
            <a:off x="796620" y="4792445"/>
            <a:ext cx="2972955" cy="107721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Implant installation</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Use the </a:t>
            </a:r>
            <a:r>
              <a:rPr lang="en-US" sz="10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000" dirty="0">
                <a:solidFill>
                  <a:schemeClr val="tx1">
                    <a:lumMod val="65000"/>
                    <a:lumOff val="35000"/>
                  </a:schemeClr>
                </a:solidFill>
                <a:latin typeface="Arial" panose="020B0604020202020204" pitchFamily="34" charset="0"/>
                <a:cs typeface="Arial" panose="020B0604020202020204" pitchFamily="34" charset="0"/>
              </a:rPr>
              <a:t> Driver EV GS (M) to place the implant at 25 rpm and maximum 45 </a:t>
            </a:r>
            <a:r>
              <a:rPr lang="en-US" sz="1000" dirty="0" err="1">
                <a:solidFill>
                  <a:schemeClr val="tx1">
                    <a:lumMod val="65000"/>
                    <a:lumOff val="35000"/>
                  </a:schemeClr>
                </a:solidFill>
                <a:latin typeface="Arial" panose="020B0604020202020204" pitchFamily="34" charset="0"/>
                <a:cs typeface="Arial" panose="020B0604020202020204" pitchFamily="34" charset="0"/>
              </a:rPr>
              <a:t>Ncm</a:t>
            </a:r>
            <a:r>
              <a:rPr lang="en-US" sz="1000" dirty="0">
                <a:solidFill>
                  <a:schemeClr val="tx1">
                    <a:lumMod val="65000"/>
                    <a:lumOff val="35000"/>
                  </a:schemeClr>
                </a:solidFill>
                <a:latin typeface="Arial" panose="020B0604020202020204" pitchFamily="34" charset="0"/>
                <a:cs typeface="Arial" panose="020B0604020202020204" pitchFamily="34" charset="0"/>
              </a:rPr>
              <a:t>.</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grooves indicate the implant installation depth.</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correct groove in this case 8-11-15mm has to be flush with the surgical guide.</a:t>
            </a:r>
          </a:p>
        </p:txBody>
      </p:sp>
      <p:sp>
        <p:nvSpPr>
          <p:cNvPr id="12" name="Placement of the cover screw…">
            <a:extLst>
              <a:ext uri="{FF2B5EF4-FFF2-40B4-BE49-F238E27FC236}">
                <a16:creationId xmlns:a16="http://schemas.microsoft.com/office/drawing/2014/main" id="{85CB7FA4-4F5D-964A-B126-10FD54AECFA3}"/>
              </a:ext>
            </a:extLst>
          </p:cNvPr>
          <p:cNvSpPr txBox="1"/>
          <p:nvPr/>
        </p:nvSpPr>
        <p:spPr>
          <a:xfrm>
            <a:off x="3928791" y="4792445"/>
            <a:ext cx="3236097" cy="200054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Implant installation to final position</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Align one of the six notches of the implant driver with the index marking in the surgical guide. </a:t>
            </a:r>
            <a:br>
              <a:rPr lang="en-US" sz="10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The marking is placed buccally as default.</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If the implant rotation has been individualized in the software, align with that moved marking in </a:t>
            </a:r>
            <a:br>
              <a:rPr lang="en-US" sz="1000" dirty="0">
                <a:solidFill>
                  <a:schemeClr val="tx1">
                    <a:lumMod val="65000"/>
                    <a:lumOff val="35000"/>
                  </a:schemeClr>
                </a:solidFill>
                <a:latin typeface="Arial" panose="020B0604020202020204" pitchFamily="34" charset="0"/>
                <a:cs typeface="Arial" panose="020B0604020202020204" pitchFamily="34" charset="0"/>
              </a:rPr>
            </a:br>
            <a:r>
              <a:rPr lang="en-US" sz="1000" dirty="0">
                <a:solidFill>
                  <a:schemeClr val="tx1">
                    <a:lumMod val="65000"/>
                    <a:lumOff val="35000"/>
                  </a:schemeClr>
                </a:solidFill>
                <a:latin typeface="Arial" panose="020B0604020202020204" pitchFamily="34" charset="0"/>
                <a:cs typeface="Arial" panose="020B0604020202020204" pitchFamily="34" charset="0"/>
              </a:rPr>
              <a:t>the guide</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The alignment between driver and guide ensures optimal placement of pre-surgically planned and produced Atlantis abutments. It also means that the implant rotation can be planned e.g. according to indexed angled stock abutments</a:t>
            </a:r>
          </a:p>
        </p:txBody>
      </p:sp>
      <p:sp>
        <p:nvSpPr>
          <p:cNvPr id="13" name="Placement of the cover screw…">
            <a:extLst>
              <a:ext uri="{FF2B5EF4-FFF2-40B4-BE49-F238E27FC236}">
                <a16:creationId xmlns:a16="http://schemas.microsoft.com/office/drawing/2014/main" id="{B7ED5674-E935-2145-A847-9A2C086B351C}"/>
              </a:ext>
            </a:extLst>
          </p:cNvPr>
          <p:cNvSpPr txBox="1"/>
          <p:nvPr/>
        </p:nvSpPr>
        <p:spPr>
          <a:xfrm>
            <a:off x="7268305" y="4792445"/>
            <a:ext cx="3078194" cy="184665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b="1" dirty="0">
                <a:solidFill>
                  <a:schemeClr val="tx1">
                    <a:lumMod val="65000"/>
                    <a:lumOff val="35000"/>
                  </a:schemeClr>
                </a:solidFill>
                <a:latin typeface="Arial" panose="020B0604020202020204" pitchFamily="34" charset="0"/>
                <a:cs typeface="Arial" panose="020B0604020202020204" pitchFamily="34" charset="0"/>
              </a:rPr>
              <a:t>Securing the surgical guide with </a:t>
            </a:r>
            <a:br>
              <a:rPr lang="en-US" sz="1000" b="1" dirty="0">
                <a:solidFill>
                  <a:schemeClr val="tx1">
                    <a:lumMod val="65000"/>
                    <a:lumOff val="35000"/>
                  </a:schemeClr>
                </a:solidFill>
                <a:latin typeface="Arial" panose="020B0604020202020204" pitchFamily="34" charset="0"/>
                <a:cs typeface="Arial" panose="020B0604020202020204" pitchFamily="34" charset="0"/>
              </a:rPr>
            </a:br>
            <a:r>
              <a:rPr lang="en-US" sz="1000" b="1" dirty="0">
                <a:solidFill>
                  <a:schemeClr val="tx1">
                    <a:lumMod val="65000"/>
                    <a:lumOff val="35000"/>
                  </a:schemeClr>
                </a:solidFill>
                <a:latin typeface="Arial" panose="020B0604020202020204" pitchFamily="34" charset="0"/>
                <a:cs typeface="Arial" panose="020B0604020202020204" pitchFamily="34" charset="0"/>
              </a:rPr>
              <a:t>Stabilization Abutments</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This procedure is primarily intended for mucosa-supported surgical guides.</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Prior to inserting further implants, the stabilization abutment is inserted and secures the guide to prevent it from moving and rotating between preparations of multiple implant sites.</a:t>
            </a:r>
          </a:p>
          <a:p>
            <a:pPr marL="108000" indent="-108000" algn="l">
              <a:spcBef>
                <a:spcPts val="400"/>
              </a:spcBef>
              <a:buFont typeface="Wingdings" pitchFamily="2" charset="2"/>
              <a:buChar char="§"/>
            </a:pPr>
            <a:r>
              <a:rPr lang="en-US" sz="1000" dirty="0">
                <a:solidFill>
                  <a:schemeClr val="tx1">
                    <a:lumMod val="65000"/>
                    <a:lumOff val="35000"/>
                  </a:schemeClr>
                </a:solidFill>
                <a:latin typeface="Arial" panose="020B0604020202020204" pitchFamily="34" charset="0"/>
                <a:cs typeface="Arial" panose="020B0604020202020204" pitchFamily="34" charset="0"/>
              </a:rPr>
              <a:t>At least the first two implants must be prepared, placed and provided with a stabilization abutment in succession before further implants are placed.</a:t>
            </a:r>
          </a:p>
        </p:txBody>
      </p:sp>
      <p:sp>
        <p:nvSpPr>
          <p:cNvPr id="14" name="Note: The 6.5 mm marking is not indicated on the shaft.">
            <a:extLst>
              <a:ext uri="{FF2B5EF4-FFF2-40B4-BE49-F238E27FC236}">
                <a16:creationId xmlns:a16="http://schemas.microsoft.com/office/drawing/2014/main" id="{1418D541-BD03-FA43-A965-68042F85082F}"/>
              </a:ext>
            </a:extLst>
          </p:cNvPr>
          <p:cNvSpPr txBox="1"/>
          <p:nvPr/>
        </p:nvSpPr>
        <p:spPr>
          <a:xfrm>
            <a:off x="2564642" y="4120255"/>
            <a:ext cx="698953"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8-11-15mm</a:t>
            </a:r>
          </a:p>
        </p:txBody>
      </p:sp>
      <p:cxnSp>
        <p:nvCxnSpPr>
          <p:cNvPr id="15" name="Rak 14">
            <a:extLst>
              <a:ext uri="{FF2B5EF4-FFF2-40B4-BE49-F238E27FC236}">
                <a16:creationId xmlns:a16="http://schemas.microsoft.com/office/drawing/2014/main" id="{50AD2A64-AEA6-8640-B3C9-825F5D483A25}"/>
              </a:ext>
            </a:extLst>
          </p:cNvPr>
          <p:cNvCxnSpPr>
            <a:cxnSpLocks/>
          </p:cNvCxnSpPr>
          <p:nvPr/>
        </p:nvCxnSpPr>
        <p:spPr>
          <a:xfrm>
            <a:off x="2190899" y="4023318"/>
            <a:ext cx="339271" cy="159829"/>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16" name="Note: The 6.5 mm marking is not indicated on the shaft.">
            <a:extLst>
              <a:ext uri="{FF2B5EF4-FFF2-40B4-BE49-F238E27FC236}">
                <a16:creationId xmlns:a16="http://schemas.microsoft.com/office/drawing/2014/main" id="{B97E8690-311A-2348-A218-205AB1A566E8}"/>
              </a:ext>
            </a:extLst>
          </p:cNvPr>
          <p:cNvSpPr txBox="1"/>
          <p:nvPr/>
        </p:nvSpPr>
        <p:spPr>
          <a:xfrm>
            <a:off x="2453517" y="4365138"/>
            <a:ext cx="781503" cy="15388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0" tIns="0" rIns="0" bIns="0">
            <a:spAutoFit/>
          </a:bodyPr>
          <a:lstStyle/>
          <a:p>
            <a:pPr algn="l"/>
            <a:r>
              <a:rPr lang="en-US" sz="1000" dirty="0">
                <a:solidFill>
                  <a:schemeClr val="tx1">
                    <a:lumMod val="65000"/>
                    <a:lumOff val="35000"/>
                  </a:schemeClr>
                </a:solidFill>
                <a:latin typeface="Arial" panose="020B0604020202020204" pitchFamily="34" charset="0"/>
                <a:cs typeface="Arial" panose="020B0604020202020204" pitchFamily="34" charset="0"/>
              </a:rPr>
              <a:t>6.5-9-13mm</a:t>
            </a:r>
          </a:p>
        </p:txBody>
      </p:sp>
      <p:cxnSp>
        <p:nvCxnSpPr>
          <p:cNvPr id="17" name="Rak 16">
            <a:extLst>
              <a:ext uri="{FF2B5EF4-FFF2-40B4-BE49-F238E27FC236}">
                <a16:creationId xmlns:a16="http://schemas.microsoft.com/office/drawing/2014/main" id="{1612C1D7-652B-8F4C-94E3-44C5742BE7AF}"/>
              </a:ext>
            </a:extLst>
          </p:cNvPr>
          <p:cNvCxnSpPr>
            <a:cxnSpLocks/>
          </p:cNvCxnSpPr>
          <p:nvPr/>
        </p:nvCxnSpPr>
        <p:spPr>
          <a:xfrm>
            <a:off x="2057095" y="4212366"/>
            <a:ext cx="367847" cy="174625"/>
          </a:xfrm>
          <a:prstGeom prst="line">
            <a:avLst/>
          </a:prstGeom>
          <a:noFill/>
          <a:ln w="9525" cap="flat">
            <a:solidFill>
              <a:schemeClr val="accent3"/>
            </a:solidFill>
            <a:prstDash val="solid"/>
            <a:round/>
          </a:ln>
          <a:effectLst/>
          <a:sp3d/>
        </p:spPr>
        <p:style>
          <a:lnRef idx="0">
            <a:scrgbClr r="0" g="0" b="0"/>
          </a:lnRef>
          <a:fillRef idx="0">
            <a:scrgbClr r="0" g="0" b="0"/>
          </a:fillRef>
          <a:effectRef idx="0">
            <a:scrgbClr r="0" g="0" b="0"/>
          </a:effectRef>
          <a:fontRef idx="none"/>
        </p:style>
      </p:cxnSp>
      <p:sp>
        <p:nvSpPr>
          <p:cNvPr id="18" name="Implant design…">
            <a:extLst>
              <a:ext uri="{FF2B5EF4-FFF2-40B4-BE49-F238E27FC236}">
                <a16:creationId xmlns:a16="http://schemas.microsoft.com/office/drawing/2014/main" id="{7C7D33F6-4BAE-4D5B-9DFD-F3831C5133A1}"/>
              </a:ext>
            </a:extLst>
          </p:cNvPr>
          <p:cNvSpPr txBox="1"/>
          <p:nvPr/>
        </p:nvSpPr>
        <p:spPr>
          <a:xfrm>
            <a:off x="669503" y="1453778"/>
            <a:ext cx="7024309"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p>
            <a:pPr algn="l"/>
            <a:r>
              <a:rPr lang="en-US" sz="1400" dirty="0">
                <a:solidFill>
                  <a:schemeClr val="tx1">
                    <a:lumMod val="65000"/>
                    <a:lumOff val="35000"/>
                  </a:schemeClr>
                </a:solidFill>
                <a:latin typeface="Arial" panose="020B0604020202020204" pitchFamily="34" charset="0"/>
                <a:cs typeface="Arial" panose="020B0604020202020204" pitchFamily="34" charset="0"/>
              </a:rPr>
              <a:t>The following images show the placement of </a:t>
            </a:r>
            <a:r>
              <a:rPr lang="en-US" sz="1400" dirty="0" err="1">
                <a:solidFill>
                  <a:schemeClr val="tx1">
                    <a:lumMod val="65000"/>
                    <a:lumOff val="35000"/>
                  </a:schemeClr>
                </a:solidFill>
                <a:latin typeface="Arial" panose="020B0604020202020204" pitchFamily="34" charset="0"/>
                <a:cs typeface="Arial" panose="020B0604020202020204" pitchFamily="34" charset="0"/>
              </a:rPr>
              <a:t>PrimeTaper</a:t>
            </a:r>
            <a:r>
              <a:rPr lang="en-US" sz="1400" dirty="0">
                <a:solidFill>
                  <a:schemeClr val="tx1">
                    <a:lumMod val="65000"/>
                    <a:lumOff val="35000"/>
                  </a:schemeClr>
                </a:solidFill>
                <a:latin typeface="Arial" panose="020B0604020202020204" pitchFamily="34" charset="0"/>
                <a:cs typeface="Arial" panose="020B0604020202020204" pitchFamily="34" charset="0"/>
              </a:rPr>
              <a:t> EV Ø4.2 x 11mm.</a:t>
            </a:r>
          </a:p>
        </p:txBody>
      </p:sp>
      <p:sp>
        <p:nvSpPr>
          <p:cNvPr id="19" name="Title 1">
            <a:extLst>
              <a:ext uri="{FF2B5EF4-FFF2-40B4-BE49-F238E27FC236}">
                <a16:creationId xmlns:a16="http://schemas.microsoft.com/office/drawing/2014/main" id="{3372D632-C7AA-4839-A6AE-2C4930660434}"/>
              </a:ext>
            </a:extLst>
          </p:cNvPr>
          <p:cNvSpPr txBox="1">
            <a:spLocks/>
          </p:cNvSpPr>
          <p:nvPr/>
        </p:nvSpPr>
        <p:spPr>
          <a:xfrm>
            <a:off x="342900" y="246063"/>
            <a:ext cx="9144000" cy="12398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r>
              <a:rPr lang="sv-SE" dirty="0">
                <a:solidFill>
                  <a:schemeClr val="tx1">
                    <a:lumMod val="65000"/>
                    <a:lumOff val="35000"/>
                  </a:schemeClr>
                </a:solidFill>
                <a:latin typeface="Arial" panose="020B0604020202020204" pitchFamily="34" charset="0"/>
                <a:cs typeface="Arial" panose="020B0604020202020204" pitchFamily="34" charset="0"/>
              </a:rPr>
              <a:t>DS </a:t>
            </a:r>
            <a:r>
              <a:rPr lang="sv-SE" dirty="0" err="1">
                <a:solidFill>
                  <a:schemeClr val="tx1">
                    <a:lumMod val="65000"/>
                    <a:lumOff val="35000"/>
                  </a:schemeClr>
                </a:solidFill>
                <a:latin typeface="Arial" panose="020B0604020202020204" pitchFamily="34" charset="0"/>
                <a:cs typeface="Arial" panose="020B0604020202020204" pitchFamily="34" charset="0"/>
              </a:rPr>
              <a:t>PrimeTaper</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guided</a:t>
            </a:r>
            <a:r>
              <a:rPr lang="sv-SE" dirty="0">
                <a:solidFill>
                  <a:schemeClr val="tx1">
                    <a:lumMod val="65000"/>
                    <a:lumOff val="35000"/>
                  </a:schemeClr>
                </a:solidFill>
                <a:latin typeface="Arial" panose="020B0604020202020204" pitchFamily="34" charset="0"/>
                <a:cs typeface="Arial" panose="020B0604020202020204" pitchFamily="34" charset="0"/>
              </a:rPr>
              <a:t> </a:t>
            </a:r>
            <a:r>
              <a:rPr lang="sv-SE" dirty="0" err="1">
                <a:solidFill>
                  <a:schemeClr val="tx1">
                    <a:lumMod val="65000"/>
                    <a:lumOff val="35000"/>
                  </a:schemeClr>
                </a:solidFill>
                <a:latin typeface="Arial" panose="020B0604020202020204" pitchFamily="34" charset="0"/>
                <a:cs typeface="Arial" panose="020B0604020202020204" pitchFamily="34" charset="0"/>
              </a:rPr>
              <a:t>surgery</a:t>
            </a:r>
            <a:br>
              <a:rPr lang="sv-SE" dirty="0">
                <a:solidFill>
                  <a:schemeClr val="tx1">
                    <a:lumMod val="65000"/>
                    <a:lumOff val="35000"/>
                  </a:schemeClr>
                </a:solidFill>
                <a:latin typeface="Arial" panose="020B0604020202020204" pitchFamily="34" charset="0"/>
                <a:cs typeface="Arial" panose="020B0604020202020204" pitchFamily="34" charset="0"/>
              </a:rPr>
            </a:br>
            <a:r>
              <a:rPr lang="en-US" sz="2800" dirty="0">
                <a:solidFill>
                  <a:schemeClr val="tx1">
                    <a:lumMod val="65000"/>
                    <a:lumOff val="35000"/>
                  </a:schemeClr>
                </a:solidFill>
                <a:latin typeface="Arial" panose="020B0604020202020204" pitchFamily="34" charset="0"/>
                <a:cs typeface="Arial" panose="020B0604020202020204" pitchFamily="34" charset="0"/>
              </a:rPr>
              <a:t>Implant installation</a:t>
            </a:r>
            <a:endParaRPr lang="sv-SE" sz="2800" dirty="0">
              <a:solidFill>
                <a:schemeClr val="tx1">
                  <a:lumMod val="65000"/>
                  <a:lumOff val="35000"/>
                </a:schemeClr>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83681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B77DF-8EC3-484D-80E5-5CBD84F2235B}"/>
              </a:ext>
            </a:extLst>
          </p:cNvPr>
          <p:cNvSpPr>
            <a:spLocks noGrp="1"/>
          </p:cNvSpPr>
          <p:nvPr>
            <p:ph type="ctrTitle"/>
          </p:nvPr>
        </p:nvSpPr>
        <p:spPr/>
        <p:txBody>
          <a:bodyPr>
            <a:normAutofit/>
          </a:bodyPr>
          <a:lstStyle/>
          <a:p>
            <a:r>
              <a:rPr lang="en-US" sz="6600">
                <a:solidFill>
                  <a:schemeClr val="tx1">
                    <a:lumMod val="65000"/>
                    <a:lumOff val="35000"/>
                  </a:schemeClr>
                </a:solidFill>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1504700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733471" cy="1239837"/>
          </a:xfrm>
        </p:spPr>
        <p:txBody>
          <a:bodyPr>
            <a:normAutofit/>
          </a:bodyPr>
          <a:lstStyle/>
          <a:p>
            <a:pPr algn="l"/>
            <a:r>
              <a:rPr lang="sv-SE" sz="4400">
                <a:solidFill>
                  <a:schemeClr val="tx1">
                    <a:lumMod val="65000"/>
                    <a:lumOff val="35000"/>
                  </a:schemeClr>
                </a:solidFill>
                <a:latin typeface="Arial"/>
                <a:cs typeface="Arial"/>
              </a:rPr>
              <a:t>Lasting </a:t>
            </a:r>
            <a:r>
              <a:rPr lang="sv-SE" sz="4400" err="1">
                <a:solidFill>
                  <a:schemeClr val="tx1">
                    <a:lumMod val="65000"/>
                    <a:lumOff val="35000"/>
                  </a:schemeClr>
                </a:solidFill>
                <a:latin typeface="Arial"/>
                <a:cs typeface="Arial"/>
              </a:rPr>
              <a:t>bone</a:t>
            </a:r>
            <a:r>
              <a:rPr lang="sv-SE" sz="4400">
                <a:solidFill>
                  <a:schemeClr val="tx1">
                    <a:lumMod val="65000"/>
                    <a:lumOff val="35000"/>
                  </a:schemeClr>
                </a:solidFill>
                <a:latin typeface="Arial"/>
                <a:cs typeface="Arial"/>
              </a:rPr>
              <a:t> care</a:t>
            </a:r>
            <a:br>
              <a:rPr lang="sv-SE" sz="4400">
                <a:latin typeface="Arial" panose="020B0604020202020204" pitchFamily="34" charset="0"/>
                <a:cs typeface="Arial" panose="020B0604020202020204" pitchFamily="34" charset="0"/>
              </a:rPr>
            </a:br>
            <a:r>
              <a:rPr lang="en-US" sz="2800">
                <a:solidFill>
                  <a:schemeClr val="tx1">
                    <a:lumMod val="65000"/>
                    <a:lumOff val="35000"/>
                  </a:schemeClr>
                </a:solidFill>
                <a:latin typeface="Arial"/>
                <a:cs typeface="Arial"/>
              </a:rPr>
              <a:t>Stability and long-term bone maintenance</a:t>
            </a:r>
            <a:endParaRPr lang="sv-SE" sz="2800">
              <a:solidFill>
                <a:schemeClr val="tx1">
                  <a:lumMod val="65000"/>
                  <a:lumOff val="35000"/>
                </a:schemeClr>
              </a:solidFill>
              <a:highlight>
                <a:srgbClr val="FFFF00"/>
              </a:highlight>
              <a:latin typeface="Arial"/>
              <a:cs typeface="Arial"/>
            </a:endParaRPr>
          </a:p>
        </p:txBody>
      </p:sp>
      <p:sp>
        <p:nvSpPr>
          <p:cNvPr id="3" name="Title 4">
            <a:extLst>
              <a:ext uri="{FF2B5EF4-FFF2-40B4-BE49-F238E27FC236}">
                <a16:creationId xmlns:a16="http://schemas.microsoft.com/office/drawing/2014/main" id="{92617B56-BDA4-4DB1-9340-ADC42CA70686}"/>
              </a:ext>
            </a:extLst>
          </p:cNvPr>
          <p:cNvSpPr txBox="1">
            <a:spLocks/>
          </p:cNvSpPr>
          <p:nvPr/>
        </p:nvSpPr>
        <p:spPr>
          <a:xfrm>
            <a:off x="234581" y="1241426"/>
            <a:ext cx="11285821" cy="100171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br>
              <a:rPr lang="en-US" sz="2800"/>
            </a:br>
            <a:endParaRPr lang="sv-SE" sz="2800"/>
          </a:p>
        </p:txBody>
      </p:sp>
      <p:sp>
        <p:nvSpPr>
          <p:cNvPr id="5" name="Content Placeholder 5">
            <a:extLst>
              <a:ext uri="{FF2B5EF4-FFF2-40B4-BE49-F238E27FC236}">
                <a16:creationId xmlns:a16="http://schemas.microsoft.com/office/drawing/2014/main" id="{9CA9F70A-F443-4FEC-8210-8F0D503F8257}"/>
              </a:ext>
            </a:extLst>
          </p:cNvPr>
          <p:cNvSpPr txBox="1">
            <a:spLocks/>
          </p:cNvSpPr>
          <p:nvPr/>
        </p:nvSpPr>
        <p:spPr>
          <a:xfrm>
            <a:off x="234581" y="2060244"/>
            <a:ext cx="11505210" cy="3943350"/>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0000"/>
              </a:lnSpc>
            </a:pPr>
            <a:r>
              <a:rPr lang="en-US">
                <a:solidFill>
                  <a:schemeClr val="tx1">
                    <a:lumMod val="65000"/>
                    <a:lumOff val="35000"/>
                  </a:schemeClr>
                </a:solidFill>
                <a:latin typeface="Arial"/>
                <a:cs typeface="Arial"/>
              </a:rPr>
              <a:t>DS </a:t>
            </a:r>
            <a:r>
              <a:rPr lang="en-US" err="1">
                <a:solidFill>
                  <a:schemeClr val="tx1">
                    <a:lumMod val="65000"/>
                    <a:lumOff val="35000"/>
                  </a:schemeClr>
                </a:solidFill>
                <a:latin typeface="Arial"/>
                <a:cs typeface="Arial"/>
              </a:rPr>
              <a:t>PrimeTaper</a:t>
            </a:r>
            <a:r>
              <a:rPr lang="en-US">
                <a:solidFill>
                  <a:schemeClr val="tx1">
                    <a:lumMod val="65000"/>
                    <a:lumOff val="35000"/>
                  </a:schemeClr>
                </a:solidFill>
                <a:latin typeface="Arial"/>
                <a:cs typeface="Arial"/>
              </a:rPr>
              <a:t> provides immediate installation stability </a:t>
            </a:r>
            <a:br>
              <a:rPr lang="en-US">
                <a:solidFill>
                  <a:schemeClr val="tx1">
                    <a:lumMod val="65000"/>
                    <a:lumOff val="35000"/>
                  </a:schemeClr>
                </a:solidFill>
                <a:latin typeface="Arial"/>
                <a:cs typeface="Arial"/>
              </a:rPr>
            </a:br>
            <a:r>
              <a:rPr lang="en-US">
                <a:solidFill>
                  <a:schemeClr val="tx1">
                    <a:lumMod val="65000"/>
                    <a:lumOff val="35000"/>
                  </a:schemeClr>
                </a:solidFill>
                <a:latin typeface="Arial"/>
                <a:cs typeface="Arial"/>
              </a:rPr>
              <a:t>and long-term bone maintenance</a:t>
            </a:r>
            <a:br>
              <a:rPr lang="en-US">
                <a:latin typeface="Arial" panose="020B0604020202020204" pitchFamily="34" charset="0"/>
                <a:cs typeface="Arial" panose="020B0604020202020204" pitchFamily="34" charset="0"/>
              </a:rPr>
            </a:br>
            <a:endParaRPr lang="en-US" sz="1800">
              <a:solidFill>
                <a:schemeClr val="tx1">
                  <a:lumMod val="65000"/>
                  <a:lumOff val="3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a:solidFill>
                  <a:schemeClr val="tx1">
                    <a:lumMod val="65000"/>
                    <a:lumOff val="35000"/>
                  </a:schemeClr>
                </a:solidFill>
                <a:latin typeface="Arial"/>
                <a:cs typeface="Arial"/>
              </a:rPr>
              <a:t>Variable thread and flute design provides excellent cutting efficiency for </a:t>
            </a:r>
            <a:br>
              <a:rPr lang="en-US" sz="1800">
                <a:latin typeface="Arial" panose="020B0604020202020204" pitchFamily="34" charset="0"/>
                <a:cs typeface="Arial" panose="020B0604020202020204" pitchFamily="34" charset="0"/>
              </a:rPr>
            </a:br>
            <a:r>
              <a:rPr lang="en-US" sz="1800">
                <a:solidFill>
                  <a:schemeClr val="tx1">
                    <a:lumMod val="65000"/>
                    <a:lumOff val="35000"/>
                  </a:schemeClr>
                </a:solidFill>
                <a:latin typeface="Arial"/>
                <a:cs typeface="Arial"/>
              </a:rPr>
              <a:t>precise bone management </a:t>
            </a:r>
            <a:endParaRPr lang="en-US" sz="1800">
              <a:solidFill>
                <a:schemeClr val="tx1">
                  <a:lumMod val="65000"/>
                  <a:lumOff val="3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a:solidFill>
                  <a:schemeClr val="tx1">
                    <a:lumMod val="65000"/>
                    <a:lumOff val="35000"/>
                  </a:schemeClr>
                </a:solidFill>
                <a:latin typeface="Arial"/>
                <a:cs typeface="Arial"/>
              </a:rPr>
              <a:t>Delivers immediate installation stability in different bone qualities </a:t>
            </a:r>
            <a:endParaRPr lang="en-US" sz="1800">
              <a:solidFill>
                <a:schemeClr val="tx1">
                  <a:lumMod val="65000"/>
                  <a:lumOff val="35000"/>
                </a:schemeClr>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800">
                <a:solidFill>
                  <a:schemeClr val="tx1">
                    <a:lumMod val="65000"/>
                    <a:lumOff val="35000"/>
                  </a:schemeClr>
                </a:solidFill>
                <a:latin typeface="Arial"/>
                <a:cs typeface="Arial"/>
              </a:rPr>
              <a:t>Provides long-term bone preservation thanks to proven features derived </a:t>
            </a:r>
            <a:br>
              <a:rPr lang="en-US" sz="1800">
                <a:latin typeface="Arial" panose="020B0604020202020204" pitchFamily="34" charset="0"/>
                <a:cs typeface="Arial" panose="020B0604020202020204" pitchFamily="34" charset="0"/>
              </a:rPr>
            </a:br>
            <a:r>
              <a:rPr lang="en-US" sz="1800">
                <a:solidFill>
                  <a:schemeClr val="tx1">
                    <a:lumMod val="65000"/>
                    <a:lumOff val="35000"/>
                  </a:schemeClr>
                </a:solidFill>
                <a:latin typeface="Arial"/>
                <a:cs typeface="Arial"/>
              </a:rPr>
              <a:t>from Astra Tech Implant System EV </a:t>
            </a:r>
          </a:p>
          <a:p>
            <a:pPr marL="742950" lvl="1" indent="-285750" algn="l">
              <a:buFont typeface="Arial" panose="020B0604020202020204" pitchFamily="34" charset="0"/>
              <a:buChar char="•"/>
            </a:pPr>
            <a:r>
              <a:rPr lang="en-US" sz="1700" err="1">
                <a:solidFill>
                  <a:schemeClr val="tx1">
                    <a:lumMod val="65000"/>
                    <a:lumOff val="35000"/>
                  </a:schemeClr>
                </a:solidFill>
                <a:latin typeface="Arial"/>
                <a:cs typeface="Arial"/>
              </a:rPr>
              <a:t>OsseoSpeed</a:t>
            </a:r>
            <a:endParaRPr lang="en-US" sz="1700">
              <a:solidFill>
                <a:schemeClr val="tx1">
                  <a:lumMod val="65000"/>
                  <a:lumOff val="35000"/>
                </a:schemeClr>
              </a:solidFill>
              <a:latin typeface="Arial"/>
              <a:cs typeface="Arial"/>
            </a:endParaRPr>
          </a:p>
          <a:p>
            <a:pPr marL="742950" lvl="1" indent="-285750" algn="l">
              <a:buFont typeface="Arial" panose="020B0604020202020204" pitchFamily="34" charset="0"/>
              <a:buChar char="•"/>
            </a:pPr>
            <a:r>
              <a:rPr lang="en-US" sz="1700" err="1">
                <a:solidFill>
                  <a:schemeClr val="tx1">
                    <a:lumMod val="65000"/>
                    <a:lumOff val="35000"/>
                  </a:schemeClr>
                </a:solidFill>
                <a:latin typeface="Arial" panose="020B0604020202020204" pitchFamily="34" charset="0"/>
                <a:cs typeface="Arial" panose="020B0604020202020204" pitchFamily="34" charset="0"/>
              </a:rPr>
              <a:t>MicroThread</a:t>
            </a:r>
            <a:endParaRPr lang="en-US" sz="1700">
              <a:solidFill>
                <a:schemeClr val="tx1">
                  <a:lumMod val="65000"/>
                  <a:lumOff val="35000"/>
                </a:schemeClr>
              </a:solidFill>
              <a:latin typeface="Arial" panose="020B0604020202020204" pitchFamily="34" charset="0"/>
              <a:cs typeface="Arial" panose="020B0604020202020204" pitchFamily="34" charset="0"/>
            </a:endParaRPr>
          </a:p>
          <a:p>
            <a:pPr marL="742950" lvl="1" indent="-285750" algn="l">
              <a:buFont typeface="Arial" panose="020B0604020202020204" pitchFamily="34" charset="0"/>
              <a:buChar char="•"/>
            </a:pPr>
            <a:r>
              <a:rPr lang="en-US" sz="1700">
                <a:solidFill>
                  <a:schemeClr val="tx1">
                    <a:lumMod val="65000"/>
                    <a:lumOff val="35000"/>
                  </a:schemeClr>
                </a:solidFill>
                <a:latin typeface="Arial"/>
                <a:cs typeface="Arial"/>
              </a:rPr>
              <a:t>EV Connection</a:t>
            </a:r>
          </a:p>
          <a:p>
            <a:pPr marL="285750" indent="-285750" algn="l">
              <a:buFont typeface="Arial" panose="020B0604020202020204" pitchFamily="34" charset="0"/>
              <a:buChar char="•"/>
            </a:pPr>
            <a:r>
              <a:rPr lang="en-US" sz="1800">
                <a:solidFill>
                  <a:schemeClr val="tx1">
                    <a:lumMod val="65000"/>
                    <a:lumOff val="35000"/>
                  </a:schemeClr>
                </a:solidFill>
                <a:latin typeface="Arial"/>
                <a:cs typeface="Arial"/>
              </a:rPr>
              <a:t>Outstanding surface technology (</a:t>
            </a:r>
            <a:r>
              <a:rPr lang="en-US" sz="1800" err="1">
                <a:solidFill>
                  <a:schemeClr val="tx1">
                    <a:lumMod val="65000"/>
                    <a:lumOff val="35000"/>
                  </a:schemeClr>
                </a:solidFill>
                <a:latin typeface="Arial"/>
                <a:cs typeface="Arial"/>
              </a:rPr>
              <a:t>OsseoSpeed</a:t>
            </a:r>
            <a:r>
              <a:rPr lang="en-US" sz="1800">
                <a:solidFill>
                  <a:schemeClr val="tx1">
                    <a:lumMod val="65000"/>
                    <a:lumOff val="35000"/>
                  </a:schemeClr>
                </a:solidFill>
                <a:latin typeface="Arial"/>
                <a:cs typeface="Arial"/>
              </a:rPr>
              <a:t>) outperforms other </a:t>
            </a:r>
            <a:br>
              <a:rPr lang="en-US" sz="1800">
                <a:latin typeface="Arial" panose="020B0604020202020204" pitchFamily="34" charset="0"/>
                <a:cs typeface="Arial" panose="020B0604020202020204" pitchFamily="34" charset="0"/>
              </a:rPr>
            </a:br>
            <a:r>
              <a:rPr lang="en-US" sz="1800">
                <a:solidFill>
                  <a:schemeClr val="tx1">
                    <a:lumMod val="65000"/>
                    <a:lumOff val="35000"/>
                  </a:schemeClr>
                </a:solidFill>
                <a:latin typeface="Arial"/>
                <a:cs typeface="Arial"/>
              </a:rPr>
              <a:t>major surfaces in the market* </a:t>
            </a:r>
          </a:p>
        </p:txBody>
      </p:sp>
      <p:sp>
        <p:nvSpPr>
          <p:cNvPr id="6" name="TextBox 5">
            <a:extLst>
              <a:ext uri="{FF2B5EF4-FFF2-40B4-BE49-F238E27FC236}">
                <a16:creationId xmlns:a16="http://schemas.microsoft.com/office/drawing/2014/main" id="{38640E22-7043-417D-A0C7-E55D8ADA66CB}"/>
              </a:ext>
            </a:extLst>
          </p:cNvPr>
          <p:cNvSpPr txBox="1"/>
          <p:nvPr/>
        </p:nvSpPr>
        <p:spPr>
          <a:xfrm>
            <a:off x="268706" y="6430712"/>
            <a:ext cx="7853949"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53585B"/>
                </a:solidFill>
                <a:effectLst/>
                <a:uLnTx/>
                <a:uFillTx/>
                <a:latin typeface="Arial"/>
                <a:ea typeface="+mn-ea"/>
                <a:cs typeface="+mn-cs"/>
              </a:rPr>
              <a:t>*Norton, MR, </a:t>
            </a:r>
            <a:r>
              <a:rPr kumimoji="0" lang="en-US" sz="1000" b="0" i="1" u="none" strike="noStrike" kern="1200" cap="none" spc="0" normalizeH="0" baseline="0" noProof="0" err="1">
                <a:ln>
                  <a:noFill/>
                </a:ln>
                <a:solidFill>
                  <a:srgbClr val="53585B"/>
                </a:solidFill>
                <a:effectLst/>
                <a:uLnTx/>
                <a:uFillTx/>
                <a:latin typeface="Arial"/>
                <a:ea typeface="+mn-ea"/>
                <a:cs typeface="+mn-cs"/>
              </a:rPr>
              <a:t>Astrom</a:t>
            </a:r>
            <a:r>
              <a:rPr kumimoji="0" lang="en-US" sz="1000" b="0" i="1" u="none" strike="noStrike" kern="1200" cap="none" spc="0" normalizeH="0" baseline="0" noProof="0">
                <a:ln>
                  <a:noFill/>
                </a:ln>
                <a:solidFill>
                  <a:srgbClr val="53585B"/>
                </a:solidFill>
                <a:effectLst/>
                <a:uLnTx/>
                <a:uFillTx/>
                <a:latin typeface="Arial"/>
                <a:ea typeface="+mn-ea"/>
                <a:cs typeface="+mn-cs"/>
              </a:rPr>
              <a:t>, M, The Influence of Implant Surface on Maintenance of Marginal Bone Levels for Three Premium Implant Brands: </a:t>
            </a:r>
            <a:br>
              <a:rPr kumimoji="0" lang="en-US" sz="1000" b="0" i="1" u="none" strike="noStrike" kern="1200" cap="none" spc="0" normalizeH="0" baseline="0" noProof="0">
                <a:ln>
                  <a:noFill/>
                </a:ln>
                <a:solidFill>
                  <a:srgbClr val="53585B"/>
                </a:solidFill>
                <a:effectLst/>
                <a:uLnTx/>
                <a:uFillTx/>
                <a:latin typeface="Arial"/>
                <a:ea typeface="+mn-ea"/>
                <a:cs typeface="+mn-cs"/>
              </a:rPr>
            </a:br>
            <a:r>
              <a:rPr kumimoji="0" lang="en-US" sz="1000" b="0" i="1" u="none" strike="noStrike" kern="1200" cap="none" spc="0" normalizeH="0" baseline="0" noProof="0">
                <a:ln>
                  <a:noFill/>
                </a:ln>
                <a:solidFill>
                  <a:srgbClr val="53585B"/>
                </a:solidFill>
                <a:effectLst/>
                <a:uLnTx/>
                <a:uFillTx/>
                <a:latin typeface="Arial"/>
                <a:ea typeface="+mn-ea"/>
                <a:cs typeface="+mn-cs"/>
              </a:rPr>
              <a:t>A Systematic Review and Meta-analysis. Int J Oral </a:t>
            </a:r>
            <a:r>
              <a:rPr kumimoji="0" lang="en-US" sz="1000" b="0" i="1" u="none" strike="noStrike" kern="1200" cap="none" spc="0" normalizeH="0" baseline="0" noProof="0" err="1">
                <a:ln>
                  <a:noFill/>
                </a:ln>
                <a:solidFill>
                  <a:srgbClr val="53585B"/>
                </a:solidFill>
                <a:effectLst/>
                <a:uLnTx/>
                <a:uFillTx/>
                <a:latin typeface="Arial"/>
                <a:ea typeface="+mn-ea"/>
                <a:cs typeface="+mn-cs"/>
              </a:rPr>
              <a:t>Maxillofac</a:t>
            </a:r>
            <a:r>
              <a:rPr kumimoji="0" lang="en-US" sz="1000" b="0" i="1" u="none" strike="noStrike" kern="1200" cap="none" spc="0" normalizeH="0" baseline="0" noProof="0">
                <a:ln>
                  <a:noFill/>
                </a:ln>
                <a:solidFill>
                  <a:srgbClr val="53585B"/>
                </a:solidFill>
                <a:effectLst/>
                <a:uLnTx/>
                <a:uFillTx/>
                <a:latin typeface="Arial"/>
                <a:ea typeface="+mn-ea"/>
                <a:cs typeface="+mn-cs"/>
              </a:rPr>
              <a:t> Implants 2020;35(6):1099-111</a:t>
            </a:r>
            <a:endParaRPr kumimoji="0" lang="sv-SE" sz="1000" b="0" i="0" u="none" strike="noStrike" kern="1200" cap="none" spc="0" normalizeH="0" baseline="0" noProof="0">
              <a:ln>
                <a:noFill/>
              </a:ln>
              <a:solidFill>
                <a:srgbClr val="53585B"/>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F26DEA33-83B7-4CC6-8512-04243AA83244}"/>
              </a:ext>
            </a:extLst>
          </p:cNvPr>
          <p:cNvSpPr/>
          <p:nvPr/>
        </p:nvSpPr>
        <p:spPr>
          <a:xfrm>
            <a:off x="10656177" y="15498"/>
            <a:ext cx="1535823" cy="7904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Lasting bone care</a:t>
            </a:r>
          </a:p>
        </p:txBody>
      </p:sp>
      <p:grpSp>
        <p:nvGrpSpPr>
          <p:cNvPr id="13" name="Group 12">
            <a:extLst>
              <a:ext uri="{FF2B5EF4-FFF2-40B4-BE49-F238E27FC236}">
                <a16:creationId xmlns:a16="http://schemas.microsoft.com/office/drawing/2014/main" id="{1128CE51-AABA-4FAB-A591-AFCDFD344108}"/>
              </a:ext>
            </a:extLst>
          </p:cNvPr>
          <p:cNvGrpSpPr>
            <a:grpSpLocks noChangeAspect="1"/>
          </p:cNvGrpSpPr>
          <p:nvPr/>
        </p:nvGrpSpPr>
        <p:grpSpPr>
          <a:xfrm>
            <a:off x="7809471" y="1106717"/>
            <a:ext cx="3350712" cy="5323995"/>
            <a:chOff x="7983020" y="143838"/>
            <a:chExt cx="4448710" cy="7068620"/>
          </a:xfrm>
        </p:grpSpPr>
        <p:pic>
          <p:nvPicPr>
            <p:cNvPr id="14" name="Picture 13" descr="A picture containing dark, light&#10;&#10;Description automatically generated">
              <a:extLst>
                <a:ext uri="{FF2B5EF4-FFF2-40B4-BE49-F238E27FC236}">
                  <a16:creationId xmlns:a16="http://schemas.microsoft.com/office/drawing/2014/main" id="{60FF1B8A-62AF-4741-A878-0A89F4A2D0B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7983020" y="143838"/>
              <a:ext cx="4448710" cy="7068620"/>
            </a:xfrm>
            <a:prstGeom prst="rect">
              <a:avLst/>
            </a:prstGeom>
          </p:spPr>
        </p:pic>
        <p:grpSp>
          <p:nvGrpSpPr>
            <p:cNvPr id="15" name="Group 14">
              <a:extLst>
                <a:ext uri="{FF2B5EF4-FFF2-40B4-BE49-F238E27FC236}">
                  <a16:creationId xmlns:a16="http://schemas.microsoft.com/office/drawing/2014/main" id="{01511D38-23A8-4F3F-A35E-3E000418BFB8}"/>
                </a:ext>
              </a:extLst>
            </p:cNvPr>
            <p:cNvGrpSpPr>
              <a:grpSpLocks noChangeAspect="1"/>
            </p:cNvGrpSpPr>
            <p:nvPr/>
          </p:nvGrpSpPr>
          <p:grpSpPr>
            <a:xfrm>
              <a:off x="10826001" y="3116670"/>
              <a:ext cx="1061630" cy="3088383"/>
              <a:chOff x="10346906" y="2510019"/>
              <a:chExt cx="1015628" cy="2954559"/>
            </a:xfrm>
          </p:grpSpPr>
          <p:pic>
            <p:nvPicPr>
              <p:cNvPr id="20" name="Picture 19" descr="A picture containing plate, gear&#10;&#10;Description automatically generated">
                <a:extLst>
                  <a:ext uri="{FF2B5EF4-FFF2-40B4-BE49-F238E27FC236}">
                    <a16:creationId xmlns:a16="http://schemas.microsoft.com/office/drawing/2014/main" id="{A2B178D5-9217-4B6B-9E80-DE95BF0781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9275089">
                <a:off x="10346906" y="2510019"/>
                <a:ext cx="1015628" cy="1023744"/>
              </a:xfrm>
              <a:prstGeom prst="rect">
                <a:avLst/>
              </a:prstGeom>
            </p:spPr>
          </p:pic>
          <p:pic>
            <p:nvPicPr>
              <p:cNvPr id="24" name="Picture 23">
                <a:extLst>
                  <a:ext uri="{FF2B5EF4-FFF2-40B4-BE49-F238E27FC236}">
                    <a16:creationId xmlns:a16="http://schemas.microsoft.com/office/drawing/2014/main" id="{6DE7EE0C-B988-4C4B-BE6B-79BABA2080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19066" y="3609535"/>
                <a:ext cx="889636" cy="889636"/>
              </a:xfrm>
              <a:prstGeom prst="rect">
                <a:avLst/>
              </a:prstGeom>
              <a:effectLst>
                <a:outerShdw blurRad="63500" sx="102000" sy="102000" algn="ctr" rotWithShape="0">
                  <a:prstClr val="black">
                    <a:alpha val="40000"/>
                  </a:prstClr>
                </a:outerShdw>
              </a:effectLst>
            </p:spPr>
          </p:pic>
          <p:pic>
            <p:nvPicPr>
              <p:cNvPr id="25" name="Picture 24" descr="A picture containing dark, close&#10;&#10;Description automatically generated">
                <a:extLst>
                  <a:ext uri="{FF2B5EF4-FFF2-40B4-BE49-F238E27FC236}">
                    <a16:creationId xmlns:a16="http://schemas.microsoft.com/office/drawing/2014/main" id="{E3E4722F-7FD4-49A1-B341-FB18C4C4268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419066" y="4574942"/>
                <a:ext cx="889636" cy="889636"/>
              </a:xfrm>
              <a:prstGeom prst="rect">
                <a:avLst/>
              </a:prstGeom>
              <a:effectLst>
                <a:outerShdw blurRad="63500" sx="102000" sy="102000" algn="ctr" rotWithShape="0">
                  <a:prstClr val="black">
                    <a:alpha val="40000"/>
                  </a:prstClr>
                </a:outerShdw>
              </a:effectLst>
            </p:spPr>
          </p:pic>
        </p:grpSp>
      </p:grpSp>
    </p:spTree>
    <p:extLst>
      <p:ext uri="{BB962C8B-B14F-4D97-AF65-F5344CB8AC3E}">
        <p14:creationId xmlns:p14="http://schemas.microsoft.com/office/powerpoint/2010/main" val="20330946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6">
            <a:extLst>
              <a:ext uri="{FF2B5EF4-FFF2-40B4-BE49-F238E27FC236}">
                <a16:creationId xmlns:a16="http://schemas.microsoft.com/office/drawing/2014/main" id="{70DCB938-3DC2-4A06-8087-EC5BDC3E4AE8}"/>
              </a:ext>
            </a:extLst>
          </p:cNvPr>
          <p:cNvSpPr/>
          <p:nvPr/>
        </p:nvSpPr>
        <p:spPr>
          <a:xfrm>
            <a:off x="0" y="1557338"/>
            <a:ext cx="12192000" cy="5302475"/>
          </a:xfrm>
          <a:prstGeom prst="rect">
            <a:avLst/>
          </a:prstGeom>
          <a:gradFill flip="none" rotWithShape="1">
            <a:gsLst>
              <a:gs pos="0">
                <a:srgbClr val="D9D7D7">
                  <a:lumMod val="0"/>
                  <a:lumOff val="100000"/>
                </a:srgbClr>
              </a:gs>
              <a:gs pos="35000">
                <a:srgbClr val="D9D7D7">
                  <a:lumMod val="0"/>
                  <a:lumOff val="100000"/>
                </a:srgbClr>
              </a:gs>
              <a:gs pos="100000">
                <a:srgbClr val="D9D7D7">
                  <a:lumMod val="100000"/>
                </a:srgbClr>
              </a:gs>
            </a:gsLst>
            <a:path path="circle">
              <a:fillToRect l="50000" t="50000" r="50000" b="50000"/>
            </a:path>
            <a:tileRect/>
          </a:gradFill>
          <a:ln w="12700" cap="flat" cmpd="sng" algn="ctr">
            <a:noFill/>
            <a:prstDash val="solid"/>
            <a:miter lim="800000"/>
          </a:ln>
          <a:effectLst/>
        </p:spPr>
        <p:txBody>
          <a:bodyPr lIns="72000" tIns="72000" rIns="72000" bIns="72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4" name="Title 1">
            <a:extLst>
              <a:ext uri="{FF2B5EF4-FFF2-40B4-BE49-F238E27FC236}">
                <a16:creationId xmlns:a16="http://schemas.microsoft.com/office/drawing/2014/main" id="{1241E8E8-F45B-448D-9030-CCED7C295E1E}"/>
              </a:ext>
            </a:extLst>
          </p:cNvPr>
          <p:cNvSpPr>
            <a:spLocks noGrp="1"/>
          </p:cNvSpPr>
          <p:nvPr>
            <p:ph type="ctrTitle"/>
          </p:nvPr>
        </p:nvSpPr>
        <p:spPr>
          <a:xfrm>
            <a:off x="342900" y="246063"/>
            <a:ext cx="9144000" cy="1239837"/>
          </a:xfrm>
        </p:spPr>
        <p:txBody>
          <a:bodyPr>
            <a:normAutofit/>
          </a:bodyPr>
          <a:lstStyle/>
          <a:p>
            <a:pPr algn="l"/>
            <a:r>
              <a:rPr lang="sv-SE" sz="4400">
                <a:solidFill>
                  <a:schemeClr val="tx1">
                    <a:lumMod val="65000"/>
                    <a:lumOff val="35000"/>
                  </a:schemeClr>
                </a:solidFill>
                <a:latin typeface="Arial" panose="020B0604020202020204" pitchFamily="34" charset="0"/>
                <a:cs typeface="Arial" panose="020B0604020202020204" pitchFamily="34" charset="0"/>
              </a:rPr>
              <a:t>Lasting bone care </a:t>
            </a:r>
            <a:br>
              <a:rPr lang="sv-SE" sz="4400">
                <a:solidFill>
                  <a:schemeClr val="tx1">
                    <a:lumMod val="65000"/>
                    <a:lumOff val="35000"/>
                  </a:schemeClr>
                </a:solidFill>
                <a:latin typeface="Arial" panose="020B0604020202020204" pitchFamily="34" charset="0"/>
                <a:cs typeface="Arial" panose="020B0604020202020204" pitchFamily="34" charset="0"/>
              </a:rPr>
            </a:br>
            <a:r>
              <a:rPr lang="en-US" sz="2800">
                <a:solidFill>
                  <a:schemeClr val="tx1">
                    <a:lumMod val="65000"/>
                    <a:lumOff val="35000"/>
                  </a:schemeClr>
                </a:solidFill>
                <a:latin typeface="Arial" panose="020B0604020202020204" pitchFamily="34" charset="0"/>
                <a:cs typeface="Arial" panose="020B0604020202020204" pitchFamily="34" charset="0"/>
              </a:rPr>
              <a:t>Design philosophy </a:t>
            </a:r>
            <a:endParaRPr lang="sv-SE" sz="280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19F07120-2EEE-48B2-A747-91CF582BF2FA}"/>
              </a:ext>
            </a:extLst>
          </p:cNvPr>
          <p:cNvGrpSpPr/>
          <p:nvPr/>
        </p:nvGrpSpPr>
        <p:grpSpPr>
          <a:xfrm>
            <a:off x="-1932841" y="1866901"/>
            <a:ext cx="8802484" cy="5236441"/>
            <a:chOff x="-2021864" y="1382659"/>
            <a:chExt cx="8802484" cy="5236441"/>
          </a:xfrm>
        </p:grpSpPr>
        <p:pic>
          <p:nvPicPr>
            <p:cNvPr id="5" name="Picture 4">
              <a:extLst>
                <a:ext uri="{FF2B5EF4-FFF2-40B4-BE49-F238E27FC236}">
                  <a16:creationId xmlns:a16="http://schemas.microsoft.com/office/drawing/2014/main" id="{A420F1AC-4629-4FB5-BCBA-E9C45EBA55C7}"/>
                </a:ext>
              </a:extLst>
            </p:cNvPr>
            <p:cNvPicPr>
              <a:picLocks noChangeAspect="1"/>
            </p:cNvPicPr>
            <p:nvPr/>
          </p:nvPicPr>
          <p:blipFill rotWithShape="1">
            <a:blip r:embed="rId3">
              <a:extLst>
                <a:ext uri="{28A0092B-C50C-407E-A947-70E740481C1C}">
                  <a14:useLocalDpi xmlns:a14="http://schemas.microsoft.com/office/drawing/2010/main" val="0"/>
                </a:ext>
              </a:extLst>
            </a:blip>
            <a:srcRect r="-1348"/>
            <a:stretch/>
          </p:blipFill>
          <p:spPr>
            <a:xfrm>
              <a:off x="-2021864" y="1382659"/>
              <a:ext cx="8802484" cy="5236441"/>
            </a:xfrm>
            <a:prstGeom prst="rect">
              <a:avLst/>
            </a:prstGeom>
          </p:spPr>
        </p:pic>
        <p:pic>
          <p:nvPicPr>
            <p:cNvPr id="7" name="Picture 6" descr="A picture containing hat&#10;&#10;Description automatically generated">
              <a:extLst>
                <a:ext uri="{FF2B5EF4-FFF2-40B4-BE49-F238E27FC236}">
                  <a16:creationId xmlns:a16="http://schemas.microsoft.com/office/drawing/2014/main" id="{E92C185D-FF59-4FA6-8F63-206428DD5C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958" y="1641656"/>
              <a:ext cx="789398" cy="781045"/>
            </a:xfrm>
            <a:prstGeom prst="rect">
              <a:avLst/>
            </a:prstGeom>
          </p:spPr>
        </p:pic>
        <p:sp>
          <p:nvSpPr>
            <p:cNvPr id="8" name="Textfeld 28">
              <a:extLst>
                <a:ext uri="{FF2B5EF4-FFF2-40B4-BE49-F238E27FC236}">
                  <a16:creationId xmlns:a16="http://schemas.microsoft.com/office/drawing/2014/main" id="{84EF0411-3DBC-43E7-8ED6-ED665F20BE5F}"/>
                </a:ext>
              </a:extLst>
            </p:cNvPr>
            <p:cNvSpPr txBox="1"/>
            <p:nvPr/>
          </p:nvSpPr>
          <p:spPr>
            <a:xfrm>
              <a:off x="31679" y="5187841"/>
              <a:ext cx="1298546" cy="276999"/>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53585B"/>
                  </a:solidFill>
                  <a:effectLst/>
                  <a:uLnTx/>
                  <a:uFillTx/>
                  <a:latin typeface="Arial" charset="0"/>
                  <a:ea typeface="+mn-ea"/>
                  <a:cs typeface="+mn-cs"/>
                </a:rPr>
                <a:t>CUTTING</a:t>
              </a:r>
              <a:br>
                <a:rPr kumimoji="0" lang="en-US" sz="900" b="0" i="0" u="none" strike="noStrike" kern="1200" cap="none" spc="0" normalizeH="0" baseline="0" noProof="0">
                  <a:ln>
                    <a:noFill/>
                  </a:ln>
                  <a:solidFill>
                    <a:srgbClr val="53585B"/>
                  </a:solidFill>
                  <a:effectLst/>
                  <a:uLnTx/>
                  <a:uFillTx/>
                  <a:latin typeface="Arial" charset="0"/>
                  <a:ea typeface="+mn-ea"/>
                  <a:cs typeface="+mn-cs"/>
                </a:rPr>
              </a:br>
              <a:r>
                <a:rPr kumimoji="0" lang="en-US" sz="900" b="0" i="0" u="none" strike="noStrike" kern="1200" cap="none" spc="0" normalizeH="0" baseline="0" noProof="0">
                  <a:ln>
                    <a:noFill/>
                  </a:ln>
                  <a:solidFill>
                    <a:srgbClr val="53585B"/>
                  </a:solidFill>
                  <a:effectLst/>
                  <a:uLnTx/>
                  <a:uFillTx/>
                  <a:latin typeface="Arial" charset="0"/>
                  <a:ea typeface="+mn-ea"/>
                  <a:cs typeface="+mn-cs"/>
                </a:rPr>
                <a:t>Apical pointed thread</a:t>
              </a:r>
            </a:p>
          </p:txBody>
        </p:sp>
        <p:sp>
          <p:nvSpPr>
            <p:cNvPr id="9" name="Textfeld 31">
              <a:extLst>
                <a:ext uri="{FF2B5EF4-FFF2-40B4-BE49-F238E27FC236}">
                  <a16:creationId xmlns:a16="http://schemas.microsoft.com/office/drawing/2014/main" id="{25585BC5-7216-450F-84D2-F9FDF9D6B58B}"/>
                </a:ext>
              </a:extLst>
            </p:cNvPr>
            <p:cNvSpPr txBox="1"/>
            <p:nvPr/>
          </p:nvSpPr>
          <p:spPr>
            <a:xfrm>
              <a:off x="51570" y="3868702"/>
              <a:ext cx="1298546" cy="276999"/>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53585B"/>
                  </a:solidFill>
                  <a:effectLst/>
                  <a:uLnTx/>
                  <a:uFillTx/>
                  <a:latin typeface="Arial" charset="0"/>
                  <a:ea typeface="+mn-ea"/>
                  <a:cs typeface="+mn-cs"/>
                </a:rPr>
                <a:t>CONDENSING</a:t>
              </a:r>
              <a:br>
                <a:rPr kumimoji="0" lang="en-US" sz="900" b="0" i="0" u="none" strike="noStrike" kern="1200" cap="none" spc="0" normalizeH="0" baseline="0" noProof="0">
                  <a:ln>
                    <a:noFill/>
                  </a:ln>
                  <a:solidFill>
                    <a:srgbClr val="53585B"/>
                  </a:solidFill>
                  <a:effectLst/>
                  <a:uLnTx/>
                  <a:uFillTx/>
                  <a:latin typeface="Arial" charset="0"/>
                  <a:ea typeface="+mn-ea"/>
                  <a:cs typeface="+mn-cs"/>
                </a:rPr>
              </a:br>
              <a:r>
                <a:rPr kumimoji="0" lang="en-US" sz="900" b="0" i="0" u="none" strike="noStrike" kern="1200" cap="none" spc="0" normalizeH="0" baseline="0" noProof="0">
                  <a:ln>
                    <a:noFill/>
                  </a:ln>
                  <a:solidFill>
                    <a:srgbClr val="53585B"/>
                  </a:solidFill>
                  <a:effectLst/>
                  <a:uLnTx/>
                  <a:uFillTx/>
                  <a:latin typeface="Arial" charset="0"/>
                  <a:ea typeface="+mn-ea"/>
                  <a:cs typeface="+mn-cs"/>
                </a:rPr>
                <a:t>Crestal squared thread</a:t>
              </a:r>
            </a:p>
          </p:txBody>
        </p:sp>
        <p:sp>
          <p:nvSpPr>
            <p:cNvPr id="10" name="Textfeld 31">
              <a:extLst>
                <a:ext uri="{FF2B5EF4-FFF2-40B4-BE49-F238E27FC236}">
                  <a16:creationId xmlns:a16="http://schemas.microsoft.com/office/drawing/2014/main" id="{16EBB576-0E9B-4B06-A3CF-E3A4507BA1F7}"/>
                </a:ext>
              </a:extLst>
            </p:cNvPr>
            <p:cNvSpPr txBox="1"/>
            <p:nvPr/>
          </p:nvSpPr>
          <p:spPr>
            <a:xfrm>
              <a:off x="224289" y="2496281"/>
              <a:ext cx="889539" cy="276999"/>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53585B"/>
                  </a:solidFill>
                  <a:effectLst/>
                  <a:uLnTx/>
                  <a:uFillTx/>
                  <a:latin typeface="Arial" charset="0"/>
                  <a:ea typeface="+mn-ea"/>
                  <a:cs typeface="+mn-cs"/>
                </a:rPr>
                <a:t>CONSERVING</a:t>
              </a:r>
              <a:br>
                <a:rPr kumimoji="0" lang="en-US" sz="900" b="0" i="0" u="none" strike="noStrike" kern="1200" cap="none" spc="0" normalizeH="0" baseline="0" noProof="0">
                  <a:ln>
                    <a:noFill/>
                  </a:ln>
                  <a:solidFill>
                    <a:srgbClr val="53585B"/>
                  </a:solidFill>
                  <a:effectLst/>
                  <a:uLnTx/>
                  <a:uFillTx/>
                  <a:latin typeface="Arial" charset="0"/>
                  <a:ea typeface="+mn-ea"/>
                  <a:cs typeface="+mn-cs"/>
                </a:rPr>
              </a:br>
              <a:r>
                <a:rPr kumimoji="0" lang="en-US" sz="900" b="0" i="0" u="none" strike="noStrike" kern="1200" cap="none" spc="0" normalizeH="0" baseline="0" noProof="0" err="1">
                  <a:ln>
                    <a:noFill/>
                  </a:ln>
                  <a:solidFill>
                    <a:srgbClr val="53585B"/>
                  </a:solidFill>
                  <a:effectLst/>
                  <a:uLnTx/>
                  <a:uFillTx/>
                  <a:latin typeface="Arial" charset="0"/>
                  <a:ea typeface="+mn-ea"/>
                  <a:cs typeface="+mn-cs"/>
                </a:rPr>
                <a:t>MicroThread</a:t>
              </a:r>
              <a:endParaRPr kumimoji="0" lang="en-US" sz="900" b="0" i="0" u="none" strike="noStrike" kern="1200" cap="none" spc="0" normalizeH="0" baseline="0" noProof="0">
                <a:ln>
                  <a:noFill/>
                </a:ln>
                <a:solidFill>
                  <a:srgbClr val="53585B"/>
                </a:solidFill>
                <a:effectLst/>
                <a:uLnTx/>
                <a:uFillTx/>
                <a:latin typeface="Arial" charset="0"/>
                <a:ea typeface="+mn-ea"/>
                <a:cs typeface="+mn-cs"/>
              </a:endParaRPr>
            </a:p>
          </p:txBody>
        </p:sp>
        <p:pic>
          <p:nvPicPr>
            <p:cNvPr id="11" name="Picture 10" descr="Icon&#10;&#10;Description automatically generated">
              <a:extLst>
                <a:ext uri="{FF2B5EF4-FFF2-40B4-BE49-F238E27FC236}">
                  <a16:creationId xmlns:a16="http://schemas.microsoft.com/office/drawing/2014/main" id="{B367F1F2-D6B3-4F91-9245-CCC079EC2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958" y="4312193"/>
              <a:ext cx="789398" cy="781045"/>
            </a:xfrm>
            <a:prstGeom prst="rect">
              <a:avLst/>
            </a:prstGeom>
          </p:spPr>
        </p:pic>
        <p:pic>
          <p:nvPicPr>
            <p:cNvPr id="12" name="Picture 11">
              <a:extLst>
                <a:ext uri="{FF2B5EF4-FFF2-40B4-BE49-F238E27FC236}">
                  <a16:creationId xmlns:a16="http://schemas.microsoft.com/office/drawing/2014/main" id="{96B67204-2D95-4BA5-B6BF-81F906EE5F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958" y="3014140"/>
              <a:ext cx="789398" cy="781045"/>
            </a:xfrm>
            <a:prstGeom prst="rect">
              <a:avLst/>
            </a:prstGeom>
          </p:spPr>
        </p:pic>
      </p:grpSp>
      <p:sp>
        <p:nvSpPr>
          <p:cNvPr id="13" name="Content Placeholder 5">
            <a:extLst>
              <a:ext uri="{FF2B5EF4-FFF2-40B4-BE49-F238E27FC236}">
                <a16:creationId xmlns:a16="http://schemas.microsoft.com/office/drawing/2014/main" id="{756F054E-B22D-4A29-A113-8FA8D4B70080}"/>
              </a:ext>
            </a:extLst>
          </p:cNvPr>
          <p:cNvSpPr txBox="1">
            <a:spLocks/>
          </p:cNvSpPr>
          <p:nvPr/>
        </p:nvSpPr>
        <p:spPr>
          <a:xfrm>
            <a:off x="3067220" y="2296026"/>
            <a:ext cx="8047833" cy="3707678"/>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b="1" err="1">
                <a:solidFill>
                  <a:schemeClr val="tx1">
                    <a:lumMod val="65000"/>
                    <a:lumOff val="35000"/>
                  </a:schemeClr>
                </a:solidFill>
                <a:latin typeface="Arial" panose="020B0604020202020204" pitchFamily="34" charset="0"/>
                <a:cs typeface="Arial" panose="020B0604020202020204" pitchFamily="34" charset="0"/>
              </a:rPr>
              <a:t>MicroThread</a:t>
            </a:r>
            <a:r>
              <a:rPr lang="en-US" sz="1600" b="1">
                <a:solidFill>
                  <a:schemeClr val="tx1">
                    <a:lumMod val="65000"/>
                    <a:lumOff val="35000"/>
                  </a:schemeClr>
                </a:solidFill>
                <a:latin typeface="Arial" panose="020B0604020202020204" pitchFamily="34" charset="0"/>
                <a:cs typeface="Arial" panose="020B0604020202020204" pitchFamily="34" charset="0"/>
              </a:rPr>
              <a:t> on the implant neck </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Providing biomechanical bone stimulation</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and long-term marginal bone maintenance </a:t>
            </a:r>
          </a:p>
          <a:p>
            <a:pPr algn="l"/>
            <a:br>
              <a:rPr lang="en-US" sz="1600" b="1">
                <a:solidFill>
                  <a:schemeClr val="tx1">
                    <a:lumMod val="65000"/>
                    <a:lumOff val="35000"/>
                  </a:schemeClr>
                </a:solidFill>
                <a:latin typeface="Arial" panose="020B0604020202020204" pitchFamily="34" charset="0"/>
                <a:cs typeface="Arial" panose="020B0604020202020204" pitchFamily="34" charset="0"/>
              </a:rPr>
            </a:br>
            <a:r>
              <a:rPr lang="en-US" sz="1600" b="1">
                <a:solidFill>
                  <a:schemeClr val="tx1">
                    <a:lumMod val="65000"/>
                    <a:lumOff val="35000"/>
                  </a:schemeClr>
                </a:solidFill>
                <a:latin typeface="Arial" panose="020B0604020202020204" pitchFamily="34" charset="0"/>
                <a:cs typeface="Arial" panose="020B0604020202020204" pitchFamily="34" charset="0"/>
              </a:rPr>
              <a:t>Progressive design with variable thread shapes</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Stabilizing and contributing to initial stability and to cutting efficiency</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Linear torque build-up throughout the implant installation for predictable implant placement</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Stable and fast implant installation procedures thanks to double thread design</a:t>
            </a:r>
          </a:p>
          <a:p>
            <a:pPr marL="180000" lvl="1" algn="l"/>
            <a:endParaRPr lang="en-US" sz="1400">
              <a:solidFill>
                <a:schemeClr val="tx1">
                  <a:lumMod val="65000"/>
                  <a:lumOff val="35000"/>
                </a:schemeClr>
              </a:solidFill>
              <a:latin typeface="Arial" panose="020B0604020202020204" pitchFamily="34" charset="0"/>
              <a:cs typeface="Arial" panose="020B0604020202020204" pitchFamily="34" charset="0"/>
            </a:endParaRPr>
          </a:p>
          <a:p>
            <a:pPr algn="l"/>
            <a:r>
              <a:rPr lang="en-US" sz="1600" b="1">
                <a:solidFill>
                  <a:schemeClr val="tx1">
                    <a:lumMod val="65000"/>
                    <a:lumOff val="35000"/>
                  </a:schemeClr>
                </a:solidFill>
                <a:latin typeface="Arial" panose="020B0604020202020204" pitchFamily="34" charset="0"/>
                <a:cs typeface="Arial" panose="020B0604020202020204" pitchFamily="34" charset="0"/>
              </a:rPr>
              <a:t>Pronounced flute design with high cutting capacity</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Effective installation for all implant cases</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Easy, stable and predictable installation</a:t>
            </a:r>
          </a:p>
          <a:p>
            <a:pPr marL="742950" lvl="1" indent="-285750" algn="l">
              <a:buFont typeface="Arial" panose="020B0604020202020204" pitchFamily="34" charset="0"/>
              <a:buChar char="•"/>
            </a:pPr>
            <a:r>
              <a:rPr lang="en-US" sz="1400">
                <a:solidFill>
                  <a:schemeClr val="tx1">
                    <a:lumMod val="65000"/>
                    <a:lumOff val="35000"/>
                  </a:schemeClr>
                </a:solidFill>
                <a:latin typeface="Arial" panose="020B0604020202020204" pitchFamily="34" charset="0"/>
                <a:cs typeface="Arial" panose="020B0604020202020204" pitchFamily="34" charset="0"/>
              </a:rPr>
              <a:t>Sufficient stability in different bone qualities </a:t>
            </a:r>
            <a:br>
              <a:rPr lang="en-US" sz="1400">
                <a:solidFill>
                  <a:schemeClr val="tx1">
                    <a:lumMod val="65000"/>
                    <a:lumOff val="35000"/>
                  </a:schemeClr>
                </a:solidFill>
                <a:latin typeface="Arial" panose="020B0604020202020204" pitchFamily="34" charset="0"/>
                <a:cs typeface="Arial" panose="020B0604020202020204" pitchFamily="34" charset="0"/>
              </a:rPr>
            </a:br>
            <a:r>
              <a:rPr lang="en-US" sz="1400">
                <a:solidFill>
                  <a:schemeClr val="tx1">
                    <a:lumMod val="65000"/>
                    <a:lumOff val="35000"/>
                  </a:schemeClr>
                </a:solidFill>
                <a:latin typeface="Arial" panose="020B0604020202020204" pitchFamily="34" charset="0"/>
                <a:cs typeface="Arial" panose="020B0604020202020204" pitchFamily="34" charset="0"/>
              </a:rPr>
              <a:t>for immediate function</a:t>
            </a:r>
          </a:p>
        </p:txBody>
      </p:sp>
      <p:sp>
        <p:nvSpPr>
          <p:cNvPr id="14" name="Rectangle 13">
            <a:extLst>
              <a:ext uri="{FF2B5EF4-FFF2-40B4-BE49-F238E27FC236}">
                <a16:creationId xmlns:a16="http://schemas.microsoft.com/office/drawing/2014/main" id="{CD0FBA38-8D41-4FF1-A843-37753F1D02F2}"/>
              </a:ext>
            </a:extLst>
          </p:cNvPr>
          <p:cNvSpPr/>
          <p:nvPr/>
        </p:nvSpPr>
        <p:spPr>
          <a:xfrm>
            <a:off x="7646596" y="5300662"/>
            <a:ext cx="4325352" cy="906901"/>
          </a:xfrm>
          <a:prstGeom prst="rect">
            <a:avLst/>
          </a:prstGeom>
          <a:ln>
            <a:solidFill>
              <a:schemeClr val="accent1"/>
            </a:solidFill>
          </a:ln>
          <a:effectLst>
            <a:outerShdw blurRad="152400" dist="317500" dir="5400000" sx="90000" sy="-19000"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Simple and secure, to give immediate confidence</a:t>
            </a:r>
          </a:p>
          <a:p>
            <a:pPr marL="285750" marR="0" lvl="0" indent="-2857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Reduced risk of spinners</a:t>
            </a:r>
          </a:p>
          <a:p>
            <a:pPr marL="285750" marR="0" lvl="0" indent="-2857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Reduced risk of not reaching final position</a:t>
            </a:r>
          </a:p>
          <a:p>
            <a:pPr marL="285750" marR="0" lvl="0" indent="-28575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en-US" sz="11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rPr>
              <a:t>Secured positioning and direction </a:t>
            </a:r>
            <a:endParaRPr kumimoji="0" lang="en-US" sz="11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6FAE68BE-CC8E-424D-B28D-CB6393B0885E}"/>
              </a:ext>
            </a:extLst>
          </p:cNvPr>
          <p:cNvSpPr/>
          <p:nvPr/>
        </p:nvSpPr>
        <p:spPr>
          <a:xfrm>
            <a:off x="10656177" y="15498"/>
            <a:ext cx="1535823" cy="790414"/>
          </a:xfrm>
          <a:prstGeom prst="rect">
            <a:avLst/>
          </a:prstGeom>
          <a:solidFill>
            <a:schemeClr val="accent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a:ea typeface="+mn-ea"/>
                <a:cs typeface="+mn-cs"/>
              </a:rPr>
              <a:t>Lasting bone care</a:t>
            </a:r>
          </a:p>
        </p:txBody>
      </p:sp>
    </p:spTree>
    <p:extLst>
      <p:ext uri="{BB962C8B-B14F-4D97-AF65-F5344CB8AC3E}">
        <p14:creationId xmlns:p14="http://schemas.microsoft.com/office/powerpoint/2010/main" val="2954626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8372</Words>
  <Application>Microsoft Office PowerPoint</Application>
  <PresentationFormat>Widescreen</PresentationFormat>
  <Paragraphs>809</Paragraphs>
  <Slides>77</Slides>
  <Notes>46</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Arial</vt:lpstr>
      <vt:lpstr>Calibri</vt:lpstr>
      <vt:lpstr>Calibri Light</vt:lpstr>
      <vt:lpstr>Gotham Medium</vt:lpstr>
      <vt:lpstr>Wingdings</vt:lpstr>
      <vt:lpstr>Office Theme</vt:lpstr>
      <vt:lpstr>PowerPoint Presentation</vt:lpstr>
      <vt:lpstr>PowerPoint Presentation</vt:lpstr>
      <vt:lpstr>PowerPoint Presentation</vt:lpstr>
      <vt:lpstr>DS PrimeTaper Philosophy and development</vt:lpstr>
      <vt:lpstr>DS PrimeTaper implant portfolio  Harmonized, simplified and modernized</vt:lpstr>
      <vt:lpstr>DS PrimeTaper implant portfolio  Features and benefits</vt:lpstr>
      <vt:lpstr>PowerPoint Presentation</vt:lpstr>
      <vt:lpstr>Lasting bone care Stability and long-term bone maintenance</vt:lpstr>
      <vt:lpstr>Lasting bone care  Design philosophy </vt:lpstr>
      <vt:lpstr>Lasting bone care Features backed by science, proven from Astra Tech Implant System EV</vt:lpstr>
      <vt:lpstr>Lasting bone care MicroThread</vt:lpstr>
      <vt:lpstr>Lasting bone care OsseoSpeed </vt:lpstr>
      <vt:lpstr>Lasting bone care EV connection</vt:lpstr>
      <vt:lpstr>PowerPoint Presentation</vt:lpstr>
      <vt:lpstr>PowerPoint Presentation</vt:lpstr>
      <vt:lpstr>Efficient handling experience </vt:lpstr>
      <vt:lpstr>Efficient handling experience With new Implant Driver EV</vt:lpstr>
      <vt:lpstr>PowerPoint Presentation</vt:lpstr>
      <vt:lpstr>Enviable esthetics </vt:lpstr>
      <vt:lpstr>PowerPoint Presentation</vt:lpstr>
      <vt:lpstr>Workflow experience Digital impressions available for fully edentulous restorations</vt:lpstr>
      <vt:lpstr>Atlantis solutions  Maintaining the high standards of Primescan</vt:lpstr>
      <vt:lpstr>Digital impressions  Atlantis suprastructures using Primescan </vt:lpstr>
      <vt:lpstr>Atlantis CustomBase Solution Multiple-unit restorations using Atlantis BridgeBase</vt:lpstr>
      <vt:lpstr>DS PrimeTaper implant line Implants sizes and color coding</vt:lpstr>
      <vt:lpstr>PowerPoint Presentation</vt:lpstr>
      <vt:lpstr>DS PrimeTaper implant line Implant-abutment connection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DS PrimeTaper drilling protocol Protocol for soft, medium and dense bone qualities</vt:lpstr>
      <vt:lpstr>DS PrimeTaper drilling protocol Protocol for very soft or very dense bone</vt:lpstr>
      <vt:lpstr>DS PrimeTaper drilling protocol Implant site preparation procedure</vt:lpstr>
      <vt:lpstr>DS PrimeTaper drilling protocol Implant site preparation procedure</vt:lpstr>
      <vt:lpstr>DS PrimeTaper drilling protocol Implant site preparation procedure</vt:lpstr>
      <vt:lpstr>DS PrimeTaper drilling protocol Implant site preparation procedure</vt:lpstr>
      <vt:lpstr>DS PrimeTaper implant installation </vt:lpstr>
      <vt:lpstr>DS PrimeTaper implant installation </vt:lpstr>
      <vt:lpstr>DS PrimeTaper implant installation One-stage surgical protocol</vt:lpstr>
      <vt:lpstr>DS PrimeTaper implant installation One-stage surgical protocol</vt:lpstr>
      <vt:lpstr>DS PrimeTaper implant installation Two-stage surgical protocol</vt:lpstr>
      <vt:lpstr>DS PrimeTaper implant installation Torque guide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2021-09-18T06:20:30Z</dcterms:created>
  <dcterms:modified xsi:type="dcterms:W3CDTF">2022-04-05T09:27:56Z</dcterms:modified>
</cp:coreProperties>
</file>